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27"/>
  </p:notesMasterIdLst>
  <p:sldIdLst>
    <p:sldId id="269" r:id="rId5"/>
    <p:sldId id="624" r:id="rId6"/>
    <p:sldId id="625" r:id="rId7"/>
    <p:sldId id="511" r:id="rId8"/>
    <p:sldId id="627" r:id="rId9"/>
    <p:sldId id="605" r:id="rId10"/>
    <p:sldId id="628" r:id="rId11"/>
    <p:sldId id="642" r:id="rId12"/>
    <p:sldId id="623" r:id="rId13"/>
    <p:sldId id="632" r:id="rId14"/>
    <p:sldId id="634" r:id="rId15"/>
    <p:sldId id="629" r:id="rId16"/>
    <p:sldId id="635" r:id="rId17"/>
    <p:sldId id="637" r:id="rId18"/>
    <p:sldId id="636" r:id="rId19"/>
    <p:sldId id="630" r:id="rId20"/>
    <p:sldId id="638" r:id="rId21"/>
    <p:sldId id="639" r:id="rId22"/>
    <p:sldId id="640" r:id="rId23"/>
    <p:sldId id="622" r:id="rId24"/>
    <p:sldId id="641" r:id="rId25"/>
    <p:sldId id="336" r:id="rId26"/>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3F3F3"/>
    <a:srgbClr val="F2F2F2"/>
    <a:srgbClr val="29368C"/>
    <a:srgbClr val="64D4EA"/>
    <a:srgbClr val="4CCCE6"/>
    <a:srgbClr val="6CD5EA"/>
    <a:srgbClr val="2BC3E1"/>
    <a:srgbClr val="57CFE7"/>
    <a:srgbClr val="AAC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5923" autoAdjust="0"/>
  </p:normalViewPr>
  <p:slideViewPr>
    <p:cSldViewPr>
      <p:cViewPr varScale="1">
        <p:scale>
          <a:sx n="66" d="100"/>
          <a:sy n="66" d="100"/>
        </p:scale>
        <p:origin x="53" y="216"/>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223" d="100"/>
        <a:sy n="22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pPr/>
              <a:t>07.09.2018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56959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305165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2814874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185198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3745442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3960624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3244693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1070496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17</a:t>
            </a:fld>
            <a:endParaRPr lang="uk-UA"/>
          </a:p>
        </p:txBody>
      </p:sp>
    </p:spTree>
    <p:extLst>
      <p:ext uri="{BB962C8B-B14F-4D97-AF65-F5344CB8AC3E}">
        <p14:creationId xmlns:p14="http://schemas.microsoft.com/office/powerpoint/2010/main" val="582260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18</a:t>
            </a:fld>
            <a:endParaRPr lang="uk-UA"/>
          </a:p>
        </p:txBody>
      </p:sp>
    </p:spTree>
    <p:extLst>
      <p:ext uri="{BB962C8B-B14F-4D97-AF65-F5344CB8AC3E}">
        <p14:creationId xmlns:p14="http://schemas.microsoft.com/office/powerpoint/2010/main" val="1500891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19</a:t>
            </a:fld>
            <a:endParaRPr lang="uk-UA"/>
          </a:p>
        </p:txBody>
      </p:sp>
    </p:spTree>
    <p:extLst>
      <p:ext uri="{BB962C8B-B14F-4D97-AF65-F5344CB8AC3E}">
        <p14:creationId xmlns:p14="http://schemas.microsoft.com/office/powerpoint/2010/main" val="62040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a:t>
            </a:fld>
            <a:endParaRPr lang="uk-UA"/>
          </a:p>
        </p:txBody>
      </p:sp>
    </p:spTree>
    <p:extLst>
      <p:ext uri="{BB962C8B-B14F-4D97-AF65-F5344CB8AC3E}">
        <p14:creationId xmlns:p14="http://schemas.microsoft.com/office/powerpoint/2010/main" val="372777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 Zurn information on your mobile devices!</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22</a:t>
            </a:fld>
            <a:endParaRPr lang="uk-UA"/>
          </a:p>
        </p:txBody>
      </p:sp>
    </p:spTree>
    <p:extLst>
      <p:ext uri="{BB962C8B-B14F-4D97-AF65-F5344CB8AC3E}">
        <p14:creationId xmlns:p14="http://schemas.microsoft.com/office/powerpoint/2010/main" val="28835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412385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65000"/>
                    <a:lumOff val="35000"/>
                  </a:schemeClr>
                </a:solidFill>
              </a:rPr>
              <a:t>Zurn was founded in 1900 in Erie, PA; </a:t>
            </a:r>
            <a:r>
              <a:rPr lang="en-US" b="1" dirty="0" smtClean="0">
                <a:solidFill>
                  <a:schemeClr val="tx1">
                    <a:lumMod val="65000"/>
                    <a:lumOff val="35000"/>
                  </a:schemeClr>
                </a:solidFill>
              </a:rPr>
              <a:t>now with manufacturing facilities in Pennsylvania, North Carolina, Texas, California and Canada.</a:t>
            </a:r>
          </a:p>
          <a:p>
            <a:endParaRPr lang="en-US" dirty="0" smtClean="0">
              <a:solidFill>
                <a:schemeClr val="tx1">
                  <a:lumMod val="65000"/>
                  <a:lumOff val="35000"/>
                </a:schemeClr>
              </a:solidFill>
            </a:endParaRPr>
          </a:p>
          <a:p>
            <a:r>
              <a:rPr lang="en-US" dirty="0" smtClean="0">
                <a:solidFill>
                  <a:schemeClr val="tx1">
                    <a:lumMod val="65000"/>
                    <a:lumOff val="35000"/>
                  </a:schemeClr>
                </a:solidFill>
              </a:rPr>
              <a:t>Zurn’s unique offering makes them one of the largest manufacturers of plumbing products in North America. </a:t>
            </a:r>
          </a:p>
          <a:p>
            <a:endParaRPr lang="en-US" dirty="0" smtClean="0">
              <a:solidFill>
                <a:schemeClr val="tx1">
                  <a:lumMod val="65000"/>
                  <a:lumOff val="35000"/>
                </a:schemeClr>
              </a:solidFill>
            </a:endParaRPr>
          </a:p>
          <a:p>
            <a:r>
              <a:rPr lang="en-US" dirty="0" smtClean="0">
                <a:solidFill>
                  <a:schemeClr val="tx1">
                    <a:lumMod val="65000"/>
                    <a:lumOff val="35000"/>
                  </a:schemeClr>
                </a:solidFill>
              </a:rPr>
              <a:t>Zurn’s annual sales are approximately $800 million serving primarily in the </a:t>
            </a:r>
            <a:r>
              <a:rPr lang="en-US" b="1" dirty="0" smtClean="0">
                <a:solidFill>
                  <a:schemeClr val="tx1">
                    <a:lumMod val="65000"/>
                    <a:lumOff val="35000"/>
                  </a:schemeClr>
                </a:solidFill>
              </a:rPr>
              <a:t>commercial plumbing market with strategic emphasis also in the, residential plumbing, irrigation, waterworks, fire protection, transportation, and food service markets</a:t>
            </a:r>
          </a:p>
          <a:p>
            <a:pPr>
              <a:buFont typeface="Arial" pitchFamily="34" charset="0"/>
              <a:buChar char="•"/>
            </a:pPr>
            <a:endParaRPr lang="en-US" dirty="0" smtClean="0">
              <a:solidFill>
                <a:schemeClr val="tx1">
                  <a:lumMod val="65000"/>
                  <a:lumOff val="35000"/>
                </a:schemeClr>
              </a:solidFill>
            </a:endParaRPr>
          </a:p>
          <a:p>
            <a:r>
              <a:rPr lang="en-US" dirty="0" smtClean="0">
                <a:solidFill>
                  <a:schemeClr val="tx1">
                    <a:lumMod val="65000"/>
                    <a:lumOff val="35000"/>
                  </a:schemeClr>
                </a:solidFill>
              </a:rPr>
              <a:t>Zurn’s products focus on water conservation, reduced overall operating costs, and labor savings; </a:t>
            </a:r>
            <a:r>
              <a:rPr lang="en-US" b="1" dirty="0" smtClean="0">
                <a:solidFill>
                  <a:schemeClr val="tx1">
                    <a:lumMod val="65000"/>
                    <a:lumOff val="35000"/>
                  </a:schemeClr>
                </a:solidFill>
              </a:rPr>
              <a:t>positively impacting the total cost of ownership.</a:t>
            </a:r>
          </a:p>
          <a:p>
            <a:endParaRPr lang="en-US" dirty="0" smtClean="0">
              <a:solidFill>
                <a:schemeClr val="tx1">
                  <a:lumMod val="65000"/>
                  <a:lumOff val="35000"/>
                </a:schemeClr>
              </a:solidFill>
            </a:endParaRPr>
          </a:p>
          <a:p>
            <a:r>
              <a:rPr lang="en-US" dirty="0" smtClean="0">
                <a:solidFill>
                  <a:schemeClr val="tx1">
                    <a:lumMod val="65000"/>
                    <a:lumOff val="35000"/>
                  </a:schemeClr>
                </a:solidFill>
              </a:rPr>
              <a:t>Zurn places the customer first, building value and trust through superior knowledge of the global markets we serve</a:t>
            </a:r>
          </a:p>
        </p:txBody>
      </p:sp>
      <p:sp>
        <p:nvSpPr>
          <p:cNvPr id="4" name="Slide Number Placeholder 3"/>
          <p:cNvSpPr>
            <a:spLocks noGrp="1"/>
          </p:cNvSpPr>
          <p:nvPr>
            <p:ph type="sldNum" sz="quarter" idx="10"/>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50029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pPr/>
              <a:t>5</a:t>
            </a:fld>
            <a:endParaRPr lang="uk-UA"/>
          </a:p>
        </p:txBody>
      </p:sp>
    </p:spTree>
    <p:extLst>
      <p:ext uri="{BB962C8B-B14F-4D97-AF65-F5344CB8AC3E}">
        <p14:creationId xmlns:p14="http://schemas.microsoft.com/office/powerpoint/2010/main" val="207648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6</a:t>
            </a:fld>
            <a:endParaRPr lang="uk-UA"/>
          </a:p>
        </p:txBody>
      </p:sp>
    </p:spTree>
    <p:extLst>
      <p:ext uri="{BB962C8B-B14F-4D97-AF65-F5344CB8AC3E}">
        <p14:creationId xmlns:p14="http://schemas.microsoft.com/office/powerpoint/2010/main" val="358030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pPr/>
              <a:t>7</a:t>
            </a:fld>
            <a:endParaRPr lang="uk-UA"/>
          </a:p>
        </p:txBody>
      </p:sp>
    </p:spTree>
    <p:extLst>
      <p:ext uri="{BB962C8B-B14F-4D97-AF65-F5344CB8AC3E}">
        <p14:creationId xmlns:p14="http://schemas.microsoft.com/office/powerpoint/2010/main" val="108741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9C3A12-1E0F-412B-B376-8089A55D946C}" type="slidenum">
              <a:rPr lang="uk-UA" smtClean="0"/>
              <a:pPr/>
              <a:t>8</a:t>
            </a:fld>
            <a:endParaRPr lang="uk-UA"/>
          </a:p>
        </p:txBody>
      </p:sp>
    </p:spTree>
    <p:extLst>
      <p:ext uri="{BB962C8B-B14F-4D97-AF65-F5344CB8AC3E}">
        <p14:creationId xmlns:p14="http://schemas.microsoft.com/office/powerpoint/2010/main" val="207470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Regular" charset="0"/>
              </a:rPr>
              <a:t>The restroom is a </a:t>
            </a:r>
            <a:r>
              <a:rPr lang="en-US" sz="1200" dirty="0" smtClean="0">
                <a:solidFill>
                  <a:schemeClr val="accent1"/>
                </a:solidFill>
                <a:latin typeface="Arial Regular" charset="0"/>
              </a:rPr>
              <a:t>key part of the overall dining experience</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9</a:t>
            </a:fld>
            <a:endParaRPr lang="uk-UA"/>
          </a:p>
        </p:txBody>
      </p:sp>
    </p:spTree>
    <p:extLst>
      <p:ext uri="{BB962C8B-B14F-4D97-AF65-F5344CB8AC3E}">
        <p14:creationId xmlns:p14="http://schemas.microsoft.com/office/powerpoint/2010/main" val="331174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92981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8" r:id="rId4"/>
    <p:sldLayoutId id="2147483756"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5" r:id="rId3"/>
    <p:sldLayoutId id="2147483686" r:id="rId4"/>
    <p:sldLayoutId id="2147483688" r:id="rId5"/>
    <p:sldLayoutId id="2147483687" r:id="rId6"/>
    <p:sldLayoutId id="2147483684" r:id="rId7"/>
    <p:sldLayoutId id="2147483667" r:id="rId8"/>
    <p:sldLayoutId id="2147483733" r:id="rId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0.jpeg"/><Relationship Id="rId4" Type="http://schemas.openxmlformats.org/officeDocument/2006/relationships/image" Target="../media/image66.jpeg"/><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jpe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3.jpeg"/><Relationship Id="rId11" Type="http://schemas.openxmlformats.org/officeDocument/2006/relationships/image" Target="../media/image6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219200" y="7277100"/>
            <a:ext cx="11887200" cy="1631216"/>
          </a:xfrm>
          <a:prstGeom prst="rect">
            <a:avLst/>
          </a:prstGeom>
          <a:noFill/>
        </p:spPr>
        <p:txBody>
          <a:bodyPr wrap="square" rtlCol="0">
            <a:spAutoFit/>
          </a:bodyPr>
          <a:lstStyle/>
          <a:p>
            <a:r>
              <a:rPr lang="en-US" sz="5000" dirty="0" smtClean="0">
                <a:solidFill>
                  <a:schemeClr val="accent1"/>
                </a:solidFill>
                <a:latin typeface="Arial Regular" charset="0"/>
                <a:ea typeface="Lato Semibold" panose="020F0502020204030203" pitchFamily="34" charset="0"/>
                <a:cs typeface="Lato Semibold" panose="020F0502020204030203" pitchFamily="34" charset="0"/>
              </a:rPr>
              <a:t>Achieving Success in Restaurants </a:t>
            </a:r>
          </a:p>
          <a:p>
            <a:r>
              <a:rPr lang="en-US" sz="5000" dirty="0" smtClean="0">
                <a:solidFill>
                  <a:schemeClr val="accent1"/>
                </a:solidFill>
                <a:latin typeface="Arial Regular" charset="0"/>
                <a:ea typeface="Lato Semibold" panose="020F0502020204030203" pitchFamily="34" charset="0"/>
                <a:cs typeface="Lato Semibold" panose="020F0502020204030203" pitchFamily="34" charset="0"/>
              </a:rPr>
              <a:t>with Engineered Water Solutions</a:t>
            </a:r>
            <a:endParaRPr lang="ru-RU" sz="5000" baseline="30000" dirty="0">
              <a:solidFill>
                <a:schemeClr val="accent1"/>
              </a:solidFill>
              <a:latin typeface="Arial Regular"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1" name="Picture Placeholder 19" descr="17053_Zurn14606-clip.jpg"/>
          <p:cNvPicPr>
            <a:picLocks noChangeAspect="1"/>
          </p:cNvPicPr>
          <p:nvPr/>
        </p:nvPicPr>
        <p:blipFill rotWithShape="1">
          <a:blip r:embed="rId3" cstate="print">
            <a:extLst>
              <a:ext uri="{28A0092B-C50C-407E-A947-70E740481C1C}">
                <a14:useLocalDpi xmlns:a14="http://schemas.microsoft.com/office/drawing/2010/main" val="0"/>
              </a:ext>
            </a:extLst>
          </a:blip>
          <a:srcRect l="-665" t="-10850" r="665" b="-32462"/>
          <a:stretch/>
        </p:blipFill>
        <p:spPr>
          <a:xfrm>
            <a:off x="978348" y="1677665"/>
            <a:ext cx="4384817" cy="3288609"/>
          </a:xfrm>
          <a:prstGeom prst="rect">
            <a:avLst/>
          </a:prstGeom>
          <a:ln>
            <a:noFill/>
          </a:ln>
        </p:spPr>
      </p:pic>
      <p:sp>
        <p:nvSpPr>
          <p:cNvPr id="8" name="Title 7"/>
          <p:cNvSpPr>
            <a:spLocks noGrp="1"/>
          </p:cNvSpPr>
          <p:nvPr>
            <p:ph type="title"/>
          </p:nvPr>
        </p:nvSpPr>
        <p:spPr>
          <a:xfrm>
            <a:off x="876300" y="571411"/>
            <a:ext cx="17773650" cy="1962076"/>
          </a:xfrm>
        </p:spPr>
        <p:txBody>
          <a:bodyPr/>
          <a:lstStyle/>
          <a:p>
            <a:r>
              <a:rPr lang="en-US" dirty="0" smtClean="0">
                <a:solidFill>
                  <a:schemeClr val="accent1"/>
                </a:solidFill>
              </a:rPr>
              <a:t>Zurn enhances the customer experience</a:t>
            </a:r>
            <a:r>
              <a:rPr lang="en-US" dirty="0" smtClean="0"/>
              <a:t/>
            </a:r>
            <a:br>
              <a:rPr lang="en-US" dirty="0" smtClean="0"/>
            </a:br>
            <a:r>
              <a:rPr lang="en-US" dirty="0" smtClean="0"/>
              <a:t>ensures optimal cleanliness</a:t>
            </a:r>
            <a:r>
              <a:rPr lang="en-US" sz="4800" dirty="0">
                <a:solidFill>
                  <a:schemeClr val="tx2"/>
                </a:solidFill>
                <a:latin typeface="Arial Narrow Regular" charset="0"/>
              </a:rPr>
              <a:t/>
            </a:r>
            <a:br>
              <a:rPr lang="en-US" sz="4800" dirty="0">
                <a:solidFill>
                  <a:schemeClr val="tx2"/>
                </a:solidFill>
                <a:latin typeface="Arial Narrow Regular" charset="0"/>
              </a:rPr>
            </a:b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10</a:t>
            </a:fld>
            <a:endParaRPr b="0" dirty="0">
              <a:latin typeface="Arial Regular" charset="0"/>
            </a:endParaRPr>
          </a:p>
        </p:txBody>
      </p:sp>
      <p:sp>
        <p:nvSpPr>
          <p:cNvPr id="55" name="Rectangle 54"/>
          <p:cNvSpPr/>
          <p:nvPr/>
        </p:nvSpPr>
        <p:spPr>
          <a:xfrm>
            <a:off x="912586" y="3593582"/>
            <a:ext cx="5581020" cy="1292662"/>
          </a:xfrm>
          <a:prstGeom prst="rect">
            <a:avLst/>
          </a:prstGeom>
        </p:spPr>
        <p:txBody>
          <a:bodyPr wrap="square">
            <a:spAutoFit/>
          </a:bodyPr>
          <a:lstStyle/>
          <a:p>
            <a:r>
              <a:rPr lang="en-US" sz="2400" dirty="0">
                <a:solidFill>
                  <a:schemeClr val="accent1"/>
                </a:solidFill>
                <a:latin typeface="Arial Narrow Regular"/>
              </a:rPr>
              <a:t>s</a:t>
            </a:r>
            <a:r>
              <a:rPr lang="en-US" sz="2400" dirty="0" smtClean="0">
                <a:solidFill>
                  <a:schemeClr val="accent1"/>
                </a:solidFill>
                <a:latin typeface="Arial Narrow Regular"/>
              </a:rPr>
              <a:t>plash-free basins</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No-splash solid surface to maintain </a:t>
            </a:r>
            <a:r>
              <a:rPr lang="en-US" sz="1800" dirty="0" smtClean="0">
                <a:solidFill>
                  <a:schemeClr val="accent1"/>
                </a:solidFill>
                <a:latin typeface="Arial Narrow Regular"/>
              </a:rPr>
              <a:t>cleanliness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Stain and scratch-resistant</a:t>
            </a:r>
            <a:endParaRPr lang="en-US" sz="1800" dirty="0">
              <a:solidFill>
                <a:schemeClr val="tx2"/>
              </a:solidFill>
              <a:latin typeface="Arial Narrow Regular"/>
            </a:endParaRPr>
          </a:p>
          <a:p>
            <a:pPr marL="342900" indent="-342900">
              <a:buClr>
                <a:schemeClr val="tx2"/>
              </a:buClr>
              <a:buFont typeface="Arial" panose="020B0604020202020204" pitchFamily="34" charset="0"/>
              <a:buChar char="•"/>
            </a:pPr>
            <a:endParaRPr lang="en-US" sz="1800" dirty="0">
              <a:solidFill>
                <a:schemeClr val="tx2"/>
              </a:solidFill>
              <a:latin typeface="Arial Narrow Regular" charset="0"/>
            </a:endParaRPr>
          </a:p>
        </p:txBody>
      </p:sp>
      <p:sp>
        <p:nvSpPr>
          <p:cNvPr id="57" name="Rectangle 56"/>
          <p:cNvSpPr/>
          <p:nvPr/>
        </p:nvSpPr>
        <p:spPr>
          <a:xfrm>
            <a:off x="11867242" y="3603737"/>
            <a:ext cx="5734958" cy="1292662"/>
          </a:xfrm>
          <a:prstGeom prst="rect">
            <a:avLst/>
          </a:prstGeom>
        </p:spPr>
        <p:txBody>
          <a:bodyPr wrap="square">
            <a:spAutoFit/>
          </a:bodyPr>
          <a:lstStyle/>
          <a:p>
            <a:r>
              <a:rPr lang="en-US" sz="2400" dirty="0">
                <a:solidFill>
                  <a:schemeClr val="accent1"/>
                </a:solidFill>
                <a:latin typeface="Arial Narrow Regular"/>
              </a:rPr>
              <a:t>h</a:t>
            </a:r>
            <a:r>
              <a:rPr lang="en-US" sz="2400" dirty="0" smtClean="0">
                <a:solidFill>
                  <a:schemeClr val="accent1"/>
                </a:solidFill>
                <a:latin typeface="Arial Narrow Regular"/>
              </a:rPr>
              <a:t>and dryers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Reduces paper towel costs and mess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HEPA filters to maintain air quality</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8" name="Rectangle 57"/>
          <p:cNvSpPr/>
          <p:nvPr/>
        </p:nvSpPr>
        <p:spPr>
          <a:xfrm>
            <a:off x="6277810" y="7661803"/>
            <a:ext cx="5352039" cy="1569660"/>
          </a:xfrm>
          <a:prstGeom prst="rect">
            <a:avLst/>
          </a:prstGeom>
        </p:spPr>
        <p:txBody>
          <a:bodyPr wrap="square">
            <a:spAutoFit/>
          </a:bodyPr>
          <a:lstStyle/>
          <a:p>
            <a:r>
              <a:rPr lang="en-US" sz="2400" dirty="0" smtClean="0">
                <a:solidFill>
                  <a:schemeClr val="accent1"/>
                </a:solidFill>
                <a:latin typeface="Arial Narrow Regular"/>
              </a:rPr>
              <a:t>Splash-free urinals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Innovative asymmetric back wall designed to minimize splash back</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Paired performance with Zurn flush valves for consistent and reliable flushing action</a:t>
            </a:r>
          </a:p>
        </p:txBody>
      </p:sp>
      <p:sp>
        <p:nvSpPr>
          <p:cNvPr id="59" name="Rectangle 58"/>
          <p:cNvSpPr/>
          <p:nvPr/>
        </p:nvSpPr>
        <p:spPr>
          <a:xfrm>
            <a:off x="11733263" y="7718426"/>
            <a:ext cx="6554737" cy="1723549"/>
          </a:xfrm>
          <a:prstGeom prst="rect">
            <a:avLst/>
          </a:prstGeom>
        </p:spPr>
        <p:txBody>
          <a:bodyPr wrap="square">
            <a:spAutoFit/>
          </a:bodyPr>
          <a:lstStyle/>
          <a:p>
            <a:r>
              <a:rPr lang="en-US" sz="2400" dirty="0">
                <a:solidFill>
                  <a:schemeClr val="accent1"/>
                </a:solidFill>
                <a:latin typeface="Arial Narrow Regular"/>
              </a:rPr>
              <a:t>m</a:t>
            </a:r>
            <a:r>
              <a:rPr lang="en-US" sz="2400" dirty="0" smtClean="0">
                <a:solidFill>
                  <a:schemeClr val="accent1"/>
                </a:solidFill>
                <a:latin typeface="Arial Narrow Regular"/>
              </a:rPr>
              <a:t>op sinks</a:t>
            </a:r>
          </a:p>
          <a:p>
            <a:pPr marL="342900" indent="-342900">
              <a:buFont typeface="Arial" panose="020B0604020202020204" pitchFamily="34" charset="0"/>
              <a:buChar char="•"/>
            </a:pPr>
            <a:r>
              <a:rPr lang="en-US" sz="1800" dirty="0" smtClean="0">
                <a:solidFill>
                  <a:schemeClr val="tx2"/>
                </a:solidFill>
                <a:latin typeface="Arial Narrow Regular"/>
              </a:rPr>
              <a:t>Corner custodial floor sink with high front curb</a:t>
            </a:r>
          </a:p>
          <a:p>
            <a:pPr marL="342900" indent="-342900">
              <a:buFont typeface="Arial" panose="020B0604020202020204" pitchFamily="34" charset="0"/>
              <a:buChar char="•"/>
            </a:pPr>
            <a:r>
              <a:rPr lang="en-US" sz="1800" dirty="0" smtClean="0">
                <a:solidFill>
                  <a:schemeClr val="tx2"/>
                </a:solidFill>
                <a:latin typeface="Arial Narrow Regular"/>
              </a:rPr>
              <a:t>Stainless steel wall surrounds</a:t>
            </a:r>
          </a:p>
          <a:p>
            <a:pPr marL="342900" indent="-342900">
              <a:buFont typeface="Arial" panose="020B0604020202020204" pitchFamily="34" charset="0"/>
              <a:buChar char="•"/>
            </a:pPr>
            <a:r>
              <a:rPr lang="en-US" sz="1800" dirty="0" smtClean="0">
                <a:solidFill>
                  <a:schemeClr val="tx2"/>
                </a:solidFill>
                <a:latin typeface="Arial Narrow Regular"/>
              </a:rPr>
              <a:t>Fast drainage</a:t>
            </a:r>
            <a:endParaRPr lang="en-US" sz="2000" dirty="0" smtClean="0">
              <a:solidFill>
                <a:schemeClr val="tx2"/>
              </a:solidFill>
              <a:latin typeface="Arial Narrow Regular"/>
            </a:endParaRPr>
          </a:p>
          <a:p>
            <a:endParaRPr lang="en-US" sz="2800" dirty="0">
              <a:solidFill>
                <a:schemeClr val="tx2"/>
              </a:solidFill>
              <a:latin typeface="Arial Narrow Regular" charset="0"/>
            </a:endParaRPr>
          </a:p>
        </p:txBody>
      </p:sp>
      <p:sp>
        <p:nvSpPr>
          <p:cNvPr id="2" name="Rectangle 1"/>
          <p:cNvSpPr/>
          <p:nvPr/>
        </p:nvSpPr>
        <p:spPr>
          <a:xfrm>
            <a:off x="978348" y="7703606"/>
            <a:ext cx="4686300" cy="1846659"/>
          </a:xfrm>
          <a:prstGeom prst="rect">
            <a:avLst/>
          </a:prstGeom>
        </p:spPr>
        <p:txBody>
          <a:bodyPr wrap="square">
            <a:spAutoFit/>
          </a:bodyPr>
          <a:lstStyle/>
          <a:p>
            <a:r>
              <a:rPr lang="en-US" sz="2400" dirty="0">
                <a:solidFill>
                  <a:schemeClr val="accent1"/>
                </a:solidFill>
                <a:latin typeface="Arial Narrow Regular"/>
              </a:rPr>
              <a:t>w</a:t>
            </a:r>
            <a:r>
              <a:rPr lang="en-US" sz="2400" dirty="0" smtClean="0">
                <a:solidFill>
                  <a:schemeClr val="accent1"/>
                </a:solidFill>
                <a:latin typeface="Arial Narrow Regular"/>
              </a:rPr>
              <a:t>all mount toilets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Ease of cleaning under</a:t>
            </a:r>
            <a:r>
              <a:rPr lang="en-US" sz="1800" dirty="0" smtClean="0">
                <a:solidFill>
                  <a:schemeClr val="tx2"/>
                </a:solidFill>
                <a:latin typeface="Arial Narrow Regular"/>
              </a:rPr>
              <a:t> and around the toilet</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Paired performance with Zurn flush valves for consistent and reliable flushing action</a:t>
            </a:r>
          </a:p>
        </p:txBody>
      </p:sp>
      <p:sp>
        <p:nvSpPr>
          <p:cNvPr id="62" name="Rectangle 61"/>
          <p:cNvSpPr/>
          <p:nvPr/>
        </p:nvSpPr>
        <p:spPr>
          <a:xfrm>
            <a:off x="6493606" y="3585508"/>
            <a:ext cx="5257800" cy="1661993"/>
          </a:xfrm>
          <a:prstGeom prst="rect">
            <a:avLst/>
          </a:prstGeom>
        </p:spPr>
        <p:txBody>
          <a:bodyPr wrap="square">
            <a:spAutoFit/>
          </a:bodyPr>
          <a:lstStyle/>
          <a:p>
            <a:r>
              <a:rPr lang="en-US" sz="2400" dirty="0">
                <a:solidFill>
                  <a:schemeClr val="accent1"/>
                </a:solidFill>
                <a:latin typeface="Arial Narrow Regular"/>
              </a:rPr>
              <a:t>n</a:t>
            </a:r>
            <a:r>
              <a:rPr lang="en-US" sz="2400" dirty="0" smtClean="0">
                <a:solidFill>
                  <a:schemeClr val="accent1"/>
                </a:solidFill>
                <a:latin typeface="Arial Narrow Regular"/>
              </a:rPr>
              <a:t>o-touch sensor faucets and soap dispensers</a:t>
            </a:r>
          </a:p>
          <a:p>
            <a:pPr marL="342900" indent="-342900">
              <a:buClr>
                <a:schemeClr val="tx2"/>
              </a:buClr>
              <a:buFont typeface="Arial" panose="020B0604020202020204" pitchFamily="34" charset="0"/>
              <a:buChar char="•"/>
            </a:pPr>
            <a:r>
              <a:rPr lang="en-US" sz="1800" dirty="0">
                <a:solidFill>
                  <a:schemeClr val="tx2"/>
                </a:solidFill>
                <a:latin typeface="Arial Narrow Regular"/>
              </a:rPr>
              <a:t>No-touch faucet </a:t>
            </a:r>
            <a:r>
              <a:rPr lang="en-US" sz="1800" dirty="0">
                <a:solidFill>
                  <a:schemeClr val="accent1"/>
                </a:solidFill>
                <a:latin typeface="Arial Narrow Regular"/>
              </a:rPr>
              <a:t>eliminates </a:t>
            </a:r>
            <a:r>
              <a:rPr lang="en-US" sz="1800" dirty="0" smtClean="0">
                <a:solidFill>
                  <a:schemeClr val="accent1"/>
                </a:solidFill>
                <a:latin typeface="Arial Narrow Regular"/>
              </a:rPr>
              <a:t>splashing around faucets/soap dispensers</a:t>
            </a:r>
            <a:endParaRPr lang="en-US" sz="1800" dirty="0">
              <a:solidFill>
                <a:schemeClr val="tx2"/>
              </a:solidFill>
              <a:latin typeface="Arial Narrow Regular"/>
            </a:endParaRP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Chemical-resistant chrome finishes</a:t>
            </a:r>
          </a:p>
        </p:txBody>
      </p:sp>
      <p:pic>
        <p:nvPicPr>
          <p:cNvPr id="20" name="Picture 19" descr="Z1996 with accessori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227" y="5717286"/>
            <a:ext cx="1920973" cy="191457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9269"/>
          <a:stretch/>
        </p:blipFill>
        <p:spPr>
          <a:xfrm>
            <a:off x="7696200" y="1892591"/>
            <a:ext cx="1647795" cy="168192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577" y="5744955"/>
            <a:ext cx="1714921" cy="192928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6922" y="5783454"/>
            <a:ext cx="1659877" cy="186736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81847" y="1892591"/>
            <a:ext cx="1138953" cy="1711146"/>
          </a:xfrm>
          <a:prstGeom prst="rect">
            <a:avLst/>
          </a:prstGeom>
        </p:spPr>
      </p:pic>
    </p:spTree>
    <p:extLst>
      <p:ext uri="{BB962C8B-B14F-4D97-AF65-F5344CB8AC3E}">
        <p14:creationId xmlns:p14="http://schemas.microsoft.com/office/powerpoint/2010/main" val="25893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7773650" cy="2003625"/>
          </a:xfrm>
        </p:spPr>
        <p:txBody>
          <a:bodyPr/>
          <a:lstStyle/>
          <a:p>
            <a:r>
              <a:rPr lang="en-US" dirty="0" smtClean="0">
                <a:solidFill>
                  <a:schemeClr val="accent1"/>
                </a:solidFill>
              </a:rPr>
              <a:t>Zurn enhances the customer (and staff) experience</a:t>
            </a:r>
            <a:r>
              <a:rPr lang="en-US" dirty="0" smtClean="0"/>
              <a:t/>
            </a:r>
            <a:br>
              <a:rPr lang="en-US" dirty="0" smtClean="0"/>
            </a:br>
            <a:r>
              <a:rPr lang="en-US" dirty="0" smtClean="0"/>
              <a:t>maximizes ease of use</a:t>
            </a:r>
            <a:r>
              <a:rPr lang="en-US" sz="4800" dirty="0">
                <a:solidFill>
                  <a:schemeClr val="tx2"/>
                </a:solidFill>
                <a:latin typeface="Arial Narrow Regular" charset="0"/>
              </a:rPr>
              <a:t/>
            </a:r>
            <a:br>
              <a:rPr lang="en-US" sz="4800" dirty="0">
                <a:solidFill>
                  <a:schemeClr val="tx2"/>
                </a:solidFill>
                <a:latin typeface="Arial Narrow Regular" charset="0"/>
              </a:rPr>
            </a:b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11</a:t>
            </a:fld>
            <a:endParaRPr b="0" dirty="0">
              <a:latin typeface="Arial Regular" charset="0"/>
            </a:endParaRPr>
          </a:p>
        </p:txBody>
      </p:sp>
      <p:sp>
        <p:nvSpPr>
          <p:cNvPr id="57" name="Rectangle 56"/>
          <p:cNvSpPr/>
          <p:nvPr/>
        </p:nvSpPr>
        <p:spPr>
          <a:xfrm>
            <a:off x="11896550" y="7716386"/>
            <a:ext cx="5734958" cy="1015663"/>
          </a:xfrm>
          <a:prstGeom prst="rect">
            <a:avLst/>
          </a:prstGeom>
        </p:spPr>
        <p:txBody>
          <a:bodyPr wrap="square">
            <a:spAutoFit/>
          </a:bodyPr>
          <a:lstStyle/>
          <a:p>
            <a:r>
              <a:rPr lang="en-US" sz="2400" dirty="0">
                <a:solidFill>
                  <a:schemeClr val="accent1"/>
                </a:solidFill>
                <a:latin typeface="Arial Narrow Regular"/>
              </a:rPr>
              <a:t>n</a:t>
            </a:r>
            <a:r>
              <a:rPr lang="en-US" sz="2400" dirty="0" smtClean="0">
                <a:solidFill>
                  <a:schemeClr val="accent1"/>
                </a:solidFill>
                <a:latin typeface="Arial Narrow Regular"/>
              </a:rPr>
              <a:t>o-touch sensor dryers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Automatic high-speed, hands-free dryers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Green Restaurant Association approved</a:t>
            </a:r>
          </a:p>
        </p:txBody>
      </p:sp>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8" name="Rectangle 57"/>
          <p:cNvSpPr/>
          <p:nvPr/>
        </p:nvSpPr>
        <p:spPr>
          <a:xfrm>
            <a:off x="6277810" y="7661803"/>
            <a:ext cx="5352039" cy="2123658"/>
          </a:xfrm>
          <a:prstGeom prst="rect">
            <a:avLst/>
          </a:prstGeom>
        </p:spPr>
        <p:txBody>
          <a:bodyPr wrap="square">
            <a:spAutoFit/>
          </a:bodyPr>
          <a:lstStyle/>
          <a:p>
            <a:r>
              <a:rPr lang="en-US" sz="2400" dirty="0">
                <a:solidFill>
                  <a:schemeClr val="accent1"/>
                </a:solidFill>
                <a:latin typeface="Arial Narrow Regular"/>
              </a:rPr>
              <a:t>f</a:t>
            </a:r>
            <a:r>
              <a:rPr lang="en-US" sz="2400" dirty="0" smtClean="0">
                <a:solidFill>
                  <a:schemeClr val="accent1"/>
                </a:solidFill>
                <a:latin typeface="Arial Narrow Regular"/>
              </a:rPr>
              <a:t>loor sinks &amp; drains</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Easy, sanitary </a:t>
            </a:r>
            <a:r>
              <a:rPr lang="en-US" sz="1800" dirty="0">
                <a:solidFill>
                  <a:schemeClr val="accent1"/>
                </a:solidFill>
                <a:latin typeface="Arial Narrow Regular"/>
              </a:rPr>
              <a:t>surface drainage </a:t>
            </a:r>
            <a:r>
              <a:rPr lang="en-US" sz="1800" dirty="0" smtClean="0">
                <a:solidFill>
                  <a:schemeClr val="tx2"/>
                </a:solidFill>
                <a:latin typeface="Arial Narrow Regular"/>
              </a:rPr>
              <a:t>for sending indirect </a:t>
            </a:r>
            <a:r>
              <a:rPr lang="en-US" sz="1800" dirty="0">
                <a:solidFill>
                  <a:schemeClr val="tx2"/>
                </a:solidFill>
                <a:latin typeface="Arial Narrow Regular"/>
              </a:rPr>
              <a:t>waste and </a:t>
            </a:r>
            <a:r>
              <a:rPr lang="en-US" sz="1800" dirty="0" smtClean="0">
                <a:solidFill>
                  <a:schemeClr val="tx2"/>
                </a:solidFill>
                <a:latin typeface="Arial Narrow Regular"/>
              </a:rPr>
              <a:t>sending it to </a:t>
            </a:r>
            <a:r>
              <a:rPr lang="en-US" sz="1800" dirty="0">
                <a:solidFill>
                  <a:schemeClr val="tx2"/>
                </a:solidFill>
                <a:latin typeface="Arial Narrow Regular"/>
              </a:rPr>
              <a:t>the waste system, in compliance with code</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Stainless steel options for minimal maintenance</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Diverse grating options meet various applications</a:t>
            </a:r>
          </a:p>
        </p:txBody>
      </p:sp>
      <p:sp>
        <p:nvSpPr>
          <p:cNvPr id="59" name="Rectangle 58"/>
          <p:cNvSpPr/>
          <p:nvPr/>
        </p:nvSpPr>
        <p:spPr>
          <a:xfrm>
            <a:off x="11896550" y="3565453"/>
            <a:ext cx="6554737" cy="2000548"/>
          </a:xfrm>
          <a:prstGeom prst="rect">
            <a:avLst/>
          </a:prstGeom>
        </p:spPr>
        <p:txBody>
          <a:bodyPr wrap="square">
            <a:spAutoFit/>
          </a:bodyPr>
          <a:lstStyle/>
          <a:p>
            <a:r>
              <a:rPr lang="en-US" sz="2400" dirty="0">
                <a:solidFill>
                  <a:schemeClr val="accent1"/>
                </a:solidFill>
                <a:latin typeface="Arial Narrow Regular"/>
              </a:rPr>
              <a:t>h</a:t>
            </a:r>
            <a:r>
              <a:rPr lang="en-US" sz="2400" dirty="0" smtClean="0">
                <a:solidFill>
                  <a:schemeClr val="accent1"/>
                </a:solidFill>
                <a:latin typeface="Arial Narrow Regular"/>
              </a:rPr>
              <a:t>ot/cold hydrants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For quick, easy flushing of docking areas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Anti-siphon, non-freeze, automatic draining</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Encased to minimize vandalism</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“WATER” stamped on the cover</a:t>
            </a:r>
          </a:p>
          <a:p>
            <a:endParaRPr lang="en-US" sz="2800" dirty="0">
              <a:solidFill>
                <a:schemeClr val="tx2"/>
              </a:solidFill>
              <a:latin typeface="Arial Narrow Regular" charset="0"/>
            </a:endParaRPr>
          </a:p>
        </p:txBody>
      </p:sp>
      <p:sp>
        <p:nvSpPr>
          <p:cNvPr id="2" name="Rectangle 1"/>
          <p:cNvSpPr/>
          <p:nvPr/>
        </p:nvSpPr>
        <p:spPr>
          <a:xfrm>
            <a:off x="864781" y="3661945"/>
            <a:ext cx="4686300" cy="1846659"/>
          </a:xfrm>
          <a:prstGeom prst="rect">
            <a:avLst/>
          </a:prstGeom>
        </p:spPr>
        <p:txBody>
          <a:bodyPr wrap="square">
            <a:spAutoFit/>
          </a:bodyPr>
          <a:lstStyle/>
          <a:p>
            <a:r>
              <a:rPr lang="en-US" sz="2400" dirty="0">
                <a:solidFill>
                  <a:schemeClr val="accent1"/>
                </a:solidFill>
                <a:latin typeface="Arial Narrow Regular"/>
              </a:rPr>
              <a:t>g</a:t>
            </a:r>
            <a:r>
              <a:rPr lang="en-US" sz="2400" dirty="0" smtClean="0">
                <a:solidFill>
                  <a:schemeClr val="accent1"/>
                </a:solidFill>
                <a:latin typeface="Arial Narrow Regular"/>
              </a:rPr>
              <a:t>ooseneck sensor faucets</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For quick, high-use applications </a:t>
            </a:r>
            <a:r>
              <a:rPr lang="en-US" sz="1800" dirty="0" smtClean="0">
                <a:solidFill>
                  <a:schemeClr val="tx2"/>
                </a:solidFill>
                <a:latin typeface="Arial Narrow Regular"/>
              </a:rPr>
              <a:t>where durability and hands-free operation are necessary</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Multiple flow rates</a:t>
            </a:r>
          </a:p>
          <a:p>
            <a:endParaRPr lang="en-US" sz="1800" dirty="0" smtClean="0">
              <a:solidFill>
                <a:schemeClr val="tx2"/>
              </a:solidFill>
              <a:latin typeface="Arial Narrow Regular"/>
            </a:endParaRPr>
          </a:p>
        </p:txBody>
      </p:sp>
      <p:sp>
        <p:nvSpPr>
          <p:cNvPr id="62" name="Rectangle 61"/>
          <p:cNvSpPr/>
          <p:nvPr/>
        </p:nvSpPr>
        <p:spPr>
          <a:xfrm>
            <a:off x="6493606" y="3585508"/>
            <a:ext cx="5257800" cy="1661993"/>
          </a:xfrm>
          <a:prstGeom prst="rect">
            <a:avLst/>
          </a:prstGeom>
        </p:spPr>
        <p:txBody>
          <a:bodyPr wrap="square">
            <a:spAutoFit/>
          </a:bodyPr>
          <a:lstStyle/>
          <a:p>
            <a:r>
              <a:rPr lang="en-US" sz="2400" dirty="0" smtClean="0">
                <a:solidFill>
                  <a:schemeClr val="accent1"/>
                </a:solidFill>
                <a:latin typeface="Arial Narrow Regular"/>
              </a:rPr>
              <a:t>sensor faucets, flush valves, and soap dispensers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Reliable and hygienic </a:t>
            </a:r>
            <a:r>
              <a:rPr lang="en-US" sz="1800" dirty="0" smtClean="0">
                <a:solidFill>
                  <a:schemeClr val="accent1"/>
                </a:solidFill>
                <a:latin typeface="Arial Narrow Regular"/>
              </a:rPr>
              <a:t>hands-free operation</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LEED pre-set flow rates of 0.5 gpm / 0.35 gpm</a:t>
            </a:r>
            <a:endParaRPr lang="en-US" sz="1800" dirty="0">
              <a:solidFill>
                <a:schemeClr val="tx2"/>
              </a:solidFill>
              <a:latin typeface="Arial Narrow Regular"/>
            </a:endParaRP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5633" y="5577379"/>
            <a:ext cx="1648396" cy="214104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6103" t="22506" r="23679" b="16077"/>
          <a:stretch/>
        </p:blipFill>
        <p:spPr>
          <a:xfrm>
            <a:off x="2070094" y="5935498"/>
            <a:ext cx="1763899" cy="1574910"/>
          </a:xfrm>
          <a:prstGeom prst="rect">
            <a:avLst/>
          </a:prstGeom>
        </p:spPr>
      </p:pic>
      <p:pic>
        <p:nvPicPr>
          <p:cNvPr id="23" name="Picture 22" descr="Z6922-X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06" y="1913484"/>
            <a:ext cx="856445" cy="1707181"/>
          </a:xfrm>
          <a:prstGeom prst="rect">
            <a:avLst/>
          </a:prstGeom>
        </p:spPr>
      </p:pic>
      <p:pic>
        <p:nvPicPr>
          <p:cNvPr id="24" name="Picture 23" descr="Z-132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5633" y="1751927"/>
            <a:ext cx="1619088" cy="1845760"/>
          </a:xfrm>
          <a:prstGeom prst="rect">
            <a:avLst/>
          </a:prstGeom>
        </p:spPr>
      </p:pic>
      <p:pic>
        <p:nvPicPr>
          <p:cNvPr id="25" name="Picture Placeholder 26" descr="Z5344.388.1.04.E6.5.jpg"/>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l="-26444" r="-26444"/>
          <a:stretch>
            <a:fillRect/>
          </a:stretch>
        </p:blipFill>
        <p:spPr>
          <a:xfrm>
            <a:off x="1350094" y="1924206"/>
            <a:ext cx="2231306" cy="1673481"/>
          </a:xfrm>
          <a:ln>
            <a:no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5766611"/>
            <a:ext cx="2289582" cy="1857092"/>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0056" y="1906654"/>
            <a:ext cx="1492315" cy="1678854"/>
          </a:xfrm>
          <a:prstGeom prst="rect">
            <a:avLst/>
          </a:prstGeom>
        </p:spPr>
      </p:pic>
      <p:sp>
        <p:nvSpPr>
          <p:cNvPr id="55" name="Rectangle 54"/>
          <p:cNvSpPr/>
          <p:nvPr/>
        </p:nvSpPr>
        <p:spPr>
          <a:xfrm>
            <a:off x="696790" y="7718426"/>
            <a:ext cx="5581020" cy="1569660"/>
          </a:xfrm>
          <a:prstGeom prst="rect">
            <a:avLst/>
          </a:prstGeom>
        </p:spPr>
        <p:txBody>
          <a:bodyPr wrap="square">
            <a:spAutoFit/>
          </a:bodyPr>
          <a:lstStyle/>
          <a:p>
            <a:r>
              <a:rPr lang="en-US" sz="2400" dirty="0" smtClean="0">
                <a:solidFill>
                  <a:schemeClr val="accent1"/>
                </a:solidFill>
                <a:latin typeface="Arial Narrow Regular"/>
              </a:rPr>
              <a:t>Sundara Handwashing System</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Hands-free sensor faucets and soap dispensers in close proximity</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ADA accessible, with everything within reach and optimized floor space underneath</a:t>
            </a:r>
            <a:endParaRPr lang="en-US" sz="1800" dirty="0">
              <a:solidFill>
                <a:schemeClr val="tx2"/>
              </a:solidFill>
              <a:latin typeface="Arial Narrow Regular" charset="0"/>
            </a:endParaRPr>
          </a:p>
        </p:txBody>
      </p:sp>
    </p:spTree>
    <p:extLst>
      <p:ext uri="{BB962C8B-B14F-4D97-AF65-F5344CB8AC3E}">
        <p14:creationId xmlns:p14="http://schemas.microsoft.com/office/powerpoint/2010/main" val="271856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9144000" y="-190500"/>
            <a:ext cx="9372600" cy="10668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 name="Rectangle 4"/>
          <p:cNvSpPr/>
          <p:nvPr/>
        </p:nvSpPr>
        <p:spPr>
          <a:xfrm>
            <a:off x="0" y="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3200" b="1" dirty="0" smtClean="0">
              <a:solidFill>
                <a:srgbClr val="0A091B"/>
              </a:solidFill>
              <a:latin typeface="Arial Narrow Regular" charset="0"/>
            </a:endParaRPr>
          </a:p>
          <a:p>
            <a:endParaRPr lang="en-US" sz="3200" b="1" dirty="0">
              <a:solidFill>
                <a:srgbClr val="0A091B"/>
              </a:solidFill>
              <a:latin typeface="Arial Narrow Regular" charset="0"/>
            </a:endParaRPr>
          </a:p>
          <a:p>
            <a:endParaRPr lang="en-US" sz="3200" b="1" dirty="0" smtClean="0">
              <a:solidFill>
                <a:srgbClr val="0A091B"/>
              </a:solidFill>
              <a:latin typeface="Arial Narrow Regular" charset="0"/>
            </a:endParaRPr>
          </a:p>
          <a:p>
            <a:endParaRPr lang="en-US" sz="3200" b="1" dirty="0">
              <a:solidFill>
                <a:srgbClr val="0A091B"/>
              </a:solidFill>
              <a:latin typeface="Arial Narrow Regular" charset="0"/>
            </a:endParaRPr>
          </a:p>
          <a:p>
            <a:endParaRPr lang="en-US" sz="2800" dirty="0">
              <a:solidFill>
                <a:schemeClr val="tx2"/>
              </a:solidFill>
              <a:latin typeface="Arial Narrow Regular" charset="0"/>
            </a:endParaRPr>
          </a:p>
        </p:txBody>
      </p:sp>
      <p:sp>
        <p:nvSpPr>
          <p:cNvPr id="2" name="TextBox 1"/>
          <p:cNvSpPr txBox="1"/>
          <p:nvPr/>
        </p:nvSpPr>
        <p:spPr>
          <a:xfrm>
            <a:off x="992976" y="3162300"/>
            <a:ext cx="7236624" cy="3908762"/>
          </a:xfrm>
          <a:prstGeom prst="rect">
            <a:avLst/>
          </a:prstGeom>
          <a:noFill/>
        </p:spPr>
        <p:txBody>
          <a:bodyPr wrap="square" rtlCol="0">
            <a:spAutoFit/>
          </a:bodyPr>
          <a:lstStyle/>
          <a:p>
            <a:r>
              <a:rPr lang="en-US" sz="3600" b="1" dirty="0" smtClean="0">
                <a:solidFill>
                  <a:schemeClr val="bg2"/>
                </a:solidFill>
                <a:latin typeface="Arial Narrow Regular" charset="0"/>
              </a:rPr>
              <a:t>Zurn helps meet compliance</a:t>
            </a:r>
          </a:p>
          <a:p>
            <a:endParaRPr lang="en-US" sz="3600" b="1" dirty="0">
              <a:solidFill>
                <a:schemeClr val="bg2"/>
              </a:solidFill>
              <a:latin typeface="Arial Narrow Regular" charset="0"/>
            </a:endParaRPr>
          </a:p>
          <a:p>
            <a:pPr marL="342900" indent="-342900">
              <a:buFont typeface="Arial" panose="020B0604020202020204" pitchFamily="34" charset="0"/>
              <a:buChar char="•"/>
            </a:pPr>
            <a:r>
              <a:rPr lang="en-US" sz="2800" dirty="0">
                <a:solidFill>
                  <a:schemeClr val="bg2"/>
                </a:solidFill>
                <a:latin typeface="Arial Narrow Regular" charset="0"/>
              </a:rPr>
              <a:t>Maintains water quality</a:t>
            </a:r>
          </a:p>
          <a:p>
            <a:pPr marL="342900" indent="-342900">
              <a:buFont typeface="Arial" panose="020B0604020202020204" pitchFamily="34" charset="0"/>
              <a:buChar char="•"/>
            </a:pPr>
            <a:r>
              <a:rPr lang="en-US" sz="2800" dirty="0">
                <a:solidFill>
                  <a:schemeClr val="bg2"/>
                </a:solidFill>
                <a:latin typeface="Arial Narrow Regular" charset="0"/>
              </a:rPr>
              <a:t>Preserves water </a:t>
            </a:r>
            <a:r>
              <a:rPr lang="en-US" sz="2800" dirty="0" smtClean="0">
                <a:solidFill>
                  <a:schemeClr val="bg2"/>
                </a:solidFill>
                <a:latin typeface="Arial Narrow Regular" charset="0"/>
              </a:rPr>
              <a:t>control</a:t>
            </a:r>
          </a:p>
          <a:p>
            <a:pPr marL="342900" indent="-342900">
              <a:buFont typeface="Arial" panose="020B0604020202020204" pitchFamily="34" charset="0"/>
              <a:buChar char="•"/>
            </a:pPr>
            <a:r>
              <a:rPr lang="en-US" sz="2800" dirty="0">
                <a:solidFill>
                  <a:schemeClr val="bg2"/>
                </a:solidFill>
                <a:latin typeface="Arial Narrow Regular" charset="0"/>
              </a:rPr>
              <a:t>Enhances safety</a:t>
            </a:r>
          </a:p>
          <a:p>
            <a:pPr marL="342900" indent="-342900">
              <a:buFont typeface="Arial" panose="020B0604020202020204" pitchFamily="34" charset="0"/>
              <a:buChar char="•"/>
            </a:pPr>
            <a:r>
              <a:rPr lang="en-US" sz="2800" dirty="0">
                <a:solidFill>
                  <a:schemeClr val="bg2"/>
                </a:solidFill>
                <a:latin typeface="Arial Narrow Regular" charset="0"/>
              </a:rPr>
              <a:t>Achieves ADA regulations</a:t>
            </a:r>
          </a:p>
          <a:p>
            <a:pPr marL="342900" indent="-342900">
              <a:buFont typeface="Arial" panose="020B0604020202020204" pitchFamily="34" charset="0"/>
              <a:buChar char="•"/>
            </a:pPr>
            <a:r>
              <a:rPr lang="en-US" sz="2800" dirty="0" smtClean="0">
                <a:solidFill>
                  <a:schemeClr val="bg2"/>
                </a:solidFill>
                <a:latin typeface="Arial Narrow Regular" charset="0"/>
              </a:rPr>
              <a:t>Ensures wastewater </a:t>
            </a:r>
            <a:r>
              <a:rPr lang="en-US" sz="2800" dirty="0">
                <a:solidFill>
                  <a:schemeClr val="bg2"/>
                </a:solidFill>
                <a:latin typeface="Arial Narrow Regular" charset="0"/>
              </a:rPr>
              <a:t>compliance</a:t>
            </a:r>
          </a:p>
          <a:p>
            <a:endParaRPr lang="en-US" sz="3600" b="1" dirty="0">
              <a:solidFill>
                <a:schemeClr val="bg2"/>
              </a:solidFill>
              <a:latin typeface="Arial Narrow Regular"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912" r="31270"/>
          <a:stretch/>
        </p:blipFill>
        <p:spPr>
          <a:xfrm>
            <a:off x="9067800" y="0"/>
            <a:ext cx="9372600" cy="10325100"/>
          </a:xfrm>
          <a:prstGeom prst="rect">
            <a:avLst/>
          </a:prstGeom>
        </p:spPr>
      </p:pic>
    </p:spTree>
    <p:extLst>
      <p:ext uri="{BB962C8B-B14F-4D97-AF65-F5344CB8AC3E}">
        <p14:creationId xmlns:p14="http://schemas.microsoft.com/office/powerpoint/2010/main" val="381748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3963" y="1593159"/>
            <a:ext cx="2353593" cy="2353593"/>
          </a:xfrm>
          <a:prstGeom prst="rect">
            <a:avLst/>
          </a:prstGeom>
        </p:spPr>
      </p:pic>
      <p:sp>
        <p:nvSpPr>
          <p:cNvPr id="8" name="Title 7"/>
          <p:cNvSpPr>
            <a:spLocks noGrp="1"/>
          </p:cNvSpPr>
          <p:nvPr>
            <p:ph type="title"/>
          </p:nvPr>
        </p:nvSpPr>
        <p:spPr>
          <a:xfrm>
            <a:off x="876300" y="571411"/>
            <a:ext cx="17773650" cy="1338828"/>
          </a:xfrm>
        </p:spPr>
        <p:txBody>
          <a:bodyPr/>
          <a:lstStyle/>
          <a:p>
            <a:r>
              <a:rPr lang="en-US" dirty="0" smtClean="0">
                <a:solidFill>
                  <a:schemeClr val="accent1"/>
                </a:solidFill>
              </a:rPr>
              <a:t>Zurn helps meet compliance</a:t>
            </a:r>
            <a:r>
              <a:rPr lang="en-US" dirty="0" smtClean="0"/>
              <a:t/>
            </a:r>
            <a:br>
              <a:rPr lang="en-US" dirty="0" smtClean="0"/>
            </a:br>
            <a:r>
              <a:rPr lang="en-US" dirty="0" smtClean="0"/>
              <a:t>maintains water quality | preserves water control</a:t>
            </a: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13</a:t>
            </a:fld>
            <a:endParaRPr b="0" dirty="0">
              <a:latin typeface="Arial Regular" charset="0"/>
            </a:endParaRPr>
          </a:p>
        </p:txBody>
      </p:sp>
      <p:sp>
        <p:nvSpPr>
          <p:cNvPr id="55" name="Rectangle 54"/>
          <p:cNvSpPr/>
          <p:nvPr/>
        </p:nvSpPr>
        <p:spPr>
          <a:xfrm>
            <a:off x="912586" y="3593582"/>
            <a:ext cx="5581020" cy="2400657"/>
          </a:xfrm>
          <a:prstGeom prst="rect">
            <a:avLst/>
          </a:prstGeom>
        </p:spPr>
        <p:txBody>
          <a:bodyPr wrap="square">
            <a:spAutoFit/>
          </a:bodyPr>
          <a:lstStyle/>
          <a:p>
            <a:r>
              <a:rPr lang="en-US" sz="2400" dirty="0">
                <a:solidFill>
                  <a:schemeClr val="accent1"/>
                </a:solidFill>
                <a:latin typeface="Arial Narrow Regular"/>
              </a:rPr>
              <a:t>r</a:t>
            </a:r>
            <a:r>
              <a:rPr lang="en-US" sz="2400" dirty="0" smtClean="0">
                <a:solidFill>
                  <a:schemeClr val="accent1"/>
                </a:solidFill>
                <a:latin typeface="Arial Narrow Regular"/>
              </a:rPr>
              <a:t>educed pressure backflow preventers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Protects potable water lines </a:t>
            </a:r>
            <a:r>
              <a:rPr lang="en-US" sz="1800" dirty="0" smtClean="0">
                <a:solidFill>
                  <a:schemeClr val="tx2"/>
                </a:solidFill>
                <a:latin typeface="Arial Narrow Regular"/>
              </a:rPr>
              <a:t>against both backsiphonage and backpressure of polluted water </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Maximum working water temperature = 180°F </a:t>
            </a:r>
          </a:p>
          <a:p>
            <a:pPr marL="342900" indent="-342900">
              <a:buClr>
                <a:schemeClr val="tx2"/>
              </a:buClr>
              <a:buFont typeface="Arial" panose="020B0604020202020204" pitchFamily="34" charset="0"/>
              <a:buChar char="•"/>
            </a:pPr>
            <a:r>
              <a:rPr lang="en-US" sz="1800" dirty="0">
                <a:solidFill>
                  <a:schemeClr val="tx2"/>
                </a:solidFill>
                <a:latin typeface="Arial Narrow Regular"/>
              </a:rPr>
              <a:t>E</a:t>
            </a:r>
            <a:r>
              <a:rPr lang="en-US" sz="1800" dirty="0" smtClean="0">
                <a:solidFill>
                  <a:schemeClr val="tx2"/>
                </a:solidFill>
                <a:latin typeface="Arial Narrow Regular"/>
              </a:rPr>
              <a:t>asy line flushing</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Simple maintenance and repair </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Low lead, durable bronze body</a:t>
            </a:r>
            <a:endParaRPr lang="en-US" sz="1800" dirty="0">
              <a:solidFill>
                <a:schemeClr val="tx2"/>
              </a:solidFill>
              <a:latin typeface="Arial Narrow Regular" charset="0"/>
            </a:endParaRPr>
          </a:p>
        </p:txBody>
      </p:sp>
      <p:sp>
        <p:nvSpPr>
          <p:cNvPr id="57" name="Rectangle 56"/>
          <p:cNvSpPr/>
          <p:nvPr/>
        </p:nvSpPr>
        <p:spPr>
          <a:xfrm>
            <a:off x="11867242" y="3603737"/>
            <a:ext cx="5734958" cy="830997"/>
          </a:xfrm>
          <a:prstGeom prst="rect">
            <a:avLst/>
          </a:prstGeom>
        </p:spPr>
        <p:txBody>
          <a:bodyPr wrap="square">
            <a:spAutoFit/>
          </a:bodyPr>
          <a:lstStyle/>
          <a:p>
            <a:endParaRPr lang="en-US" sz="2400" dirty="0" smtClean="0">
              <a:solidFill>
                <a:schemeClr val="accent1"/>
              </a:solidFill>
              <a:latin typeface="Arial Narrow Regular"/>
            </a:endParaRPr>
          </a:p>
          <a:p>
            <a:r>
              <a:rPr lang="en-US" sz="2400" dirty="0" smtClean="0">
                <a:solidFill>
                  <a:schemeClr val="accent1"/>
                </a:solidFill>
                <a:latin typeface="Arial Narrow Regular"/>
              </a:rPr>
              <a:t> </a:t>
            </a:r>
          </a:p>
        </p:txBody>
      </p:sp>
      <p:pic>
        <p:nvPicPr>
          <p:cNvPr id="60" name="Picture 59" descr="34-ZW1070X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6950" y="6158560"/>
            <a:ext cx="1524000" cy="1524000"/>
          </a:xfrm>
          <a:prstGeom prst="rect">
            <a:avLst/>
          </a:prstGeom>
        </p:spPr>
      </p:pic>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70068" y="2057906"/>
            <a:ext cx="2529305" cy="1445057"/>
          </a:xfrm>
          <a:prstGeom prst="rect">
            <a:avLst/>
          </a:prstGeom>
        </p:spPr>
      </p:pic>
      <p:sp>
        <p:nvSpPr>
          <p:cNvPr id="58" name="Rectangle 57"/>
          <p:cNvSpPr/>
          <p:nvPr/>
        </p:nvSpPr>
        <p:spPr>
          <a:xfrm>
            <a:off x="6277810" y="7661803"/>
            <a:ext cx="5352039" cy="738664"/>
          </a:xfrm>
          <a:prstGeom prst="rect">
            <a:avLst/>
          </a:prstGeom>
        </p:spPr>
        <p:txBody>
          <a:bodyPr wrap="square">
            <a:spAutoFit/>
          </a:bodyPr>
          <a:lstStyle/>
          <a:p>
            <a:endParaRPr lang="en-US" sz="2400" dirty="0" smtClean="0">
              <a:solidFill>
                <a:schemeClr val="accent1"/>
              </a:solidFill>
              <a:latin typeface="Arial Narrow Regular"/>
            </a:endParaRPr>
          </a:p>
          <a:p>
            <a:pPr marL="342900" indent="-342900">
              <a:buFont typeface="Arial" panose="020B0604020202020204" pitchFamily="34" charset="0"/>
              <a:buChar char="•"/>
            </a:pPr>
            <a:endParaRPr lang="en-US" sz="1800" dirty="0" smtClean="0">
              <a:solidFill>
                <a:schemeClr val="tx2"/>
              </a:solidFill>
              <a:latin typeface="Arial Narrow Regular"/>
            </a:endParaRPr>
          </a:p>
        </p:txBody>
      </p:sp>
      <p:sp>
        <p:nvSpPr>
          <p:cNvPr id="59" name="Rectangle 58"/>
          <p:cNvSpPr/>
          <p:nvPr/>
        </p:nvSpPr>
        <p:spPr>
          <a:xfrm>
            <a:off x="6525653" y="7687195"/>
            <a:ext cx="4828148" cy="2000548"/>
          </a:xfrm>
          <a:prstGeom prst="rect">
            <a:avLst/>
          </a:prstGeom>
        </p:spPr>
        <p:txBody>
          <a:bodyPr wrap="square">
            <a:spAutoFit/>
          </a:bodyPr>
          <a:lstStyle/>
          <a:p>
            <a:r>
              <a:rPr lang="en-US" sz="2400" dirty="0">
                <a:solidFill>
                  <a:schemeClr val="accent1"/>
                </a:solidFill>
                <a:latin typeface="Arial Narrow Regular"/>
              </a:rPr>
              <a:t>w</a:t>
            </a:r>
            <a:r>
              <a:rPr lang="en-US" sz="2400" dirty="0" smtClean="0">
                <a:solidFill>
                  <a:schemeClr val="accent1"/>
                </a:solidFill>
                <a:latin typeface="Arial Narrow Regular"/>
              </a:rPr>
              <a:t>ater hammer arrestors</a:t>
            </a:r>
          </a:p>
          <a:p>
            <a:pPr marL="342900" indent="-342900">
              <a:buFont typeface="Arial" panose="020B0604020202020204" pitchFamily="34" charset="0"/>
              <a:buChar char="•"/>
            </a:pPr>
            <a:r>
              <a:rPr lang="en-US" sz="1800" dirty="0" smtClean="0">
                <a:solidFill>
                  <a:schemeClr val="accent1"/>
                </a:solidFill>
                <a:latin typeface="Arial Narrow Regular"/>
              </a:rPr>
              <a:t>Protects water </a:t>
            </a:r>
            <a:r>
              <a:rPr lang="en-US" sz="1800" dirty="0">
                <a:solidFill>
                  <a:schemeClr val="accent1"/>
                </a:solidFill>
                <a:latin typeface="Arial Narrow Regular"/>
              </a:rPr>
              <a:t>lines against over-pressure </a:t>
            </a:r>
            <a:r>
              <a:rPr lang="en-US" sz="1800" dirty="0">
                <a:solidFill>
                  <a:schemeClr val="tx2"/>
                </a:solidFill>
                <a:latin typeface="Arial Narrow Regular"/>
              </a:rPr>
              <a:t>during surges following quick valve </a:t>
            </a:r>
            <a:r>
              <a:rPr lang="en-US" sz="1800" dirty="0" smtClean="0">
                <a:solidFill>
                  <a:schemeClr val="tx2"/>
                </a:solidFill>
                <a:latin typeface="Arial Narrow Regular"/>
              </a:rPr>
              <a:t>closure</a:t>
            </a:r>
          </a:p>
          <a:p>
            <a:pPr marL="342900" indent="-342900">
              <a:buFont typeface="Arial" panose="020B0604020202020204" pitchFamily="34" charset="0"/>
              <a:buChar char="•"/>
            </a:pPr>
            <a:r>
              <a:rPr lang="en-US" sz="1800" dirty="0" smtClean="0">
                <a:solidFill>
                  <a:schemeClr val="tx2"/>
                </a:solidFill>
                <a:latin typeface="Arial Narrow Regular"/>
              </a:rPr>
              <a:t>Low-lead Law compliant</a:t>
            </a:r>
          </a:p>
          <a:p>
            <a:endParaRPr lang="en-US" sz="2800" dirty="0">
              <a:solidFill>
                <a:schemeClr val="tx2"/>
              </a:solidFill>
              <a:latin typeface="Arial Narrow Regular" charset="0"/>
            </a:endParaRPr>
          </a:p>
        </p:txBody>
      </p:sp>
      <p:sp>
        <p:nvSpPr>
          <p:cNvPr id="2" name="Rectangle 1"/>
          <p:cNvSpPr/>
          <p:nvPr/>
        </p:nvSpPr>
        <p:spPr>
          <a:xfrm>
            <a:off x="947153" y="7697418"/>
            <a:ext cx="4686300" cy="2677656"/>
          </a:xfrm>
          <a:prstGeom prst="rect">
            <a:avLst/>
          </a:prstGeom>
        </p:spPr>
        <p:txBody>
          <a:bodyPr wrap="square">
            <a:spAutoFit/>
          </a:bodyPr>
          <a:lstStyle/>
          <a:p>
            <a:r>
              <a:rPr lang="en-US" sz="2400" dirty="0">
                <a:solidFill>
                  <a:schemeClr val="accent1"/>
                </a:solidFill>
                <a:latin typeface="Arial Narrow Regular"/>
              </a:rPr>
              <a:t>p</a:t>
            </a:r>
            <a:r>
              <a:rPr lang="en-US" sz="2400" dirty="0" smtClean="0">
                <a:solidFill>
                  <a:schemeClr val="accent1"/>
                </a:solidFill>
                <a:latin typeface="Arial Narrow Regular"/>
              </a:rPr>
              <a:t>ressure reducing valves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Lowers the municipal water supply pressure </a:t>
            </a:r>
            <a:r>
              <a:rPr lang="en-US" sz="1800" dirty="0" smtClean="0">
                <a:solidFill>
                  <a:schemeClr val="tx2"/>
                </a:solidFill>
                <a:latin typeface="Arial Narrow Regular"/>
              </a:rPr>
              <a:t>feeding commercial businesses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Adjusts pressure from 100 psi to 50 psi, reducing water consumption by 33%</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Extends the life of pipes, faucets, and appliances by reducing wear caused by excessive pressure</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Lead free</a:t>
            </a:r>
          </a:p>
        </p:txBody>
      </p:sp>
      <p:sp>
        <p:nvSpPr>
          <p:cNvPr id="62" name="Rectangle 61"/>
          <p:cNvSpPr/>
          <p:nvPr/>
        </p:nvSpPr>
        <p:spPr>
          <a:xfrm>
            <a:off x="12105821" y="7681436"/>
            <a:ext cx="5257800" cy="2400657"/>
          </a:xfrm>
          <a:prstGeom prst="rect">
            <a:avLst/>
          </a:prstGeom>
        </p:spPr>
        <p:txBody>
          <a:bodyPr wrap="square">
            <a:spAutoFit/>
          </a:bodyPr>
          <a:lstStyle/>
          <a:p>
            <a:r>
              <a:rPr lang="en-US" sz="2400" dirty="0" smtClean="0">
                <a:solidFill>
                  <a:schemeClr val="accent1"/>
                </a:solidFill>
                <a:latin typeface="Arial Narrow Regular"/>
              </a:rPr>
              <a:t> thermostatic mixing valves</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Accurately mixes and delivers hot and cold water </a:t>
            </a:r>
            <a:r>
              <a:rPr lang="en-US" sz="1800" dirty="0">
                <a:solidFill>
                  <a:schemeClr val="tx2"/>
                </a:solidFill>
                <a:latin typeface="Arial Narrow Regular"/>
              </a:rPr>
              <a:t>from the distribution system</a:t>
            </a:r>
          </a:p>
          <a:p>
            <a:pPr marL="342900" indent="-342900">
              <a:buClr>
                <a:schemeClr val="tx2"/>
              </a:buClr>
              <a:buFont typeface="Arial" panose="020B0604020202020204" pitchFamily="34" charset="0"/>
              <a:buChar char="•"/>
            </a:pPr>
            <a:r>
              <a:rPr lang="en-US" sz="1800" dirty="0">
                <a:solidFill>
                  <a:schemeClr val="tx2"/>
                </a:solidFill>
                <a:latin typeface="Arial Narrow Regular"/>
              </a:rPr>
              <a:t>Reduces bacteria</a:t>
            </a:r>
          </a:p>
          <a:p>
            <a:pPr marL="342900" indent="-342900">
              <a:buClr>
                <a:schemeClr val="tx2"/>
              </a:buClr>
              <a:buFont typeface="Arial" panose="020B0604020202020204" pitchFamily="34" charset="0"/>
              <a:buChar char="•"/>
            </a:pPr>
            <a:r>
              <a:rPr lang="en-US" sz="1800" dirty="0">
                <a:solidFill>
                  <a:schemeClr val="tx2"/>
                </a:solidFill>
                <a:latin typeface="Arial Narrow Regular"/>
              </a:rPr>
              <a:t>Delivers safe temperatures for users</a:t>
            </a:r>
          </a:p>
          <a:p>
            <a:pPr marL="342900" indent="-342900">
              <a:buClr>
                <a:schemeClr val="tx2"/>
              </a:buClr>
              <a:buFont typeface="Arial" panose="020B0604020202020204" pitchFamily="34" charset="0"/>
              <a:buChar char="•"/>
            </a:pPr>
            <a:r>
              <a:rPr lang="en-US" sz="1800" dirty="0">
                <a:solidFill>
                  <a:schemeClr val="tx2"/>
                </a:solidFill>
                <a:latin typeface="Arial Narrow Regular"/>
              </a:rPr>
              <a:t>Inlet checks and strainers</a:t>
            </a:r>
          </a:p>
          <a:p>
            <a:pPr marL="342900" indent="-342900">
              <a:buClr>
                <a:schemeClr val="tx2"/>
              </a:buClr>
              <a:buFont typeface="Arial" panose="020B0604020202020204" pitchFamily="34" charset="0"/>
              <a:buChar char="•"/>
            </a:pPr>
            <a:r>
              <a:rPr lang="en-US" sz="1800" dirty="0">
                <a:solidFill>
                  <a:schemeClr val="tx2"/>
                </a:solidFill>
                <a:latin typeface="Arial Narrow Regular"/>
              </a:rPr>
              <a:t>Certified to ASSE standard 1017</a:t>
            </a:r>
          </a:p>
          <a:p>
            <a:pPr marL="342900" indent="-342900">
              <a:buClr>
                <a:schemeClr val="tx2"/>
              </a:buClr>
              <a:buFont typeface="Arial" panose="020B0604020202020204" pitchFamily="34" charset="0"/>
              <a:buChar char="•"/>
            </a:pPr>
            <a:r>
              <a:rPr lang="en-US" sz="1800" dirty="0">
                <a:solidFill>
                  <a:schemeClr val="tx2"/>
                </a:solidFill>
                <a:latin typeface="Arial Narrow Regular"/>
              </a:rPr>
              <a:t>NSF/ANSI 61 </a:t>
            </a:r>
            <a:endParaRPr lang="en-US" sz="1800" dirty="0" smtClean="0">
              <a:solidFill>
                <a:schemeClr val="tx2"/>
              </a:solidFill>
              <a:latin typeface="Arial Narrow Regular"/>
            </a:endParaRPr>
          </a:p>
        </p:txBody>
      </p:sp>
      <p:sp>
        <p:nvSpPr>
          <p:cNvPr id="20" name="Rectangle 19"/>
          <p:cNvSpPr/>
          <p:nvPr/>
        </p:nvSpPr>
        <p:spPr>
          <a:xfrm>
            <a:off x="12115800" y="3603737"/>
            <a:ext cx="4686300" cy="2677656"/>
          </a:xfrm>
          <a:prstGeom prst="rect">
            <a:avLst/>
          </a:prstGeom>
        </p:spPr>
        <p:txBody>
          <a:bodyPr wrap="square">
            <a:spAutoFit/>
          </a:bodyPr>
          <a:lstStyle/>
          <a:p>
            <a:r>
              <a:rPr lang="en-US" sz="2400" dirty="0" smtClean="0">
                <a:solidFill>
                  <a:schemeClr val="accent1"/>
                </a:solidFill>
                <a:latin typeface="Arial Narrow Regular"/>
              </a:rPr>
              <a:t>PEX plumbing</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Reliable, corrosion, and mineral resistant,</a:t>
            </a:r>
            <a:r>
              <a:rPr lang="en-US" sz="1800" dirty="0">
                <a:solidFill>
                  <a:schemeClr val="tx2"/>
                </a:solidFill>
                <a:latin typeface="Arial Narrow Regular"/>
              </a:rPr>
              <a:t> and safe potable distribution system</a:t>
            </a:r>
          </a:p>
          <a:p>
            <a:pPr marL="342900" indent="-342900">
              <a:buClr>
                <a:schemeClr val="tx2"/>
              </a:buClr>
              <a:buFont typeface="Arial" panose="020B0604020202020204" pitchFamily="34" charset="0"/>
              <a:buChar char="•"/>
            </a:pPr>
            <a:r>
              <a:rPr lang="en-US" sz="1800" dirty="0">
                <a:solidFill>
                  <a:schemeClr val="tx2"/>
                </a:solidFill>
                <a:latin typeface="Arial Narrow Regular"/>
              </a:rPr>
              <a:t>Easy to install</a:t>
            </a:r>
          </a:p>
          <a:p>
            <a:pPr marL="342900" indent="-342900">
              <a:buClr>
                <a:schemeClr val="tx2"/>
              </a:buClr>
              <a:buFont typeface="Arial" panose="020B0604020202020204" pitchFamily="34" charset="0"/>
              <a:buChar char="•"/>
            </a:pPr>
            <a:r>
              <a:rPr lang="en-US" sz="1800" dirty="0">
                <a:solidFill>
                  <a:schemeClr val="tx2"/>
                </a:solidFill>
                <a:latin typeface="Arial Narrow Regular"/>
              </a:rPr>
              <a:t>Highest burst pressure ratings and tensile strength</a:t>
            </a:r>
          </a:p>
          <a:p>
            <a:pPr marL="342900" indent="-342900">
              <a:buClr>
                <a:schemeClr val="tx2"/>
              </a:buClr>
              <a:buFont typeface="Arial" panose="020B0604020202020204" pitchFamily="34" charset="0"/>
              <a:buChar char="•"/>
            </a:pPr>
            <a:r>
              <a:rPr lang="en-US" sz="1800" dirty="0">
                <a:solidFill>
                  <a:schemeClr val="tx2"/>
                </a:solidFill>
                <a:latin typeface="Arial Narrow Regular"/>
              </a:rPr>
              <a:t>Lead-free </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pic>
        <p:nvPicPr>
          <p:cNvPr id="21" name="Picture 20" descr="1250XL cop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6158560"/>
            <a:ext cx="533400" cy="146329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078" y="6102831"/>
            <a:ext cx="1388417" cy="160662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0356" y="6149726"/>
            <a:ext cx="1409700" cy="1480062"/>
          </a:xfrm>
          <a:prstGeom prst="rect">
            <a:avLst/>
          </a:prstGeom>
        </p:spPr>
      </p:pic>
      <p:sp>
        <p:nvSpPr>
          <p:cNvPr id="22" name="Rectangle 21"/>
          <p:cNvSpPr/>
          <p:nvPr/>
        </p:nvSpPr>
        <p:spPr>
          <a:xfrm>
            <a:off x="7145613" y="3603737"/>
            <a:ext cx="4721629" cy="1846659"/>
          </a:xfrm>
          <a:prstGeom prst="rect">
            <a:avLst/>
          </a:prstGeom>
        </p:spPr>
        <p:txBody>
          <a:bodyPr wrap="square">
            <a:spAutoFit/>
          </a:bodyPr>
          <a:lstStyle/>
          <a:p>
            <a:r>
              <a:rPr lang="en-US" sz="2400" dirty="0" smtClean="0">
                <a:solidFill>
                  <a:schemeClr val="accent1"/>
                </a:solidFill>
                <a:latin typeface="Arial Narrow Regular"/>
              </a:rPr>
              <a:t>Wye pattern backflow preventer</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Protects against both backsiphonage and backpressure of non potable applications in low hazard conditions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Lead-free </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5000" y="1961466"/>
            <a:ext cx="3213427" cy="1606713"/>
          </a:xfrm>
          <a:prstGeom prst="rect">
            <a:avLst/>
          </a:prstGeom>
        </p:spPr>
      </p:pic>
    </p:spTree>
    <p:extLst>
      <p:ext uri="{BB962C8B-B14F-4D97-AF65-F5344CB8AC3E}">
        <p14:creationId xmlns:p14="http://schemas.microsoft.com/office/powerpoint/2010/main" val="3338307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7773650" cy="1338828"/>
          </a:xfrm>
        </p:spPr>
        <p:txBody>
          <a:bodyPr/>
          <a:lstStyle/>
          <a:p>
            <a:r>
              <a:rPr lang="en-US" dirty="0" smtClean="0">
                <a:solidFill>
                  <a:schemeClr val="accent1"/>
                </a:solidFill>
              </a:rPr>
              <a:t>Zurn helps meet compliance</a:t>
            </a:r>
            <a:r>
              <a:rPr lang="en-US" dirty="0" smtClean="0"/>
              <a:t/>
            </a:r>
            <a:br>
              <a:rPr lang="en-US" dirty="0" smtClean="0"/>
            </a:br>
            <a:r>
              <a:rPr lang="en-US" dirty="0" smtClean="0"/>
              <a:t>enhances safety | achieves ADA regulations</a:t>
            </a: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14</a:t>
            </a:fld>
            <a:endParaRPr b="0" dirty="0">
              <a:latin typeface="Arial Regular" charset="0"/>
            </a:endParaRPr>
          </a:p>
        </p:txBody>
      </p:sp>
      <p:sp>
        <p:nvSpPr>
          <p:cNvPr id="55" name="Rectangle 54"/>
          <p:cNvSpPr/>
          <p:nvPr/>
        </p:nvSpPr>
        <p:spPr>
          <a:xfrm>
            <a:off x="912586" y="3593582"/>
            <a:ext cx="5581020" cy="2400657"/>
          </a:xfrm>
          <a:prstGeom prst="rect">
            <a:avLst/>
          </a:prstGeom>
        </p:spPr>
        <p:txBody>
          <a:bodyPr wrap="square">
            <a:spAutoFit/>
          </a:bodyPr>
          <a:lstStyle/>
          <a:p>
            <a:r>
              <a:rPr lang="en-US" sz="2400" dirty="0">
                <a:solidFill>
                  <a:schemeClr val="accent1"/>
                </a:solidFill>
                <a:latin typeface="Arial Narrow Regular"/>
              </a:rPr>
              <a:t>r</a:t>
            </a:r>
            <a:r>
              <a:rPr lang="en-US" sz="2400" dirty="0" smtClean="0">
                <a:solidFill>
                  <a:schemeClr val="accent1"/>
                </a:solidFill>
                <a:latin typeface="Arial Narrow Regular"/>
              </a:rPr>
              <a:t>educed pressure backflow preventers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Protects potable water lines </a:t>
            </a:r>
            <a:r>
              <a:rPr lang="en-US" sz="1800" dirty="0" smtClean="0">
                <a:solidFill>
                  <a:schemeClr val="tx2"/>
                </a:solidFill>
                <a:latin typeface="Arial Narrow Regular"/>
              </a:rPr>
              <a:t>against both backsiphonage and backpressure of polluted water </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Maximum working water temperature = 180°F </a:t>
            </a:r>
          </a:p>
          <a:p>
            <a:pPr marL="342900" indent="-342900">
              <a:buClr>
                <a:schemeClr val="tx2"/>
              </a:buClr>
              <a:buFont typeface="Arial" panose="020B0604020202020204" pitchFamily="34" charset="0"/>
              <a:buChar char="•"/>
            </a:pPr>
            <a:r>
              <a:rPr lang="en-US" sz="1800" dirty="0">
                <a:solidFill>
                  <a:schemeClr val="tx2"/>
                </a:solidFill>
                <a:latin typeface="Arial Narrow Regular"/>
              </a:rPr>
              <a:t>E</a:t>
            </a:r>
            <a:r>
              <a:rPr lang="en-US" sz="1800" dirty="0" smtClean="0">
                <a:solidFill>
                  <a:schemeClr val="tx2"/>
                </a:solidFill>
                <a:latin typeface="Arial Narrow Regular"/>
              </a:rPr>
              <a:t>asy line flushing</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Simple maintenance and repair </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Low lead, durable bronze body</a:t>
            </a:r>
            <a:endParaRPr lang="en-US" sz="1800" dirty="0">
              <a:solidFill>
                <a:schemeClr val="tx2"/>
              </a:solidFill>
              <a:latin typeface="Arial Narrow Regular" charset="0"/>
            </a:endParaRPr>
          </a:p>
        </p:txBody>
      </p:sp>
      <p:sp>
        <p:nvSpPr>
          <p:cNvPr id="57" name="Rectangle 56"/>
          <p:cNvSpPr/>
          <p:nvPr/>
        </p:nvSpPr>
        <p:spPr>
          <a:xfrm>
            <a:off x="11867242" y="3603737"/>
            <a:ext cx="5734958" cy="2215991"/>
          </a:xfrm>
          <a:prstGeom prst="rect">
            <a:avLst/>
          </a:prstGeom>
        </p:spPr>
        <p:txBody>
          <a:bodyPr wrap="square">
            <a:spAutoFit/>
          </a:bodyPr>
          <a:lstStyle/>
          <a:p>
            <a:r>
              <a:rPr lang="en-US" sz="2400" dirty="0" smtClean="0">
                <a:solidFill>
                  <a:schemeClr val="accent1"/>
                </a:solidFill>
                <a:latin typeface="Arial Narrow Regular"/>
              </a:rPr>
              <a:t>carriers</a:t>
            </a:r>
          </a:p>
          <a:p>
            <a:pPr marL="342900" indent="-342900">
              <a:buFont typeface="Arial" panose="020B0604020202020204" pitchFamily="34" charset="0"/>
              <a:buChar char="•"/>
            </a:pPr>
            <a:r>
              <a:rPr lang="en-US" sz="1800" dirty="0" smtClean="0">
                <a:solidFill>
                  <a:schemeClr val="tx2"/>
                </a:solidFill>
                <a:latin typeface="Arial Narrow Regular"/>
              </a:rPr>
              <a:t>To </a:t>
            </a:r>
            <a:r>
              <a:rPr lang="en-US" sz="1800" dirty="0" smtClean="0">
                <a:solidFill>
                  <a:schemeClr val="accent1"/>
                </a:solidFill>
                <a:latin typeface="Arial Narrow Regular"/>
              </a:rPr>
              <a:t>secure lavatories, toilets, and urinals </a:t>
            </a:r>
            <a:r>
              <a:rPr lang="en-US" sz="1800" dirty="0" smtClean="0">
                <a:solidFill>
                  <a:schemeClr val="tx2"/>
                </a:solidFill>
                <a:latin typeface="Arial Narrow Regular"/>
              </a:rPr>
              <a:t>for </a:t>
            </a:r>
            <a:r>
              <a:rPr lang="en-US" sz="1800" dirty="0" smtClean="0">
                <a:solidFill>
                  <a:schemeClr val="accent1"/>
                </a:solidFill>
                <a:latin typeface="Arial Narrow Regular"/>
              </a:rPr>
              <a:t>enhanced user safety</a:t>
            </a:r>
            <a:r>
              <a:rPr lang="en-US" sz="1800" dirty="0" smtClean="0">
                <a:solidFill>
                  <a:schemeClr val="tx2"/>
                </a:solidFill>
                <a:latin typeface="Arial Narrow Regular"/>
              </a:rPr>
              <a:t> and </a:t>
            </a:r>
            <a:r>
              <a:rPr lang="en-US" sz="1800" dirty="0" smtClean="0">
                <a:solidFill>
                  <a:schemeClr val="accent1"/>
                </a:solidFill>
                <a:latin typeface="Arial Narrow Regular"/>
              </a:rPr>
              <a:t>ADA compliance</a:t>
            </a:r>
          </a:p>
          <a:p>
            <a:pPr marL="342900" indent="-342900">
              <a:buFont typeface="Arial" panose="020B0604020202020204" pitchFamily="34" charset="0"/>
              <a:buChar char="•"/>
            </a:pPr>
            <a:r>
              <a:rPr lang="en-US" sz="1800" dirty="0" smtClean="0">
                <a:solidFill>
                  <a:schemeClr val="tx2"/>
                </a:solidFill>
                <a:latin typeface="Arial Regular" charset="0"/>
              </a:rPr>
              <a:t>Adjustable uprights </a:t>
            </a:r>
            <a:r>
              <a:rPr lang="en-US" sz="1800" dirty="0">
                <a:solidFill>
                  <a:schemeClr val="tx2"/>
                </a:solidFill>
                <a:latin typeface="Arial Regular" charset="0"/>
              </a:rPr>
              <a:t>and </a:t>
            </a:r>
            <a:r>
              <a:rPr lang="en-US" sz="1800" dirty="0" smtClean="0">
                <a:solidFill>
                  <a:schemeClr val="tx2"/>
                </a:solidFill>
                <a:latin typeface="Arial Regular" charset="0"/>
              </a:rPr>
              <a:t>header plates to achieve proper ADA height requirements</a:t>
            </a:r>
            <a:endParaRPr lang="en-US" sz="1800" dirty="0">
              <a:solidFill>
                <a:schemeClr val="tx2"/>
              </a:solidFill>
              <a:latin typeface="Arial Regular" charset="0"/>
            </a:endParaRPr>
          </a:p>
          <a:p>
            <a:pPr marL="342900" indent="-342900">
              <a:buFont typeface="Arial" panose="020B0604020202020204" pitchFamily="34" charset="0"/>
              <a:buChar char="•"/>
            </a:pPr>
            <a:endParaRPr lang="en-US" sz="1800" dirty="0" smtClean="0">
              <a:solidFill>
                <a:schemeClr val="tx2"/>
              </a:solidFill>
              <a:latin typeface="Arial Narrow Regular"/>
            </a:endParaRPr>
          </a:p>
          <a:p>
            <a:r>
              <a:rPr lang="en-US" sz="2400" dirty="0" smtClean="0">
                <a:solidFill>
                  <a:schemeClr val="accent1"/>
                </a:solidFill>
                <a:latin typeface="Arial Narrow Regular"/>
              </a:rPr>
              <a:t> </a:t>
            </a:r>
          </a:p>
        </p:txBody>
      </p:sp>
      <p:sp>
        <p:nvSpPr>
          <p:cNvPr id="14" name="Rectangle 13"/>
          <p:cNvSpPr/>
          <p:nvPr/>
        </p:nvSpPr>
        <p:spPr>
          <a:xfrm>
            <a:off x="-54012" y="8824069"/>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075300"/>
            <a:ext cx="2667000" cy="1523726"/>
          </a:xfrm>
          <a:prstGeom prst="rect">
            <a:avLst/>
          </a:prstGeom>
        </p:spPr>
      </p:pic>
      <p:sp>
        <p:nvSpPr>
          <p:cNvPr id="58" name="Rectangle 57"/>
          <p:cNvSpPr/>
          <p:nvPr/>
        </p:nvSpPr>
        <p:spPr>
          <a:xfrm>
            <a:off x="6277810" y="7709237"/>
            <a:ext cx="5352039" cy="2400657"/>
          </a:xfrm>
          <a:prstGeom prst="rect">
            <a:avLst/>
          </a:prstGeom>
        </p:spPr>
        <p:txBody>
          <a:bodyPr wrap="square">
            <a:spAutoFit/>
          </a:bodyPr>
          <a:lstStyle/>
          <a:p>
            <a:r>
              <a:rPr lang="en-US" sz="2400" dirty="0">
                <a:solidFill>
                  <a:schemeClr val="accent1"/>
                </a:solidFill>
                <a:latin typeface="Arial Narrow Regular"/>
              </a:rPr>
              <a:t>t</a:t>
            </a:r>
            <a:r>
              <a:rPr lang="en-US" sz="2400" dirty="0" smtClean="0">
                <a:solidFill>
                  <a:schemeClr val="accent1"/>
                </a:solidFill>
                <a:latin typeface="Arial Narrow Regular"/>
              </a:rPr>
              <a:t>ubular brass protectors / shrouds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Trap protectors, supply stop protectors and offset drain protectors for ADA compliance</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Resists thermal transfer</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3/8” white PVC resin with vandal resistant clips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Sundara Handwashing System shrouds protect users from thermal transfer</a:t>
            </a:r>
          </a:p>
          <a:p>
            <a:pPr marL="342900" indent="-342900">
              <a:buClr>
                <a:schemeClr val="tx2"/>
              </a:buClr>
              <a:buFont typeface="Arial" panose="020B0604020202020204" pitchFamily="34" charset="0"/>
              <a:buChar char="•"/>
            </a:pPr>
            <a:endParaRPr lang="en-US" sz="1800" dirty="0" smtClean="0">
              <a:solidFill>
                <a:schemeClr val="accent1"/>
              </a:solidFill>
              <a:latin typeface="Arial Narrow Regular"/>
            </a:endParaRPr>
          </a:p>
        </p:txBody>
      </p:sp>
      <p:sp>
        <p:nvSpPr>
          <p:cNvPr id="59" name="Rectangle 58"/>
          <p:cNvSpPr/>
          <p:nvPr/>
        </p:nvSpPr>
        <p:spPr>
          <a:xfrm>
            <a:off x="11733263" y="7718426"/>
            <a:ext cx="6554737" cy="2308324"/>
          </a:xfrm>
          <a:prstGeom prst="rect">
            <a:avLst/>
          </a:prstGeom>
        </p:spPr>
        <p:txBody>
          <a:bodyPr wrap="square">
            <a:spAutoFit/>
          </a:bodyPr>
          <a:lstStyle/>
          <a:p>
            <a:r>
              <a:rPr lang="en-US" sz="2400" dirty="0">
                <a:solidFill>
                  <a:schemeClr val="accent1"/>
                </a:solidFill>
                <a:latin typeface="Arial Narrow Regular"/>
              </a:rPr>
              <a:t>f</a:t>
            </a:r>
            <a:r>
              <a:rPr lang="en-US" sz="2400" dirty="0" smtClean="0">
                <a:solidFill>
                  <a:schemeClr val="accent1"/>
                </a:solidFill>
                <a:latin typeface="Arial Narrow Regular"/>
              </a:rPr>
              <a:t>loor and trench drains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ADA-designed</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Adjustment shims and leveling for final floor finish</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Stable, load-bearing grate</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Heel-proof grate openings</a:t>
            </a:r>
          </a:p>
          <a:p>
            <a:pPr marL="342900" indent="-342900">
              <a:buFont typeface="Arial" panose="020B0604020202020204" pitchFamily="34" charset="0"/>
              <a:buChar char="•"/>
            </a:pPr>
            <a:endParaRPr lang="en-US" sz="2000" dirty="0" smtClean="0">
              <a:solidFill>
                <a:schemeClr val="tx2"/>
              </a:solidFill>
              <a:latin typeface="Arial Narrow Regular"/>
            </a:endParaRPr>
          </a:p>
          <a:p>
            <a:endParaRPr lang="en-US" sz="2800" dirty="0">
              <a:solidFill>
                <a:schemeClr val="tx2"/>
              </a:solidFill>
              <a:latin typeface="Arial Narrow Regular" charset="0"/>
            </a:endParaRPr>
          </a:p>
        </p:txBody>
      </p:sp>
      <p:sp>
        <p:nvSpPr>
          <p:cNvPr id="62" name="Rectangle 61"/>
          <p:cNvSpPr/>
          <p:nvPr/>
        </p:nvSpPr>
        <p:spPr>
          <a:xfrm>
            <a:off x="6493606" y="3585508"/>
            <a:ext cx="5257800" cy="2400657"/>
          </a:xfrm>
          <a:prstGeom prst="rect">
            <a:avLst/>
          </a:prstGeom>
        </p:spPr>
        <p:txBody>
          <a:bodyPr wrap="square">
            <a:spAutoFit/>
          </a:bodyPr>
          <a:lstStyle/>
          <a:p>
            <a:r>
              <a:rPr lang="en-US" sz="2400" dirty="0" smtClean="0">
                <a:solidFill>
                  <a:schemeClr val="accent1"/>
                </a:solidFill>
                <a:latin typeface="Arial Narrow Regular"/>
              </a:rPr>
              <a:t>PEX plumbing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Reliable</a:t>
            </a:r>
            <a:r>
              <a:rPr lang="en-US" sz="1800" dirty="0">
                <a:solidFill>
                  <a:schemeClr val="accent1"/>
                </a:solidFill>
                <a:latin typeface="Arial Narrow Regular"/>
              </a:rPr>
              <a:t>, corrosion, and mineral resistant,</a:t>
            </a:r>
            <a:r>
              <a:rPr lang="en-US" sz="1800" dirty="0">
                <a:solidFill>
                  <a:schemeClr val="tx2"/>
                </a:solidFill>
                <a:latin typeface="Arial Narrow Regular"/>
              </a:rPr>
              <a:t> and safe potable distribution system</a:t>
            </a:r>
          </a:p>
          <a:p>
            <a:pPr marL="342900" indent="-342900">
              <a:buClr>
                <a:schemeClr val="tx2"/>
              </a:buClr>
              <a:buFont typeface="Arial" panose="020B0604020202020204" pitchFamily="34" charset="0"/>
              <a:buChar char="•"/>
            </a:pPr>
            <a:r>
              <a:rPr lang="en-US" sz="1800" dirty="0">
                <a:solidFill>
                  <a:schemeClr val="tx2"/>
                </a:solidFill>
                <a:latin typeface="Arial Narrow Regular"/>
              </a:rPr>
              <a:t>Easy to install</a:t>
            </a:r>
          </a:p>
          <a:p>
            <a:pPr marL="342900" indent="-342900">
              <a:buClr>
                <a:schemeClr val="tx2"/>
              </a:buClr>
              <a:buFont typeface="Arial" panose="020B0604020202020204" pitchFamily="34" charset="0"/>
              <a:buChar char="•"/>
            </a:pPr>
            <a:r>
              <a:rPr lang="en-US" sz="1800" dirty="0">
                <a:solidFill>
                  <a:schemeClr val="tx2"/>
                </a:solidFill>
                <a:latin typeface="Arial Narrow Regular"/>
              </a:rPr>
              <a:t>Highest burst pressure ratings and tensile strength</a:t>
            </a:r>
          </a:p>
          <a:p>
            <a:pPr marL="342900" indent="-342900">
              <a:buClr>
                <a:schemeClr val="tx2"/>
              </a:buClr>
              <a:buFont typeface="Arial" panose="020B0604020202020204" pitchFamily="34" charset="0"/>
              <a:buChar char="•"/>
            </a:pPr>
            <a:r>
              <a:rPr lang="en-US" sz="1800" dirty="0">
                <a:solidFill>
                  <a:schemeClr val="tx2"/>
                </a:solidFill>
                <a:latin typeface="Arial Narrow Regular"/>
              </a:rPr>
              <a:t>Lead-free </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007" y="5345773"/>
            <a:ext cx="3564954" cy="29981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438" y="5994239"/>
            <a:ext cx="2577600" cy="188916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3387" y="6040880"/>
            <a:ext cx="2126022" cy="1716895"/>
          </a:xfrm>
          <a:prstGeom prst="rect">
            <a:avLst/>
          </a:prstGeom>
        </p:spPr>
      </p:pic>
      <p:sp>
        <p:nvSpPr>
          <p:cNvPr id="2" name="Rectangle 1"/>
          <p:cNvSpPr/>
          <p:nvPr/>
        </p:nvSpPr>
        <p:spPr>
          <a:xfrm>
            <a:off x="978348" y="7703606"/>
            <a:ext cx="4686300" cy="1846659"/>
          </a:xfrm>
          <a:prstGeom prst="rect">
            <a:avLst/>
          </a:prstGeom>
        </p:spPr>
        <p:txBody>
          <a:bodyPr wrap="square">
            <a:spAutoFit/>
          </a:bodyPr>
          <a:lstStyle/>
          <a:p>
            <a:r>
              <a:rPr lang="en-US" sz="2400" dirty="0" smtClean="0">
                <a:solidFill>
                  <a:schemeClr val="accent1"/>
                </a:solidFill>
                <a:latin typeface="Arial Narrow Regular"/>
              </a:rPr>
              <a:t>faucets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Default timing = ADA’s minimum 10 seconds to meet ADA compliance</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Timing can be adjusted to run longer</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¼ turn paddle handles are also ADA compliant and available on some faucets</a:t>
            </a:r>
          </a:p>
        </p:txBody>
      </p:sp>
      <p:pic>
        <p:nvPicPr>
          <p:cNvPr id="23" name="Picture Placeholder 25" descr="Z1231-EZR.jpg"/>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24889" r="-24889"/>
          <a:stretch>
            <a:fillRect/>
          </a:stretch>
        </p:blipFill>
        <p:spPr>
          <a:xfrm>
            <a:off x="12801600" y="1281742"/>
            <a:ext cx="3505200" cy="2628901"/>
          </a:xfrm>
          <a:ln>
            <a:noFill/>
          </a:ln>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1474" y="5983265"/>
            <a:ext cx="2335494" cy="167503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8724" y="2040071"/>
            <a:ext cx="3243326" cy="1621663"/>
          </a:xfrm>
          <a:prstGeom prst="rect">
            <a:avLst/>
          </a:prstGeom>
        </p:spPr>
      </p:pic>
    </p:spTree>
    <p:extLst>
      <p:ext uri="{BB962C8B-B14F-4D97-AF65-F5344CB8AC3E}">
        <p14:creationId xmlns:p14="http://schemas.microsoft.com/office/powerpoint/2010/main" val="319618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7773650" cy="2003625"/>
          </a:xfrm>
        </p:spPr>
        <p:txBody>
          <a:bodyPr/>
          <a:lstStyle/>
          <a:p>
            <a:r>
              <a:rPr lang="en-US" dirty="0" smtClean="0">
                <a:solidFill>
                  <a:schemeClr val="accent1"/>
                </a:solidFill>
              </a:rPr>
              <a:t>Zurn helps meet compliance</a:t>
            </a:r>
            <a:r>
              <a:rPr lang="en-US" dirty="0" smtClean="0"/>
              <a:t/>
            </a:r>
            <a:br>
              <a:rPr lang="en-US" dirty="0" smtClean="0"/>
            </a:br>
            <a:r>
              <a:rPr lang="en-US" dirty="0" smtClean="0"/>
              <a:t>ensures wastewater compliance</a:t>
            </a:r>
            <a:r>
              <a:rPr lang="en-US" sz="4800" dirty="0">
                <a:solidFill>
                  <a:schemeClr val="tx2"/>
                </a:solidFill>
                <a:latin typeface="Arial Narrow Regular" charset="0"/>
              </a:rPr>
              <a:t/>
            </a:r>
            <a:br>
              <a:rPr lang="en-US" sz="4800" dirty="0">
                <a:solidFill>
                  <a:schemeClr val="tx2"/>
                </a:solidFill>
                <a:latin typeface="Arial Narrow Regular" charset="0"/>
              </a:rPr>
            </a:b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15</a:t>
            </a:fld>
            <a:endParaRPr b="0" dirty="0">
              <a:latin typeface="Arial Regular" charset="0"/>
            </a:endParaRPr>
          </a:p>
        </p:txBody>
      </p:sp>
      <p:sp>
        <p:nvSpPr>
          <p:cNvPr id="55" name="Rectangle 54"/>
          <p:cNvSpPr/>
          <p:nvPr/>
        </p:nvSpPr>
        <p:spPr>
          <a:xfrm>
            <a:off x="912586" y="3593582"/>
            <a:ext cx="5581020" cy="1569660"/>
          </a:xfrm>
          <a:prstGeom prst="rect">
            <a:avLst/>
          </a:prstGeom>
        </p:spPr>
        <p:txBody>
          <a:bodyPr wrap="square">
            <a:spAutoFit/>
          </a:bodyPr>
          <a:lstStyle/>
          <a:p>
            <a:r>
              <a:rPr lang="en-US" sz="2400" dirty="0">
                <a:solidFill>
                  <a:schemeClr val="accent1"/>
                </a:solidFill>
                <a:latin typeface="Arial Narrow Regular"/>
              </a:rPr>
              <a:t>f</a:t>
            </a:r>
            <a:r>
              <a:rPr lang="en-US" sz="2400" dirty="0" smtClean="0">
                <a:solidFill>
                  <a:schemeClr val="accent1"/>
                </a:solidFill>
                <a:latin typeface="Arial Narrow Regular"/>
              </a:rPr>
              <a:t>loor drains</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ADA-designed</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Stable</a:t>
            </a:r>
            <a:r>
              <a:rPr lang="en-US" sz="1800" dirty="0">
                <a:solidFill>
                  <a:schemeClr val="accent1"/>
                </a:solidFill>
                <a:latin typeface="Arial Narrow Regular"/>
              </a:rPr>
              <a:t>, load-bearing grate</a:t>
            </a:r>
          </a:p>
          <a:p>
            <a:pPr marL="342900" indent="-342900">
              <a:buClr>
                <a:schemeClr val="tx2"/>
              </a:buClr>
              <a:buFont typeface="Arial" panose="020B0604020202020204" pitchFamily="34" charset="0"/>
              <a:buChar char="•"/>
            </a:pPr>
            <a:r>
              <a:rPr lang="en-US" sz="1800" dirty="0">
                <a:solidFill>
                  <a:schemeClr val="tx2"/>
                </a:solidFill>
                <a:latin typeface="Arial Narrow Regular"/>
              </a:rPr>
              <a:t>Heel-proof grate openings</a:t>
            </a:r>
          </a:p>
          <a:p>
            <a:pPr marL="342900" indent="-342900">
              <a:buClr>
                <a:schemeClr val="tx2"/>
              </a:buClr>
              <a:buFont typeface="Arial" panose="020B0604020202020204" pitchFamily="34" charset="0"/>
              <a:buChar char="•"/>
            </a:pPr>
            <a:endParaRPr lang="en-US" sz="1800" dirty="0">
              <a:solidFill>
                <a:schemeClr val="tx2"/>
              </a:solidFill>
              <a:latin typeface="Arial Narrow Regular" charset="0"/>
            </a:endParaRPr>
          </a:p>
        </p:txBody>
      </p:sp>
      <p:sp>
        <p:nvSpPr>
          <p:cNvPr id="57" name="Rectangle 56"/>
          <p:cNvSpPr/>
          <p:nvPr/>
        </p:nvSpPr>
        <p:spPr>
          <a:xfrm>
            <a:off x="11867242" y="3603737"/>
            <a:ext cx="5963558" cy="2123658"/>
          </a:xfrm>
          <a:prstGeom prst="rect">
            <a:avLst/>
          </a:prstGeom>
        </p:spPr>
        <p:txBody>
          <a:bodyPr wrap="square">
            <a:spAutoFit/>
          </a:bodyPr>
          <a:lstStyle/>
          <a:p>
            <a:r>
              <a:rPr lang="en-US" sz="2400" dirty="0">
                <a:solidFill>
                  <a:schemeClr val="accent1"/>
                </a:solidFill>
                <a:latin typeface="Arial Narrow Regular"/>
              </a:rPr>
              <a:t>c</a:t>
            </a:r>
            <a:r>
              <a:rPr lang="en-US" sz="2400" dirty="0" smtClean="0">
                <a:solidFill>
                  <a:schemeClr val="accent1"/>
                </a:solidFill>
                <a:latin typeface="Arial Narrow Regular"/>
              </a:rPr>
              <a:t>offee grounds Microceptor</a:t>
            </a:r>
            <a:r>
              <a:rPr lang="en-US" sz="2400" dirty="0" smtClean="0">
                <a:solidFill>
                  <a:schemeClr val="accent1"/>
                </a:solidFill>
                <a:latin typeface="Calibri" panose="020F0502020204030204" pitchFamily="34" charset="0"/>
              </a:rPr>
              <a:t>®</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90% of coffee grounds removed from the waste water</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Flow-through filtration system can be services and emptied by restaurant staff</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Easily installed – connected under the sink and tied into the effluent piping</a:t>
            </a:r>
          </a:p>
          <a:p>
            <a:pPr>
              <a:buClr>
                <a:schemeClr val="tx2"/>
              </a:buClr>
            </a:pPr>
            <a:endParaRPr lang="en-US" sz="1800" dirty="0" smtClean="0">
              <a:solidFill>
                <a:schemeClr val="accent1"/>
              </a:solidFill>
              <a:latin typeface="Arial Narrow Regular"/>
            </a:endParaRPr>
          </a:p>
        </p:txBody>
      </p:sp>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8" name="Rectangle 57"/>
          <p:cNvSpPr/>
          <p:nvPr/>
        </p:nvSpPr>
        <p:spPr>
          <a:xfrm>
            <a:off x="6277810" y="7661803"/>
            <a:ext cx="5352039" cy="3323987"/>
          </a:xfrm>
          <a:prstGeom prst="rect">
            <a:avLst/>
          </a:prstGeom>
        </p:spPr>
        <p:txBody>
          <a:bodyPr wrap="square">
            <a:spAutoFit/>
          </a:bodyPr>
          <a:lstStyle/>
          <a:p>
            <a:r>
              <a:rPr lang="en-US" sz="2400" dirty="0">
                <a:solidFill>
                  <a:schemeClr val="accent1"/>
                </a:solidFill>
                <a:latin typeface="Arial Narrow Regular"/>
              </a:rPr>
              <a:t>g</a:t>
            </a:r>
            <a:r>
              <a:rPr lang="en-US" sz="2400" dirty="0" smtClean="0">
                <a:solidFill>
                  <a:schemeClr val="accent1"/>
                </a:solidFill>
                <a:latin typeface="Arial Narrow Regular"/>
              </a:rPr>
              <a:t>rease interceptors Proceptor</a:t>
            </a:r>
            <a:r>
              <a:rPr lang="en-US" sz="2400" dirty="0">
                <a:solidFill>
                  <a:schemeClr val="accent1"/>
                </a:solidFill>
                <a:latin typeface="Calibri" panose="020F0502020204030204" pitchFamily="34" charset="0"/>
              </a:rPr>
              <a:t>®</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Extensive </a:t>
            </a:r>
            <a:r>
              <a:rPr lang="en-US" sz="1800" dirty="0">
                <a:solidFill>
                  <a:schemeClr val="accent1"/>
                </a:solidFill>
                <a:latin typeface="Arial Narrow Regular"/>
              </a:rPr>
              <a:t>certification</a:t>
            </a:r>
            <a:r>
              <a:rPr lang="en-US" sz="1800" dirty="0">
                <a:solidFill>
                  <a:schemeClr val="tx2"/>
                </a:solidFill>
                <a:latin typeface="Arial Narrow Regular"/>
              </a:rPr>
              <a:t> approvals </a:t>
            </a:r>
            <a:br>
              <a:rPr lang="en-US" sz="1800" dirty="0">
                <a:solidFill>
                  <a:schemeClr val="tx2"/>
                </a:solidFill>
                <a:latin typeface="Arial Narrow Regular"/>
              </a:rPr>
            </a:br>
            <a:r>
              <a:rPr lang="en-US" sz="1800" dirty="0">
                <a:solidFill>
                  <a:schemeClr val="tx2"/>
                </a:solidFill>
                <a:latin typeface="Arial Narrow Regular"/>
              </a:rPr>
              <a:t>for North American acceptance</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Patented </a:t>
            </a:r>
            <a:r>
              <a:rPr lang="en-US" sz="1800" dirty="0">
                <a:solidFill>
                  <a:schemeClr val="tx2"/>
                </a:solidFill>
                <a:latin typeface="Arial Narrow Regular"/>
              </a:rPr>
              <a:t>laminar flow delivers superior performance</a:t>
            </a:r>
          </a:p>
          <a:p>
            <a:pPr marL="285750" indent="-285750">
              <a:buClr>
                <a:schemeClr val="tx2"/>
              </a:buClr>
              <a:buFont typeface="Arial" panose="020B0604020202020204" pitchFamily="34" charset="0"/>
              <a:buChar char="•"/>
            </a:pPr>
            <a:r>
              <a:rPr lang="en-US" sz="1800" dirty="0">
                <a:solidFill>
                  <a:schemeClr val="tx2"/>
                </a:solidFill>
                <a:latin typeface="Arial Narrow Regular"/>
              </a:rPr>
              <a:t>Highly configurable to accommodate engineering design requirements</a:t>
            </a:r>
          </a:p>
          <a:p>
            <a:pPr marL="285750" indent="-285750">
              <a:buClr>
                <a:schemeClr val="tx2"/>
              </a:buClr>
              <a:buFont typeface="Arial" panose="020B0604020202020204" pitchFamily="34" charset="0"/>
              <a:buChar char="•"/>
            </a:pPr>
            <a:r>
              <a:rPr lang="en-US" sz="1800" dirty="0">
                <a:solidFill>
                  <a:schemeClr val="tx2"/>
                </a:solidFill>
                <a:latin typeface="Arial Narrow Regular"/>
              </a:rPr>
              <a:t>Fiberglass robust construction for sustainable life cycle – 30 year warranty</a:t>
            </a:r>
          </a:p>
          <a:p>
            <a:endParaRPr lang="en-US" sz="2400" dirty="0" smtClean="0">
              <a:solidFill>
                <a:schemeClr val="accent1"/>
              </a:solidFill>
              <a:latin typeface="Arial Narrow Regular"/>
            </a:endParaRPr>
          </a:p>
          <a:p>
            <a:pPr marL="342900" indent="-342900">
              <a:buFont typeface="Arial" panose="020B0604020202020204" pitchFamily="34" charset="0"/>
              <a:buChar char="•"/>
            </a:pPr>
            <a:endParaRPr lang="en-US" sz="1800" dirty="0" smtClean="0">
              <a:solidFill>
                <a:schemeClr val="tx2"/>
              </a:solidFill>
              <a:latin typeface="Arial Narrow Regular"/>
            </a:endParaRPr>
          </a:p>
        </p:txBody>
      </p:sp>
      <p:sp>
        <p:nvSpPr>
          <p:cNvPr id="59" name="Rectangle 58"/>
          <p:cNvSpPr/>
          <p:nvPr/>
        </p:nvSpPr>
        <p:spPr>
          <a:xfrm>
            <a:off x="11733263" y="7718426"/>
            <a:ext cx="6554737" cy="2862322"/>
          </a:xfrm>
          <a:prstGeom prst="rect">
            <a:avLst/>
          </a:prstGeom>
        </p:spPr>
        <p:txBody>
          <a:bodyPr wrap="square">
            <a:spAutoFit/>
          </a:bodyPr>
          <a:lstStyle/>
          <a:p>
            <a:r>
              <a:rPr lang="en-US" sz="2400" dirty="0">
                <a:solidFill>
                  <a:schemeClr val="accent1"/>
                </a:solidFill>
                <a:latin typeface="Arial Narrow Regular"/>
              </a:rPr>
              <a:t>i</a:t>
            </a:r>
            <a:r>
              <a:rPr lang="en-US" sz="2400" dirty="0" smtClean="0">
                <a:solidFill>
                  <a:schemeClr val="accent1"/>
                </a:solidFill>
                <a:latin typeface="Arial Narrow Regular"/>
              </a:rPr>
              <a:t>nterceptor monitoring and alarm system</a:t>
            </a:r>
          </a:p>
          <a:p>
            <a:pPr marL="342900" indent="-342900">
              <a:buFont typeface="Arial" panose="020B0604020202020204" pitchFamily="34" charset="0"/>
              <a:buChar char="•"/>
            </a:pPr>
            <a:r>
              <a:rPr lang="en-US" sz="1800" dirty="0" smtClean="0">
                <a:solidFill>
                  <a:schemeClr val="accent1"/>
                </a:solidFill>
                <a:latin typeface="Arial Narrow Regular"/>
              </a:rPr>
              <a:t>Minimizes risk and ensures compliance for waste water </a:t>
            </a:r>
          </a:p>
          <a:p>
            <a:pPr marL="342900" indent="-342900">
              <a:buFont typeface="Arial" panose="020B0604020202020204" pitchFamily="34" charset="0"/>
              <a:buChar char="•"/>
            </a:pPr>
            <a:r>
              <a:rPr lang="en-US" sz="1800" dirty="0" smtClean="0">
                <a:solidFill>
                  <a:schemeClr val="accent1"/>
                </a:solidFill>
                <a:latin typeface="Arial Narrow Regular"/>
              </a:rPr>
              <a:t>Total peace of mind regulatory compliance</a:t>
            </a:r>
          </a:p>
          <a:p>
            <a:pPr marL="342900" indent="-342900">
              <a:buFont typeface="Arial" panose="020B0604020202020204" pitchFamily="34" charset="0"/>
              <a:buChar char="•"/>
            </a:pPr>
            <a:r>
              <a:rPr lang="en-US" sz="1800" dirty="0" smtClean="0">
                <a:solidFill>
                  <a:schemeClr val="tx2"/>
                </a:solidFill>
                <a:latin typeface="Arial Narrow Regular"/>
              </a:rPr>
              <a:t>Wireless monitoring of interior content grease level, solids, level, total liquid, and temperature</a:t>
            </a:r>
          </a:p>
          <a:p>
            <a:pPr marL="342900" indent="-342900">
              <a:buFont typeface="Arial" panose="020B0604020202020204" pitchFamily="34" charset="0"/>
              <a:buChar char="•"/>
            </a:pPr>
            <a:r>
              <a:rPr lang="en-US" sz="1800" dirty="0" smtClean="0">
                <a:solidFill>
                  <a:schemeClr val="tx2"/>
                </a:solidFill>
                <a:latin typeface="Arial Narrow Regular"/>
              </a:rPr>
              <a:t>Alarm signals when it is time to pump</a:t>
            </a:r>
          </a:p>
          <a:p>
            <a:pPr marL="342900" indent="-342900">
              <a:buFont typeface="Arial" panose="020B0604020202020204" pitchFamily="34" charset="0"/>
              <a:buChar char="•"/>
            </a:pPr>
            <a:r>
              <a:rPr lang="en-US" sz="1800" dirty="0" smtClean="0">
                <a:solidFill>
                  <a:schemeClr val="tx2"/>
                </a:solidFill>
                <a:latin typeface="Arial Narrow Regular"/>
              </a:rPr>
              <a:t>Retrofits most interceptor systems</a:t>
            </a:r>
          </a:p>
          <a:p>
            <a:endParaRPr lang="en-US" sz="2000" dirty="0" smtClean="0">
              <a:solidFill>
                <a:schemeClr val="tx2"/>
              </a:solidFill>
              <a:latin typeface="Arial Narrow Regular"/>
            </a:endParaRPr>
          </a:p>
          <a:p>
            <a:endParaRPr lang="en-US" sz="2800" dirty="0">
              <a:solidFill>
                <a:schemeClr val="tx2"/>
              </a:solidFill>
              <a:latin typeface="Arial Narrow Regular" charset="0"/>
            </a:endParaRPr>
          </a:p>
        </p:txBody>
      </p:sp>
      <p:sp>
        <p:nvSpPr>
          <p:cNvPr id="2" name="Rectangle 1"/>
          <p:cNvSpPr/>
          <p:nvPr/>
        </p:nvSpPr>
        <p:spPr>
          <a:xfrm>
            <a:off x="978348" y="7703606"/>
            <a:ext cx="4686300" cy="1846659"/>
          </a:xfrm>
          <a:prstGeom prst="rect">
            <a:avLst/>
          </a:prstGeom>
        </p:spPr>
        <p:txBody>
          <a:bodyPr wrap="square">
            <a:spAutoFit/>
          </a:bodyPr>
          <a:lstStyle/>
          <a:p>
            <a:r>
              <a:rPr lang="en-US" sz="2400" dirty="0" smtClean="0">
                <a:solidFill>
                  <a:schemeClr val="accent1"/>
                </a:solidFill>
                <a:latin typeface="Arial Narrow Regular"/>
              </a:rPr>
              <a:t>interceptors</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Designed to meet compliance for the separation of oil and sediment </a:t>
            </a:r>
            <a:r>
              <a:rPr lang="en-US" sz="1800" dirty="0" smtClean="0">
                <a:solidFill>
                  <a:schemeClr val="tx2"/>
                </a:solidFill>
                <a:latin typeface="Arial Narrow Regular"/>
              </a:rPr>
              <a:t>from the waste water </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Zurn interceptors may meet IPC, PDI, or UPC code/certification</a:t>
            </a:r>
          </a:p>
        </p:txBody>
      </p:sp>
      <p:sp>
        <p:nvSpPr>
          <p:cNvPr id="62" name="Rectangle 61"/>
          <p:cNvSpPr/>
          <p:nvPr/>
        </p:nvSpPr>
        <p:spPr>
          <a:xfrm>
            <a:off x="6493606" y="3585508"/>
            <a:ext cx="5257800" cy="1569660"/>
          </a:xfrm>
          <a:prstGeom prst="rect">
            <a:avLst/>
          </a:prstGeom>
        </p:spPr>
        <p:txBody>
          <a:bodyPr wrap="square">
            <a:spAutoFit/>
          </a:bodyPr>
          <a:lstStyle/>
          <a:p>
            <a:r>
              <a:rPr lang="en-US" sz="2400" dirty="0">
                <a:solidFill>
                  <a:schemeClr val="accent1"/>
                </a:solidFill>
                <a:latin typeface="Arial Narrow Regular"/>
              </a:rPr>
              <a:t>f</a:t>
            </a:r>
            <a:r>
              <a:rPr lang="en-US" sz="2400" dirty="0" smtClean="0">
                <a:solidFill>
                  <a:schemeClr val="accent1"/>
                </a:solidFill>
                <a:latin typeface="Arial Narrow Regular"/>
              </a:rPr>
              <a:t>loor sinks </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Easy</a:t>
            </a:r>
            <a:r>
              <a:rPr lang="en-US" sz="1800" dirty="0">
                <a:solidFill>
                  <a:schemeClr val="accent1"/>
                </a:solidFill>
                <a:latin typeface="Arial Narrow Regular"/>
              </a:rPr>
              <a:t>, sanitary surface drainage </a:t>
            </a:r>
            <a:r>
              <a:rPr lang="en-US" sz="1800" dirty="0">
                <a:solidFill>
                  <a:schemeClr val="tx2"/>
                </a:solidFill>
                <a:latin typeface="Arial Narrow Regular"/>
              </a:rPr>
              <a:t>for sending indirect waste and sending it to the waste system, in compliance with code</a:t>
            </a:r>
          </a:p>
          <a:p>
            <a:pPr marL="285750" indent="-285750">
              <a:buClr>
                <a:schemeClr val="tx2"/>
              </a:buClr>
              <a:buFont typeface="Arial" panose="020B0604020202020204" pitchFamily="34" charset="0"/>
              <a:buChar char="•"/>
            </a:pPr>
            <a:r>
              <a:rPr lang="en-US" sz="1800" dirty="0">
                <a:solidFill>
                  <a:schemeClr val="tx2"/>
                </a:solidFill>
                <a:latin typeface="Arial Narrow Regular"/>
              </a:rPr>
              <a:t>Stainless steel options for </a:t>
            </a:r>
            <a:r>
              <a:rPr lang="en-US" sz="1800" dirty="0" smtClean="0">
                <a:solidFill>
                  <a:schemeClr val="tx2"/>
                </a:solidFill>
                <a:latin typeface="Arial Narrow Regular"/>
              </a:rPr>
              <a:t>heat resistance</a:t>
            </a:r>
          </a:p>
        </p:txBody>
      </p:sp>
      <p:pic>
        <p:nvPicPr>
          <p:cNvPr id="20" name="Picture Placeholder 4" descr="Proceptor_STANDARD_1_2_NOTOP.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5333" r="-15333"/>
          <a:stretch>
            <a:fillRect/>
          </a:stretch>
        </p:blipFill>
        <p:spPr>
          <a:xfrm>
            <a:off x="6341120" y="5859752"/>
            <a:ext cx="2269479" cy="1702109"/>
          </a:xfrm>
          <a:ln>
            <a:noFill/>
          </a:ln>
        </p:spPr>
      </p:pic>
      <p:pic>
        <p:nvPicPr>
          <p:cNvPr id="23" name="Picture Placeholder 6" descr="Microceptor_R34.jpg"/>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92667" r="-92667"/>
          <a:stretch>
            <a:fillRect/>
          </a:stretch>
        </p:blipFill>
        <p:spPr>
          <a:xfrm>
            <a:off x="13045500" y="1684738"/>
            <a:ext cx="2359182" cy="1769387"/>
          </a:xfrm>
          <a:ln>
            <a:noFill/>
          </a:ln>
        </p:spPr>
      </p:pic>
      <p:pic>
        <p:nvPicPr>
          <p:cNvPr id="25" name="Picture Placeholder 3" descr="ZN1900-KC.jpg"/>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5556" r="5556"/>
          <a:stretch>
            <a:fillRect/>
          </a:stretch>
        </p:blipFill>
        <p:spPr>
          <a:xfrm>
            <a:off x="2057400" y="1952881"/>
            <a:ext cx="2057400" cy="1543050"/>
          </a:xfrm>
          <a:ln>
            <a:noFill/>
          </a:ln>
        </p:spPr>
      </p:pic>
      <p:pic>
        <p:nvPicPr>
          <p:cNvPr id="27" name="Picture 2" descr="http://www.greenturtletech.com/images/proceptor_remote-suct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598" y="5560272"/>
            <a:ext cx="2133601" cy="1926240"/>
          </a:xfrm>
          <a:prstGeom prst="rect">
            <a:avLst/>
          </a:prstGeom>
          <a:noFill/>
          <a:ln>
            <a:solidFill>
              <a:schemeClr val="bg2">
                <a:lumMod val="85000"/>
              </a:schemeClr>
            </a:solidFill>
          </a:ln>
          <a:extLst>
            <a:ext uri="{909E8E84-426E-40dd-AFC4-6F175D3DCCD1}">
              <a14:hiddenFill xmlns="" xmlns:a14="http://schemas.microsoft.com/office/drawing/2010/main">
                <a:solidFill>
                  <a:srgbClr val="FFFFFF"/>
                </a:solidFill>
              </a14:hiddenFill>
            </a:ext>
          </a:extLst>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49262" y="5250404"/>
            <a:ext cx="1014737" cy="2311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13195" y="5455027"/>
            <a:ext cx="2536068" cy="2004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descr="C:\Cloud\Dropbox\Graphics For Presentations\Retroceptor-RC35LP.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0612" y="5774551"/>
            <a:ext cx="2097644" cy="187250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5113" y="1923513"/>
            <a:ext cx="1917432" cy="1680224"/>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242" y="5896268"/>
            <a:ext cx="2029715" cy="1598062"/>
          </a:xfrm>
          <a:prstGeom prst="rect">
            <a:avLst/>
          </a:prstGeom>
        </p:spPr>
      </p:pic>
    </p:spTree>
    <p:extLst>
      <p:ext uri="{BB962C8B-B14F-4D97-AF65-F5344CB8AC3E}">
        <p14:creationId xmlns:p14="http://schemas.microsoft.com/office/powerpoint/2010/main" val="1180684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smtClean="0">
              <a:solidFill>
                <a:schemeClr val="tx1"/>
              </a:solidFill>
              <a:latin typeface="Arial Regular" charset="0"/>
            </a:endParaRPr>
          </a:p>
        </p:txBody>
      </p:sp>
      <p:sp>
        <p:nvSpPr>
          <p:cNvPr id="2" name="TextBox 1"/>
          <p:cNvSpPr txBox="1"/>
          <p:nvPr/>
        </p:nvSpPr>
        <p:spPr>
          <a:xfrm>
            <a:off x="992976" y="3162300"/>
            <a:ext cx="7770024" cy="3600986"/>
          </a:xfrm>
          <a:prstGeom prst="rect">
            <a:avLst/>
          </a:prstGeom>
          <a:noFill/>
        </p:spPr>
        <p:txBody>
          <a:bodyPr wrap="square" rtlCol="0">
            <a:spAutoFit/>
          </a:bodyPr>
          <a:lstStyle/>
          <a:p>
            <a:r>
              <a:rPr lang="en-US" sz="3600" b="1" dirty="0" smtClean="0">
                <a:solidFill>
                  <a:schemeClr val="bg2"/>
                </a:solidFill>
                <a:latin typeface="Arial Narrow Regular" charset="0"/>
              </a:rPr>
              <a:t>Zurn provides cost savings</a:t>
            </a:r>
          </a:p>
          <a:p>
            <a:endParaRPr lang="en-US" sz="3600" b="1" dirty="0">
              <a:solidFill>
                <a:schemeClr val="bg2"/>
              </a:solidFill>
              <a:latin typeface="Arial Narrow Regular" charset="0"/>
            </a:endParaRPr>
          </a:p>
          <a:p>
            <a:pPr marL="342900" indent="-342900">
              <a:buFont typeface="Arial" panose="020B0604020202020204" pitchFamily="34" charset="0"/>
              <a:buChar char="•"/>
            </a:pPr>
            <a:r>
              <a:rPr lang="en-US" sz="2800" dirty="0">
                <a:solidFill>
                  <a:schemeClr val="bg2"/>
                </a:solidFill>
                <a:latin typeface="Arial Narrow Regular" charset="0"/>
              </a:rPr>
              <a:t>Conserves </a:t>
            </a:r>
            <a:r>
              <a:rPr lang="en-US" sz="2800" dirty="0" smtClean="0">
                <a:solidFill>
                  <a:schemeClr val="bg2"/>
                </a:solidFill>
                <a:latin typeface="Arial Narrow Regular" charset="0"/>
              </a:rPr>
              <a:t>water and other resources</a:t>
            </a:r>
            <a:endParaRPr lang="en-US" sz="2800" dirty="0">
              <a:solidFill>
                <a:schemeClr val="bg2"/>
              </a:solidFill>
              <a:latin typeface="Arial Narrow Regular" charset="0"/>
            </a:endParaRPr>
          </a:p>
          <a:p>
            <a:pPr marL="342900" indent="-342900">
              <a:buFont typeface="Arial" panose="020B0604020202020204" pitchFamily="34" charset="0"/>
              <a:buChar char="•"/>
            </a:pPr>
            <a:r>
              <a:rPr lang="en-US" sz="2800" dirty="0">
                <a:solidFill>
                  <a:schemeClr val="bg2"/>
                </a:solidFill>
                <a:latin typeface="Arial Narrow Regular" charset="0"/>
              </a:rPr>
              <a:t>Optimizes productivity </a:t>
            </a:r>
            <a:r>
              <a:rPr lang="en-US" sz="2800" dirty="0" smtClean="0">
                <a:solidFill>
                  <a:schemeClr val="bg2"/>
                </a:solidFill>
                <a:latin typeface="Arial Narrow Regular" charset="0"/>
              </a:rPr>
              <a:t>of kitchen staff</a:t>
            </a:r>
            <a:endParaRPr lang="en-US" sz="2800" dirty="0">
              <a:solidFill>
                <a:schemeClr val="bg2"/>
              </a:solidFill>
              <a:latin typeface="Arial Narrow Regular" charset="0"/>
            </a:endParaRPr>
          </a:p>
          <a:p>
            <a:pPr marL="342900" indent="-342900">
              <a:buFont typeface="Arial" panose="020B0604020202020204" pitchFamily="34" charset="0"/>
              <a:buChar char="•"/>
            </a:pPr>
            <a:r>
              <a:rPr lang="en-US" sz="2800" dirty="0">
                <a:solidFill>
                  <a:schemeClr val="bg2"/>
                </a:solidFill>
                <a:latin typeface="Arial Narrow Regular" charset="0"/>
              </a:rPr>
              <a:t>Saves time in installation and maintenance</a:t>
            </a:r>
          </a:p>
          <a:p>
            <a:r>
              <a:rPr lang="en-US" sz="3600" b="1" dirty="0" smtClean="0">
                <a:solidFill>
                  <a:schemeClr val="bg2"/>
                </a:solidFill>
                <a:latin typeface="Arial Narrow Regular" charset="0"/>
              </a:rPr>
              <a:t> </a:t>
            </a:r>
            <a:endParaRPr lang="en-US" sz="3600" b="1" dirty="0">
              <a:solidFill>
                <a:schemeClr val="bg2"/>
              </a:solidFill>
              <a:latin typeface="Arial Narrow Regular" charset="0"/>
            </a:endParaRPr>
          </a:p>
          <a:p>
            <a:endParaRPr lang="en-US" sz="3600" b="1" dirty="0">
              <a:solidFill>
                <a:schemeClr val="bg2"/>
              </a:solidFill>
              <a:latin typeface="Arial Narrow Regular"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497" r="19235" b="16605"/>
          <a:stretch/>
        </p:blipFill>
        <p:spPr>
          <a:xfrm>
            <a:off x="9067800" y="-1"/>
            <a:ext cx="9254476" cy="10287001"/>
          </a:xfrm>
          <a:prstGeom prst="rect">
            <a:avLst/>
          </a:prstGeom>
        </p:spPr>
      </p:pic>
    </p:spTree>
    <p:extLst>
      <p:ext uri="{BB962C8B-B14F-4D97-AF65-F5344CB8AC3E}">
        <p14:creationId xmlns:p14="http://schemas.microsoft.com/office/powerpoint/2010/main" val="2202621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6161126" y="1853401"/>
            <a:ext cx="4976407" cy="2852343"/>
            <a:chOff x="762000" y="4457700"/>
            <a:chExt cx="6248400" cy="3581400"/>
          </a:xfrm>
        </p:grpSpPr>
        <p:sp>
          <p:nvSpPr>
            <p:cNvPr id="27" name="Rectangle 26"/>
            <p:cNvSpPr/>
            <p:nvPr/>
          </p:nvSpPr>
          <p:spPr>
            <a:xfrm>
              <a:off x="762000" y="4457700"/>
              <a:ext cx="6248400" cy="3581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pic>
          <p:nvPicPr>
            <p:cNvPr id="32" name="Picture 31" descr="Z6955-XL-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776" y="4750308"/>
              <a:ext cx="1705648" cy="1688592"/>
            </a:xfrm>
            <a:prstGeom prst="rect">
              <a:avLst/>
            </a:prstGeom>
          </p:spPr>
        </p:pic>
        <p:pic>
          <p:nvPicPr>
            <p:cNvPr id="33" name="Picture 32" descr="Z6950-XL-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4812284"/>
              <a:ext cx="1219200" cy="1629664"/>
            </a:xfrm>
            <a:prstGeom prst="rect">
              <a:avLst/>
            </a:prstGeom>
          </p:spPr>
        </p:pic>
        <p:pic>
          <p:nvPicPr>
            <p:cNvPr id="34" name="Picture 33" descr="Z6950-XL-IM-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4798060"/>
              <a:ext cx="1295400" cy="1692656"/>
            </a:xfrm>
            <a:prstGeom prst="rect">
              <a:avLst/>
            </a:prstGeom>
          </p:spPr>
        </p:pic>
      </p:grpSp>
      <p:sp>
        <p:nvSpPr>
          <p:cNvPr id="8" name="Title 7"/>
          <p:cNvSpPr>
            <a:spLocks noGrp="1"/>
          </p:cNvSpPr>
          <p:nvPr>
            <p:ph type="title"/>
          </p:nvPr>
        </p:nvSpPr>
        <p:spPr>
          <a:xfrm>
            <a:off x="876300" y="571411"/>
            <a:ext cx="17773650" cy="1338828"/>
          </a:xfrm>
        </p:spPr>
        <p:txBody>
          <a:bodyPr/>
          <a:lstStyle/>
          <a:p>
            <a:r>
              <a:rPr lang="en-US" dirty="0" smtClean="0">
                <a:solidFill>
                  <a:schemeClr val="accent1"/>
                </a:solidFill>
              </a:rPr>
              <a:t>Zurn provides cost savings</a:t>
            </a:r>
            <a:r>
              <a:rPr lang="en-US" dirty="0" smtClean="0"/>
              <a:t/>
            </a:r>
            <a:br>
              <a:rPr lang="en-US" dirty="0" smtClean="0"/>
            </a:br>
            <a:r>
              <a:rPr lang="en-US" dirty="0" smtClean="0"/>
              <a:t>conserves water and other resources</a:t>
            </a: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17</a:t>
            </a:fld>
            <a:endParaRPr b="0" dirty="0">
              <a:latin typeface="Arial Regular" charset="0"/>
            </a:endParaRPr>
          </a:p>
        </p:txBody>
      </p:sp>
      <p:sp>
        <p:nvSpPr>
          <p:cNvPr id="57" name="Rectangle 56"/>
          <p:cNvSpPr/>
          <p:nvPr/>
        </p:nvSpPr>
        <p:spPr>
          <a:xfrm>
            <a:off x="978348" y="3644030"/>
            <a:ext cx="5327832" cy="2677656"/>
          </a:xfrm>
          <a:prstGeom prst="rect">
            <a:avLst/>
          </a:prstGeom>
        </p:spPr>
        <p:txBody>
          <a:bodyPr wrap="square">
            <a:spAutoFit/>
          </a:bodyPr>
          <a:lstStyle/>
          <a:p>
            <a:r>
              <a:rPr lang="en-US" sz="2400" dirty="0">
                <a:solidFill>
                  <a:schemeClr val="accent1"/>
                </a:solidFill>
                <a:latin typeface="Arial Narrow Regular"/>
              </a:rPr>
              <a:t>p</a:t>
            </a:r>
            <a:r>
              <a:rPr lang="en-US" sz="2400" dirty="0" smtClean="0">
                <a:solidFill>
                  <a:schemeClr val="accent1"/>
                </a:solidFill>
                <a:latin typeface="Arial Narrow Regular"/>
              </a:rPr>
              <a:t>ressure reducing valves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Reduces high inlet pressure to lower outlet pressure</a:t>
            </a:r>
          </a:p>
          <a:p>
            <a:pPr marL="342900" indent="-342900">
              <a:buClr>
                <a:schemeClr val="tx2"/>
              </a:buClr>
              <a:buFont typeface="Arial" panose="020B0604020202020204" pitchFamily="34" charset="0"/>
              <a:buChar char="•"/>
            </a:pPr>
            <a:r>
              <a:rPr lang="en-US" sz="1800" dirty="0">
                <a:solidFill>
                  <a:schemeClr val="tx2"/>
                </a:solidFill>
                <a:latin typeface="Arial Narrow Regular"/>
              </a:rPr>
              <a:t>Adjusting the pressure from 100 psi to 50 psi reduces water consumption by </a:t>
            </a:r>
            <a:r>
              <a:rPr lang="en-US" sz="1800" dirty="0" smtClean="0">
                <a:solidFill>
                  <a:schemeClr val="tx2"/>
                </a:solidFill>
                <a:latin typeface="Arial Narrow Regular"/>
              </a:rPr>
              <a:t>33%, reduced </a:t>
            </a:r>
            <a:r>
              <a:rPr lang="en-US" sz="1800" dirty="0">
                <a:solidFill>
                  <a:schemeClr val="tx2"/>
                </a:solidFill>
                <a:latin typeface="Arial Narrow Regular"/>
              </a:rPr>
              <a:t>resource and sewage treatment, </a:t>
            </a:r>
            <a:r>
              <a:rPr lang="en-US" sz="1800" dirty="0" smtClean="0">
                <a:solidFill>
                  <a:schemeClr val="tx2"/>
                </a:solidFill>
                <a:latin typeface="Arial Narrow Regular"/>
              </a:rPr>
              <a:t>lower </a:t>
            </a:r>
            <a:r>
              <a:rPr lang="en-US" sz="1800" dirty="0">
                <a:solidFill>
                  <a:schemeClr val="tx2"/>
                </a:solidFill>
                <a:latin typeface="Arial Narrow Regular"/>
              </a:rPr>
              <a:t>water and sewer bills. Less water is pumped through the distribution system, resulting in lower energy and heating </a:t>
            </a:r>
            <a:r>
              <a:rPr lang="en-US" sz="1800" dirty="0" smtClean="0">
                <a:solidFill>
                  <a:schemeClr val="tx2"/>
                </a:solidFill>
                <a:latin typeface="Arial Narrow Regular"/>
              </a:rPr>
              <a:t>costs</a:t>
            </a:r>
          </a:p>
        </p:txBody>
      </p:sp>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8" name="Rectangle 57"/>
          <p:cNvSpPr/>
          <p:nvPr/>
        </p:nvSpPr>
        <p:spPr>
          <a:xfrm>
            <a:off x="11774294" y="3525982"/>
            <a:ext cx="5352039" cy="1569660"/>
          </a:xfrm>
          <a:prstGeom prst="rect">
            <a:avLst/>
          </a:prstGeom>
        </p:spPr>
        <p:txBody>
          <a:bodyPr wrap="square">
            <a:spAutoFit/>
          </a:bodyPr>
          <a:lstStyle/>
          <a:p>
            <a:r>
              <a:rPr lang="en-US" sz="2400" dirty="0">
                <a:solidFill>
                  <a:schemeClr val="accent1"/>
                </a:solidFill>
                <a:latin typeface="Arial Narrow Regular"/>
              </a:rPr>
              <a:t>p</a:t>
            </a:r>
            <a:r>
              <a:rPr lang="en-US" sz="2400" dirty="0" smtClean="0">
                <a:solidFill>
                  <a:schemeClr val="accent1"/>
                </a:solidFill>
                <a:latin typeface="Arial Narrow Regular"/>
              </a:rPr>
              <a:t>re-rinse units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AquaSpec® low flow kitchen pre-rinse units can save 62.000 gallons of water/year = $682 </a:t>
            </a:r>
            <a:r>
              <a:rPr lang="en-US" sz="1800" dirty="0" smtClean="0">
                <a:solidFill>
                  <a:schemeClr val="tx2"/>
                </a:solidFill>
                <a:latin typeface="Arial Narrow Regular"/>
              </a:rPr>
              <a:t>savings vs. standard units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Aerated spray valve</a:t>
            </a:r>
          </a:p>
        </p:txBody>
      </p:sp>
      <p:sp>
        <p:nvSpPr>
          <p:cNvPr id="59" name="Rectangle 58"/>
          <p:cNvSpPr/>
          <p:nvPr/>
        </p:nvSpPr>
        <p:spPr>
          <a:xfrm>
            <a:off x="11762571" y="7763470"/>
            <a:ext cx="6554737" cy="1569660"/>
          </a:xfrm>
          <a:prstGeom prst="rect">
            <a:avLst/>
          </a:prstGeom>
        </p:spPr>
        <p:txBody>
          <a:bodyPr wrap="square">
            <a:spAutoFit/>
          </a:bodyPr>
          <a:lstStyle/>
          <a:p>
            <a:r>
              <a:rPr lang="en-US" sz="2400" dirty="0" smtClean="0">
                <a:solidFill>
                  <a:schemeClr val="accent1"/>
                </a:solidFill>
                <a:latin typeface="Arial Narrow Regular"/>
              </a:rPr>
              <a:t>Go Blue flush valve repair kits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Long lasting superior chemical resistant parts = 8-10 times longer life than tradition black rubber components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Used in all Zurn flush valves and parts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Long lasting quality and dependability</a:t>
            </a:r>
            <a:endParaRPr lang="en-US" sz="2800" dirty="0">
              <a:solidFill>
                <a:schemeClr val="tx2"/>
              </a:solidFill>
              <a:latin typeface="Arial Narrow Regular" charset="0"/>
            </a:endParaRPr>
          </a:p>
        </p:txBody>
      </p:sp>
      <p:sp>
        <p:nvSpPr>
          <p:cNvPr id="2" name="Rectangle 1"/>
          <p:cNvSpPr/>
          <p:nvPr/>
        </p:nvSpPr>
        <p:spPr>
          <a:xfrm>
            <a:off x="6306180" y="3558213"/>
            <a:ext cx="4686300" cy="2677656"/>
          </a:xfrm>
          <a:prstGeom prst="rect">
            <a:avLst/>
          </a:prstGeom>
        </p:spPr>
        <p:txBody>
          <a:bodyPr wrap="square">
            <a:spAutoFit/>
          </a:bodyPr>
          <a:lstStyle/>
          <a:p>
            <a:r>
              <a:rPr lang="en-US" sz="2400" dirty="0">
                <a:solidFill>
                  <a:schemeClr val="accent1"/>
                </a:solidFill>
                <a:latin typeface="Arial Narrow Regular"/>
              </a:rPr>
              <a:t>s</a:t>
            </a:r>
            <a:r>
              <a:rPr lang="en-US" sz="2400" dirty="0" smtClean="0">
                <a:solidFill>
                  <a:schemeClr val="accent1"/>
                </a:solidFill>
                <a:latin typeface="Arial Narrow Regular"/>
              </a:rPr>
              <a:t>ensor faucets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Aqua-FIT LEED flow rates of 0.35gpm and 0.5gpm options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Automatic shut-off / field adjustable time-outs + adaptable line purge settings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Energy saving electronics and sensors for a 10-year lithium ion battery (4AA)</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Concealed aerator and sensor lens reduces vandalism</a:t>
            </a:r>
          </a:p>
        </p:txBody>
      </p:sp>
      <p:sp>
        <p:nvSpPr>
          <p:cNvPr id="62" name="Rectangle 61"/>
          <p:cNvSpPr/>
          <p:nvPr/>
        </p:nvSpPr>
        <p:spPr>
          <a:xfrm>
            <a:off x="6324600" y="7734300"/>
            <a:ext cx="5257800" cy="1938992"/>
          </a:xfrm>
          <a:prstGeom prst="rect">
            <a:avLst/>
          </a:prstGeom>
        </p:spPr>
        <p:txBody>
          <a:bodyPr wrap="square">
            <a:spAutoFit/>
          </a:bodyPr>
          <a:lstStyle/>
          <a:p>
            <a:r>
              <a:rPr lang="en-US" sz="2400" dirty="0">
                <a:solidFill>
                  <a:schemeClr val="accent1"/>
                </a:solidFill>
                <a:latin typeface="Arial Narrow Regular"/>
              </a:rPr>
              <a:t>h</a:t>
            </a:r>
            <a:r>
              <a:rPr lang="en-US" sz="2400" dirty="0" smtClean="0">
                <a:solidFill>
                  <a:schemeClr val="accent1"/>
                </a:solidFill>
                <a:latin typeface="Arial Narrow Regular"/>
              </a:rPr>
              <a:t>igh efficiency urinals (HEUs), paired with flush valves </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Zurn’s </a:t>
            </a:r>
            <a:r>
              <a:rPr lang="en-US" sz="1800" dirty="0">
                <a:solidFill>
                  <a:schemeClr val="accent1"/>
                </a:solidFill>
                <a:latin typeface="Arial Narrow Regular"/>
              </a:rPr>
              <a:t>Pint Urinal System can save from 35,000 to 120,000 gallons of </a:t>
            </a:r>
            <a:r>
              <a:rPr lang="en-US" sz="1800" dirty="0" smtClean="0">
                <a:solidFill>
                  <a:schemeClr val="accent1"/>
                </a:solidFill>
                <a:latin typeface="Arial Narrow Regular"/>
              </a:rPr>
              <a:t>water/year</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$385-$1,320 </a:t>
            </a:r>
            <a:r>
              <a:rPr lang="en-US" sz="1800" dirty="0">
                <a:solidFill>
                  <a:schemeClr val="tx2"/>
                </a:solidFill>
                <a:latin typeface="Arial Narrow Regular"/>
              </a:rPr>
              <a:t>savings over 1.0 gpf urinals </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grpSp>
        <p:nvGrpSpPr>
          <p:cNvPr id="20" name="Group 19"/>
          <p:cNvGrpSpPr>
            <a:grpSpLocks noChangeAspect="1"/>
          </p:cNvGrpSpPr>
          <p:nvPr/>
        </p:nvGrpSpPr>
        <p:grpSpPr>
          <a:xfrm>
            <a:off x="2416757" y="6408259"/>
            <a:ext cx="2178323" cy="1342954"/>
            <a:chOff x="7478486" y="3390900"/>
            <a:chExt cx="3490318" cy="2151810"/>
          </a:xfrm>
        </p:grpSpPr>
        <p:pic>
          <p:nvPicPr>
            <p:cNvPr id="21" name="Picture 2" descr="C:\Users\dneumaier\Desktop\Floor Bowl.jpg"/>
            <p:cNvPicPr>
              <a:picLocks noChangeAspect="1" noChangeArrowheads="1"/>
            </p:cNvPicPr>
            <p:nvPr/>
          </p:nvPicPr>
          <p:blipFill>
            <a:blip r:embed="rId6" cstate="print"/>
            <a:srcRect/>
            <a:stretch>
              <a:fillRect/>
            </a:stretch>
          </p:blipFill>
          <p:spPr bwMode="auto">
            <a:xfrm>
              <a:off x="9372600" y="3390900"/>
              <a:ext cx="1596204" cy="2151810"/>
            </a:xfrm>
            <a:prstGeom prst="rect">
              <a:avLst/>
            </a:prstGeom>
            <a:noFill/>
            <a:ln w="9525">
              <a:noFill/>
              <a:miter lim="800000"/>
              <a:headEnd/>
              <a:tailEnd/>
            </a:ln>
          </p:spPr>
        </p:pic>
        <p:pic>
          <p:nvPicPr>
            <p:cNvPr id="22" name="Picture 21" descr="Z5615.44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8486" y="3619500"/>
              <a:ext cx="1632857" cy="1676400"/>
            </a:xfrm>
            <a:prstGeom prst="rect">
              <a:avLst/>
            </a:prstGeom>
          </p:spPr>
        </p:pic>
      </p:gr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1787" y="5983551"/>
            <a:ext cx="864905" cy="1838212"/>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8869" y="1965549"/>
            <a:ext cx="1344332" cy="1716183"/>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16922" y="5842898"/>
            <a:ext cx="3046033" cy="1864613"/>
          </a:xfrm>
          <a:prstGeom prst="rect">
            <a:avLst/>
          </a:prstGeom>
        </p:spPr>
      </p:pic>
      <p:sp>
        <p:nvSpPr>
          <p:cNvPr id="55" name="Rectangle 54"/>
          <p:cNvSpPr/>
          <p:nvPr/>
        </p:nvSpPr>
        <p:spPr>
          <a:xfrm>
            <a:off x="972180" y="7707511"/>
            <a:ext cx="5431698" cy="3046988"/>
          </a:xfrm>
          <a:prstGeom prst="rect">
            <a:avLst/>
          </a:prstGeom>
        </p:spPr>
        <p:txBody>
          <a:bodyPr wrap="square">
            <a:spAutoFit/>
          </a:bodyPr>
          <a:lstStyle/>
          <a:p>
            <a:r>
              <a:rPr lang="en-US" sz="2400" dirty="0">
                <a:solidFill>
                  <a:schemeClr val="accent1"/>
                </a:solidFill>
                <a:latin typeface="Arial Narrow Regular"/>
              </a:rPr>
              <a:t>h</a:t>
            </a:r>
            <a:r>
              <a:rPr lang="en-US" sz="2400" dirty="0" smtClean="0">
                <a:solidFill>
                  <a:schemeClr val="accent1"/>
                </a:solidFill>
                <a:latin typeface="Arial Narrow Regular"/>
              </a:rPr>
              <a:t>igh efficiency toilets (HETs), paired with flush valves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1.1 </a:t>
            </a:r>
            <a:r>
              <a:rPr lang="en-US" sz="1800" dirty="0">
                <a:solidFill>
                  <a:schemeClr val="accent1"/>
                </a:solidFill>
                <a:latin typeface="Arial Narrow Regular"/>
              </a:rPr>
              <a:t>gpf </a:t>
            </a:r>
            <a:r>
              <a:rPr lang="en-US" sz="1800" dirty="0" smtClean="0">
                <a:solidFill>
                  <a:schemeClr val="accent1"/>
                </a:solidFill>
                <a:latin typeface="Arial Narrow Regular"/>
              </a:rPr>
              <a:t>wall </a:t>
            </a:r>
            <a:r>
              <a:rPr lang="en-US" sz="1800" dirty="0">
                <a:solidFill>
                  <a:schemeClr val="accent1"/>
                </a:solidFill>
                <a:latin typeface="Arial Narrow Regular"/>
              </a:rPr>
              <a:t>and </a:t>
            </a:r>
            <a:r>
              <a:rPr lang="en-US" sz="1800" dirty="0" smtClean="0">
                <a:solidFill>
                  <a:schemeClr val="accent1"/>
                </a:solidFill>
                <a:latin typeface="Arial Narrow Regular"/>
              </a:rPr>
              <a:t>floor bowls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Can save 20,000-80,000 gallons of water per yr</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With average water &amp; sewer costs = $11 per thousand gallons = $220-$880 savings vs.1.6 gpf </a:t>
            </a:r>
          </a:p>
          <a:p>
            <a:pPr marL="342900" indent="-342900">
              <a:buClr>
                <a:schemeClr val="tx2"/>
              </a:buClr>
              <a:buFont typeface="Arial" panose="020B0604020202020204" pitchFamily="34" charset="0"/>
              <a:buChar char="•"/>
            </a:pPr>
            <a:r>
              <a:rPr lang="en-US" sz="1800" dirty="0">
                <a:solidFill>
                  <a:schemeClr val="tx2"/>
                </a:solidFill>
                <a:latin typeface="Arial Narrow Regular"/>
              </a:rPr>
              <a:t>Sensor and manual</a:t>
            </a:r>
          </a:p>
          <a:p>
            <a:pPr>
              <a:buClr>
                <a:schemeClr val="tx2"/>
              </a:buClr>
            </a:pPr>
            <a:endParaRPr lang="uk-UA" sz="1800" dirty="0">
              <a:solidFill>
                <a:schemeClr val="tx2"/>
              </a:solidFill>
              <a:latin typeface="Arial Regular" charset="0"/>
            </a:endParaRP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16000" y="1965461"/>
            <a:ext cx="2198747" cy="1465831"/>
          </a:xfrm>
          <a:prstGeom prst="rect">
            <a:avLst/>
          </a:prstGeom>
        </p:spPr>
      </p:pic>
    </p:spTree>
    <p:extLst>
      <p:ext uri="{BB962C8B-B14F-4D97-AF65-F5344CB8AC3E}">
        <p14:creationId xmlns:p14="http://schemas.microsoft.com/office/powerpoint/2010/main" val="290361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7773650" cy="1338828"/>
          </a:xfrm>
        </p:spPr>
        <p:txBody>
          <a:bodyPr/>
          <a:lstStyle/>
          <a:p>
            <a:r>
              <a:rPr lang="en-US" dirty="0" smtClean="0">
                <a:solidFill>
                  <a:schemeClr val="accent1"/>
                </a:solidFill>
              </a:rPr>
              <a:t>Zurn provides cost savings</a:t>
            </a:r>
            <a:r>
              <a:rPr lang="en-US" dirty="0" smtClean="0"/>
              <a:t/>
            </a:r>
            <a:br>
              <a:rPr lang="en-US" dirty="0" smtClean="0"/>
            </a:br>
            <a:r>
              <a:rPr lang="en-US" dirty="0" smtClean="0"/>
              <a:t>optimizes productivity of kitchen staff</a:t>
            </a: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18</a:t>
            </a:fld>
            <a:endParaRPr b="0" dirty="0">
              <a:latin typeface="Arial Regular" charset="0"/>
            </a:endParaRPr>
          </a:p>
        </p:txBody>
      </p:sp>
      <p:sp>
        <p:nvSpPr>
          <p:cNvPr id="55" name="Rectangle 54"/>
          <p:cNvSpPr/>
          <p:nvPr/>
        </p:nvSpPr>
        <p:spPr>
          <a:xfrm>
            <a:off x="912586" y="3593582"/>
            <a:ext cx="5581020" cy="1569660"/>
          </a:xfrm>
          <a:prstGeom prst="rect">
            <a:avLst/>
          </a:prstGeom>
        </p:spPr>
        <p:txBody>
          <a:bodyPr wrap="square">
            <a:spAutoFit/>
          </a:bodyPr>
          <a:lstStyle/>
          <a:p>
            <a:r>
              <a:rPr lang="en-US" sz="2400" dirty="0">
                <a:solidFill>
                  <a:schemeClr val="accent1"/>
                </a:solidFill>
                <a:latin typeface="Arial Narrow Regular"/>
              </a:rPr>
              <a:t>s</a:t>
            </a:r>
            <a:r>
              <a:rPr lang="en-US" sz="2400" dirty="0" smtClean="0">
                <a:solidFill>
                  <a:schemeClr val="accent1"/>
                </a:solidFill>
                <a:latin typeface="Arial Narrow Regular"/>
              </a:rPr>
              <a:t>ensor faucets</a:t>
            </a:r>
          </a:p>
          <a:p>
            <a:pPr marL="285750" indent="-285750">
              <a:buClr>
                <a:schemeClr val="tx2"/>
              </a:buClr>
              <a:buFont typeface="Arial" panose="020B0604020202020204" pitchFamily="34" charset="0"/>
              <a:buChar char="•"/>
            </a:pPr>
            <a:r>
              <a:rPr lang="en-US" sz="1800" dirty="0">
                <a:solidFill>
                  <a:schemeClr val="accent1"/>
                </a:solidFill>
                <a:latin typeface="Arial Narrow Regular"/>
              </a:rPr>
              <a:t>For quick, high-use applications </a:t>
            </a:r>
            <a:r>
              <a:rPr lang="en-US" sz="1800" dirty="0">
                <a:solidFill>
                  <a:schemeClr val="tx2"/>
                </a:solidFill>
                <a:latin typeface="Arial Narrow Regular"/>
              </a:rPr>
              <a:t>where durability and hands-free operation are necessary</a:t>
            </a:r>
          </a:p>
          <a:p>
            <a:pPr marL="285750" indent="-285750">
              <a:buClr>
                <a:schemeClr val="tx2"/>
              </a:buClr>
              <a:buFont typeface="Arial" panose="020B0604020202020204" pitchFamily="34" charset="0"/>
              <a:buChar char="•"/>
            </a:pPr>
            <a:r>
              <a:rPr lang="en-US" sz="1800" dirty="0">
                <a:solidFill>
                  <a:schemeClr val="tx2"/>
                </a:solidFill>
                <a:latin typeface="Arial Narrow Regular"/>
              </a:rPr>
              <a:t>Multiple flow </a:t>
            </a:r>
            <a:r>
              <a:rPr lang="en-US" sz="1800" dirty="0" smtClean="0">
                <a:solidFill>
                  <a:schemeClr val="tx2"/>
                </a:solidFill>
                <a:latin typeface="Arial Narrow Regular"/>
              </a:rPr>
              <a:t>rates and power configurations</a:t>
            </a:r>
            <a:endParaRPr lang="en-US" sz="1800" dirty="0">
              <a:solidFill>
                <a:schemeClr val="tx2"/>
              </a:solidFill>
              <a:latin typeface="Arial Narrow Regular"/>
            </a:endParaRPr>
          </a:p>
          <a:p>
            <a:pPr marL="342900" indent="-342900">
              <a:buClr>
                <a:schemeClr val="tx2"/>
              </a:buClr>
              <a:buFont typeface="Arial" panose="020B0604020202020204" pitchFamily="34" charset="0"/>
              <a:buChar char="•"/>
            </a:pPr>
            <a:endParaRPr lang="en-US" sz="1800" dirty="0">
              <a:solidFill>
                <a:schemeClr val="tx2"/>
              </a:solidFill>
              <a:latin typeface="Arial Narrow Regular" charset="0"/>
            </a:endParaRPr>
          </a:p>
        </p:txBody>
      </p:sp>
      <p:sp>
        <p:nvSpPr>
          <p:cNvPr id="57" name="Rectangle 56"/>
          <p:cNvSpPr/>
          <p:nvPr/>
        </p:nvSpPr>
        <p:spPr>
          <a:xfrm>
            <a:off x="11867242" y="3603737"/>
            <a:ext cx="5734958" cy="1846659"/>
          </a:xfrm>
          <a:prstGeom prst="rect">
            <a:avLst/>
          </a:prstGeom>
        </p:spPr>
        <p:txBody>
          <a:bodyPr wrap="square">
            <a:spAutoFit/>
          </a:bodyPr>
          <a:lstStyle/>
          <a:p>
            <a:r>
              <a:rPr lang="en-US" sz="2400" dirty="0" smtClean="0">
                <a:solidFill>
                  <a:schemeClr val="accent1"/>
                </a:solidFill>
                <a:latin typeface="Arial Narrow Regular"/>
              </a:rPr>
              <a:t>hydrants </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For quick, easy flushing of docking areas</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Anti-siphon, non-freeze, automatic </a:t>
            </a:r>
            <a:r>
              <a:rPr lang="en-US" sz="1800" dirty="0" smtClean="0">
                <a:solidFill>
                  <a:schemeClr val="accent1"/>
                </a:solidFill>
                <a:latin typeface="Arial Narrow Regular"/>
              </a:rPr>
              <a:t>draining</a:t>
            </a:r>
          </a:p>
          <a:p>
            <a:pPr marL="342900" indent="-342900">
              <a:buClr>
                <a:schemeClr val="tx2"/>
              </a:buClr>
              <a:buFont typeface="Arial" panose="020B0604020202020204" pitchFamily="34" charset="0"/>
              <a:buChar char="•"/>
            </a:pPr>
            <a:r>
              <a:rPr lang="en-US" sz="1800" dirty="0">
                <a:solidFill>
                  <a:schemeClr val="tx2"/>
                </a:solidFill>
                <a:latin typeface="Arial Narrow Regular"/>
              </a:rPr>
              <a:t>“WATER” stamped on the cover</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Encased </a:t>
            </a:r>
            <a:r>
              <a:rPr lang="en-US" sz="1800" dirty="0">
                <a:solidFill>
                  <a:schemeClr val="tx2"/>
                </a:solidFill>
                <a:latin typeface="Arial Narrow Regular"/>
              </a:rPr>
              <a:t>to minimize vandalism</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8" name="Rectangle 57"/>
          <p:cNvSpPr/>
          <p:nvPr/>
        </p:nvSpPr>
        <p:spPr>
          <a:xfrm>
            <a:off x="6277810" y="7661803"/>
            <a:ext cx="5352039" cy="1846659"/>
          </a:xfrm>
          <a:prstGeom prst="rect">
            <a:avLst/>
          </a:prstGeom>
        </p:spPr>
        <p:txBody>
          <a:bodyPr wrap="square">
            <a:spAutoFit/>
          </a:bodyPr>
          <a:lstStyle/>
          <a:p>
            <a:r>
              <a:rPr lang="en-US" sz="2400" dirty="0">
                <a:solidFill>
                  <a:schemeClr val="accent1"/>
                </a:solidFill>
                <a:latin typeface="Arial Narrow Regular"/>
              </a:rPr>
              <a:t>f</a:t>
            </a:r>
            <a:r>
              <a:rPr lang="en-US" sz="2400" dirty="0" smtClean="0">
                <a:solidFill>
                  <a:schemeClr val="accent1"/>
                </a:solidFill>
                <a:latin typeface="Arial Narrow Regular"/>
              </a:rPr>
              <a:t>loor drains</a:t>
            </a:r>
          </a:p>
          <a:p>
            <a:pPr marL="342900" indent="-342900">
              <a:buFont typeface="Arial" panose="020B0604020202020204" pitchFamily="34" charset="0"/>
              <a:buChar char="•"/>
            </a:pPr>
            <a:r>
              <a:rPr lang="en-US" sz="1800" dirty="0" smtClean="0">
                <a:solidFill>
                  <a:schemeClr val="accent1"/>
                </a:solidFill>
                <a:latin typeface="Arial Narrow Regular"/>
              </a:rPr>
              <a:t>Quick, easy removal of wastewater</a:t>
            </a:r>
          </a:p>
          <a:p>
            <a:pPr marL="342900" indent="-342900">
              <a:buFont typeface="Arial" panose="020B0604020202020204" pitchFamily="34" charset="0"/>
              <a:buChar char="•"/>
            </a:pPr>
            <a:r>
              <a:rPr lang="en-US" sz="1800" dirty="0" smtClean="0">
                <a:solidFill>
                  <a:schemeClr val="tx2"/>
                </a:solidFill>
                <a:latin typeface="Arial Narrow Regular"/>
              </a:rPr>
              <a:t>Dura-Coated cast iron, stainless steel, or polymer body material for easy maintenance</a:t>
            </a:r>
          </a:p>
          <a:p>
            <a:pPr marL="342900" indent="-342900">
              <a:buFont typeface="Arial" panose="020B0604020202020204" pitchFamily="34" charset="0"/>
              <a:buChar char="•"/>
            </a:pPr>
            <a:r>
              <a:rPr lang="en-US" sz="1800" dirty="0" smtClean="0">
                <a:solidFill>
                  <a:schemeClr val="tx2"/>
                </a:solidFill>
                <a:latin typeface="Arial Narrow Regular"/>
              </a:rPr>
              <a:t>Medium Duty – Extra Heavy Duty load ratings</a:t>
            </a:r>
          </a:p>
          <a:p>
            <a:pPr marL="342900" indent="-342900">
              <a:buFont typeface="Arial" panose="020B0604020202020204" pitchFamily="34" charset="0"/>
              <a:buChar char="•"/>
            </a:pPr>
            <a:endParaRPr lang="en-US" sz="1800" dirty="0" smtClean="0">
              <a:solidFill>
                <a:schemeClr val="tx2"/>
              </a:solidFill>
              <a:latin typeface="Arial Narrow Regular"/>
            </a:endParaRPr>
          </a:p>
        </p:txBody>
      </p:sp>
      <p:pic>
        <p:nvPicPr>
          <p:cNvPr id="61" name="Picture 60" descr="Z842X1-AF.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464" y="1943593"/>
            <a:ext cx="750065" cy="1660144"/>
          </a:xfrm>
          <a:prstGeom prst="rect">
            <a:avLst/>
          </a:prstGeom>
        </p:spPr>
      </p:pic>
      <p:sp>
        <p:nvSpPr>
          <p:cNvPr id="59" name="Rectangle 58"/>
          <p:cNvSpPr/>
          <p:nvPr/>
        </p:nvSpPr>
        <p:spPr>
          <a:xfrm>
            <a:off x="11733263" y="7718426"/>
            <a:ext cx="6097537" cy="2277547"/>
          </a:xfrm>
          <a:prstGeom prst="rect">
            <a:avLst/>
          </a:prstGeom>
        </p:spPr>
        <p:txBody>
          <a:bodyPr wrap="square">
            <a:spAutoFit/>
          </a:bodyPr>
          <a:lstStyle/>
          <a:p>
            <a:r>
              <a:rPr lang="en-US" sz="2400" dirty="0" smtClean="0">
                <a:solidFill>
                  <a:schemeClr val="accent1"/>
                </a:solidFill>
                <a:latin typeface="Arial Narrow Regular"/>
              </a:rPr>
              <a:t>mop sink</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Easy floor cleanup</a:t>
            </a:r>
            <a:r>
              <a:rPr lang="en-US" sz="1800" dirty="0" smtClean="0">
                <a:solidFill>
                  <a:schemeClr val="tx2"/>
                </a:solidFill>
                <a:latin typeface="Arial Narrow Regular"/>
              </a:rPr>
              <a:t> with corner </a:t>
            </a:r>
            <a:r>
              <a:rPr lang="en-US" sz="1800" dirty="0">
                <a:solidFill>
                  <a:schemeClr val="tx2"/>
                </a:solidFill>
                <a:latin typeface="Arial Narrow Regular"/>
              </a:rPr>
              <a:t>custodial floor sink with high front </a:t>
            </a:r>
            <a:r>
              <a:rPr lang="en-US" sz="1800" dirty="0" smtClean="0">
                <a:solidFill>
                  <a:schemeClr val="tx2"/>
                </a:solidFill>
                <a:latin typeface="Arial Narrow Regular"/>
              </a:rPr>
              <a:t>curb</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Stainless steel wall surround minimizes wall splashing/cleanup</a:t>
            </a:r>
            <a:endParaRPr lang="en-US" sz="1800" dirty="0">
              <a:solidFill>
                <a:schemeClr val="tx2"/>
              </a:solidFill>
              <a:latin typeface="Arial Narrow Regular"/>
            </a:endParaRPr>
          </a:p>
          <a:p>
            <a:pPr marL="342900" indent="-342900">
              <a:buClr>
                <a:schemeClr val="tx2"/>
              </a:buClr>
              <a:buFont typeface="Arial" panose="020B0604020202020204" pitchFamily="34" charset="0"/>
              <a:buChar char="•"/>
            </a:pPr>
            <a:r>
              <a:rPr lang="en-US" sz="1800" dirty="0">
                <a:solidFill>
                  <a:schemeClr val="tx2"/>
                </a:solidFill>
                <a:latin typeface="Arial Narrow Regular"/>
              </a:rPr>
              <a:t>Fast </a:t>
            </a:r>
            <a:r>
              <a:rPr lang="en-US" sz="1800" dirty="0" smtClean="0">
                <a:solidFill>
                  <a:schemeClr val="tx2"/>
                </a:solidFill>
                <a:latin typeface="Arial Narrow Regular"/>
              </a:rPr>
              <a:t>drainage</a:t>
            </a:r>
          </a:p>
          <a:p>
            <a:endParaRPr lang="en-US" sz="2800" dirty="0">
              <a:solidFill>
                <a:schemeClr val="tx2"/>
              </a:solidFill>
              <a:latin typeface="Arial Narrow Regular" charset="0"/>
            </a:endParaRPr>
          </a:p>
        </p:txBody>
      </p:sp>
      <p:sp>
        <p:nvSpPr>
          <p:cNvPr id="2" name="Rectangle 1"/>
          <p:cNvSpPr/>
          <p:nvPr/>
        </p:nvSpPr>
        <p:spPr>
          <a:xfrm>
            <a:off x="978348" y="7703606"/>
            <a:ext cx="4686300" cy="2400657"/>
          </a:xfrm>
          <a:prstGeom prst="rect">
            <a:avLst/>
          </a:prstGeom>
        </p:spPr>
        <p:txBody>
          <a:bodyPr wrap="square">
            <a:spAutoFit/>
          </a:bodyPr>
          <a:lstStyle/>
          <a:p>
            <a:r>
              <a:rPr lang="en-US" sz="2400" dirty="0">
                <a:solidFill>
                  <a:schemeClr val="accent1"/>
                </a:solidFill>
                <a:latin typeface="Arial Narrow Regular"/>
              </a:rPr>
              <a:t>f</a:t>
            </a:r>
            <a:r>
              <a:rPr lang="en-US" sz="2400" dirty="0" smtClean="0">
                <a:solidFill>
                  <a:schemeClr val="accent1"/>
                </a:solidFill>
                <a:latin typeface="Arial Narrow Regular"/>
              </a:rPr>
              <a:t>loor sinks</a:t>
            </a:r>
          </a:p>
          <a:p>
            <a:pPr marL="285750" indent="-285750">
              <a:buClr>
                <a:schemeClr val="tx2"/>
              </a:buClr>
              <a:buFont typeface="Arial" panose="020B0604020202020204" pitchFamily="34" charset="0"/>
              <a:buChar char="•"/>
            </a:pPr>
            <a:r>
              <a:rPr lang="en-US" sz="1800" dirty="0">
                <a:solidFill>
                  <a:schemeClr val="accent1"/>
                </a:solidFill>
                <a:latin typeface="Arial Narrow Regular"/>
              </a:rPr>
              <a:t>Easy, sanitary surface drainage </a:t>
            </a:r>
            <a:r>
              <a:rPr lang="en-US" sz="1800" dirty="0">
                <a:solidFill>
                  <a:schemeClr val="tx2"/>
                </a:solidFill>
                <a:latin typeface="Arial Narrow Regular"/>
              </a:rPr>
              <a:t>for sending indirect waste and sending it to the waste system, in compliance with code</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Diverse </a:t>
            </a:r>
            <a:r>
              <a:rPr lang="en-US" sz="1800" dirty="0">
                <a:solidFill>
                  <a:schemeClr val="tx2"/>
                </a:solidFill>
                <a:latin typeface="Arial Narrow Regular"/>
              </a:rPr>
              <a:t>grating </a:t>
            </a:r>
            <a:r>
              <a:rPr lang="en-US" sz="1800" dirty="0" smtClean="0">
                <a:solidFill>
                  <a:schemeClr val="tx2"/>
                </a:solidFill>
                <a:latin typeface="Arial Narrow Regular"/>
              </a:rPr>
              <a:t>options for various </a:t>
            </a:r>
            <a:r>
              <a:rPr lang="en-US" sz="1800" dirty="0">
                <a:solidFill>
                  <a:schemeClr val="tx2"/>
                </a:solidFill>
                <a:latin typeface="Arial Narrow Regular"/>
              </a:rPr>
              <a:t>applications</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sp>
        <p:nvSpPr>
          <p:cNvPr id="62" name="Rectangle 61"/>
          <p:cNvSpPr/>
          <p:nvPr/>
        </p:nvSpPr>
        <p:spPr>
          <a:xfrm>
            <a:off x="6493606" y="3585508"/>
            <a:ext cx="5257800" cy="2954655"/>
          </a:xfrm>
          <a:prstGeom prst="rect">
            <a:avLst/>
          </a:prstGeom>
        </p:spPr>
        <p:txBody>
          <a:bodyPr wrap="square">
            <a:spAutoFit/>
          </a:bodyPr>
          <a:lstStyle/>
          <a:p>
            <a:r>
              <a:rPr lang="en-US" sz="2400" dirty="0" smtClean="0">
                <a:solidFill>
                  <a:schemeClr val="accent1"/>
                </a:solidFill>
                <a:latin typeface="Arial Narrow Regular"/>
              </a:rPr>
              <a:t>AquaSpec pre-rinse faucet </a:t>
            </a:r>
          </a:p>
          <a:p>
            <a:pPr marL="342900" indent="-342900">
              <a:buFont typeface="Arial" panose="020B0604020202020204" pitchFamily="34" charset="0"/>
              <a:buChar char="•"/>
            </a:pPr>
            <a:r>
              <a:rPr lang="en-US" sz="1800" dirty="0">
                <a:solidFill>
                  <a:schemeClr val="tx2"/>
                </a:solidFill>
                <a:latin typeface="Arial Narrow Regular"/>
              </a:rPr>
              <a:t>Provides rinsing to </a:t>
            </a:r>
            <a:r>
              <a:rPr lang="en-US" sz="1800" dirty="0">
                <a:solidFill>
                  <a:schemeClr val="accent1"/>
                </a:solidFill>
                <a:latin typeface="Arial Narrow Regular"/>
              </a:rPr>
              <a:t>contribute to optimal cleanliness </a:t>
            </a:r>
            <a:r>
              <a:rPr lang="en-US" sz="1800" dirty="0">
                <a:solidFill>
                  <a:schemeClr val="tx2"/>
                </a:solidFill>
                <a:latin typeface="Arial Narrow Regular"/>
              </a:rPr>
              <a:t>in commercial and industrial kitchen environments</a:t>
            </a:r>
          </a:p>
          <a:p>
            <a:pPr marL="342900" indent="-342900">
              <a:buFont typeface="Arial" panose="020B0604020202020204" pitchFamily="34" charset="0"/>
              <a:buChar char="•"/>
            </a:pPr>
            <a:r>
              <a:rPr lang="en-US" sz="1800" dirty="0">
                <a:solidFill>
                  <a:schemeClr val="tx2"/>
                </a:solidFill>
                <a:latin typeface="Arial Narrow Regular"/>
              </a:rPr>
              <a:t>Long swivel inlets with integral stops</a:t>
            </a:r>
          </a:p>
          <a:p>
            <a:pPr marL="342900" indent="-342900">
              <a:buFont typeface="Arial" panose="020B0604020202020204" pitchFamily="34" charset="0"/>
              <a:buChar char="•"/>
            </a:pPr>
            <a:r>
              <a:rPr lang="en-US" sz="1800" dirty="0">
                <a:solidFill>
                  <a:schemeClr val="tx2"/>
                </a:solidFill>
                <a:latin typeface="Arial Narrow Regular"/>
              </a:rPr>
              <a:t>Cast-brass bodies</a:t>
            </a:r>
          </a:p>
          <a:p>
            <a:pPr marL="342900" indent="-342900">
              <a:buFont typeface="Arial" panose="020B0604020202020204" pitchFamily="34" charset="0"/>
              <a:buChar char="•"/>
            </a:pPr>
            <a:r>
              <a:rPr lang="en-US" sz="1800" dirty="0">
                <a:solidFill>
                  <a:schemeClr val="tx2"/>
                </a:solidFill>
                <a:latin typeface="Arial Narrow Regular"/>
              </a:rPr>
              <a:t>Angled aerated outlet and self-closing valve option</a:t>
            </a:r>
          </a:p>
          <a:p>
            <a:pPr marL="342900" indent="-342900">
              <a:buFont typeface="Arial" panose="020B0604020202020204" pitchFamily="34" charset="0"/>
              <a:buChar char="•"/>
            </a:pPr>
            <a:r>
              <a:rPr lang="en-US" sz="1800" dirty="0">
                <a:solidFill>
                  <a:schemeClr val="tx2"/>
                </a:solidFill>
                <a:latin typeface="Arial Narrow Regular"/>
              </a:rPr>
              <a:t>Stainless steel hose option</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441" y="6379763"/>
            <a:ext cx="2662109" cy="125561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91721" y="1543204"/>
            <a:ext cx="2286000" cy="20745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750406" y="2082319"/>
            <a:ext cx="808170" cy="1490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5124" y="6002789"/>
            <a:ext cx="2013144" cy="1620134"/>
          </a:xfrm>
          <a:prstGeom prst="rect">
            <a:avLst/>
          </a:prstGeom>
        </p:spPr>
      </p:pic>
      <p:pic>
        <p:nvPicPr>
          <p:cNvPr id="17" name="Picture 16" descr="Z1996 with accessories.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37857" y="5720809"/>
            <a:ext cx="1920973" cy="1914570"/>
          </a:xfrm>
          <a:prstGeom prst="rect">
            <a:avLst/>
          </a:prstGeom>
        </p:spPr>
      </p:pic>
      <p:pic>
        <p:nvPicPr>
          <p:cNvPr id="18" name="Picture Placeholder 26" descr="Z5344.388.1.04.E6.5.jpg"/>
          <p:cNvPicPr>
            <a:picLocks noGrp="1" noChangeAspect="1"/>
          </p:cNvPicPr>
          <p:nvPr>
            <p:ph type="pic" sz="quarter" idx="14"/>
          </p:nvPr>
        </p:nvPicPr>
        <p:blipFill>
          <a:blip r:embed="rId9" cstate="print">
            <a:extLst>
              <a:ext uri="{28A0092B-C50C-407E-A947-70E740481C1C}">
                <a14:useLocalDpi xmlns:a14="http://schemas.microsoft.com/office/drawing/2010/main" val="0"/>
              </a:ext>
            </a:extLst>
          </a:blip>
          <a:srcRect l="-26444" r="-26444"/>
          <a:stretch>
            <a:fillRect/>
          </a:stretch>
        </p:blipFill>
        <p:spPr>
          <a:xfrm>
            <a:off x="1922303" y="2099349"/>
            <a:ext cx="1975206" cy="1481406"/>
          </a:xfrm>
          <a:ln>
            <a:noFill/>
          </a:ln>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39098" y="5512044"/>
            <a:ext cx="1514420" cy="2110879"/>
          </a:xfrm>
          <a:prstGeom prst="rect">
            <a:avLst/>
          </a:prstGeom>
        </p:spPr>
      </p:pic>
    </p:spTree>
    <p:extLst>
      <p:ext uri="{BB962C8B-B14F-4D97-AF65-F5344CB8AC3E}">
        <p14:creationId xmlns:p14="http://schemas.microsoft.com/office/powerpoint/2010/main" val="1308677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16535400" y="9070500"/>
            <a:ext cx="381000" cy="956292"/>
          </a:xfrm>
          <a:prstGeom prst="rect">
            <a:avLst/>
          </a:prstGeom>
          <a:solidFill>
            <a:srgbClr val="FEFEF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 name="Rectangle 4"/>
          <p:cNvSpPr/>
          <p:nvPr/>
        </p:nvSpPr>
        <p:spPr>
          <a:xfrm>
            <a:off x="554698" y="9182100"/>
            <a:ext cx="1878927" cy="844692"/>
          </a:xfrm>
          <a:prstGeom prst="rect">
            <a:avLst/>
          </a:prstGeom>
          <a:solidFill>
            <a:srgbClr val="FEFEF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8" name="Title 7"/>
          <p:cNvSpPr>
            <a:spLocks noGrp="1"/>
          </p:cNvSpPr>
          <p:nvPr>
            <p:ph type="title"/>
          </p:nvPr>
        </p:nvSpPr>
        <p:spPr>
          <a:xfrm>
            <a:off x="876300" y="571411"/>
            <a:ext cx="17773650" cy="1338828"/>
          </a:xfrm>
        </p:spPr>
        <p:txBody>
          <a:bodyPr/>
          <a:lstStyle/>
          <a:p>
            <a:r>
              <a:rPr lang="en-US" dirty="0" smtClean="0">
                <a:solidFill>
                  <a:schemeClr val="accent1"/>
                </a:solidFill>
              </a:rPr>
              <a:t>Zurn provides cost savings</a:t>
            </a:r>
            <a:r>
              <a:rPr lang="en-US" dirty="0" smtClean="0"/>
              <a:t/>
            </a:r>
            <a:br>
              <a:rPr lang="en-US" dirty="0" smtClean="0"/>
            </a:br>
            <a:r>
              <a:rPr lang="en-US" dirty="0" smtClean="0"/>
              <a:t>saves time in installation and maintenance</a:t>
            </a:r>
            <a:endParaRPr lang="uk-UA" dirty="0"/>
          </a:p>
        </p:txBody>
      </p:sp>
      <p:sp>
        <p:nvSpPr>
          <p:cNvPr id="55" name="Rectangle 54"/>
          <p:cNvSpPr/>
          <p:nvPr/>
        </p:nvSpPr>
        <p:spPr>
          <a:xfrm>
            <a:off x="912586" y="3593582"/>
            <a:ext cx="5581020" cy="1846659"/>
          </a:xfrm>
          <a:prstGeom prst="rect">
            <a:avLst/>
          </a:prstGeom>
        </p:spPr>
        <p:txBody>
          <a:bodyPr wrap="square">
            <a:spAutoFit/>
          </a:bodyPr>
          <a:lstStyle/>
          <a:p>
            <a:r>
              <a:rPr lang="en-US" sz="2400" dirty="0">
                <a:solidFill>
                  <a:schemeClr val="accent1"/>
                </a:solidFill>
                <a:latin typeface="Arial Narrow Regular"/>
              </a:rPr>
              <a:t>r</a:t>
            </a:r>
            <a:r>
              <a:rPr lang="en-US" sz="2400" dirty="0" smtClean="0">
                <a:solidFill>
                  <a:schemeClr val="accent1"/>
                </a:solidFill>
                <a:latin typeface="Arial Narrow Regular"/>
              </a:rPr>
              <a:t>educed pressure backflow assemblies </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Zurn Wilkins = lower annual cost and less downtime = lower total cost of ownership</a:t>
            </a:r>
            <a:endParaRPr lang="en-US" sz="1800" dirty="0">
              <a:solidFill>
                <a:schemeClr val="accent1"/>
              </a:solidFill>
              <a:latin typeface="Arial Narrow Regular" charset="0"/>
            </a:endParaRP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Most jurisdictions require annual testing</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Simple maintenance and repair </a:t>
            </a:r>
          </a:p>
          <a:p>
            <a:pPr marL="342900" indent="-342900">
              <a:buClr>
                <a:schemeClr val="tx2"/>
              </a:buClr>
              <a:buFont typeface="Arial" panose="020B0604020202020204" pitchFamily="34" charset="0"/>
              <a:buChar char="•"/>
            </a:pPr>
            <a:r>
              <a:rPr lang="en-US" sz="1800" dirty="0">
                <a:solidFill>
                  <a:schemeClr val="tx2"/>
                </a:solidFill>
                <a:latin typeface="Arial Narrow Regular"/>
              </a:rPr>
              <a:t>Easy line </a:t>
            </a:r>
            <a:r>
              <a:rPr lang="en-US" sz="1800" dirty="0" smtClean="0">
                <a:solidFill>
                  <a:schemeClr val="tx2"/>
                </a:solidFill>
                <a:latin typeface="Arial Narrow Regular"/>
              </a:rPr>
              <a:t>flushing and winterizing</a:t>
            </a:r>
            <a:endParaRPr lang="en-US" sz="1800" dirty="0">
              <a:solidFill>
                <a:schemeClr val="tx2"/>
              </a:solidFill>
              <a:latin typeface="Arial Narrow Regular"/>
            </a:endParaRPr>
          </a:p>
        </p:txBody>
      </p:sp>
      <p:sp>
        <p:nvSpPr>
          <p:cNvPr id="57" name="Rectangle 56"/>
          <p:cNvSpPr/>
          <p:nvPr/>
        </p:nvSpPr>
        <p:spPr>
          <a:xfrm>
            <a:off x="11867242" y="3603737"/>
            <a:ext cx="5734958" cy="1846659"/>
          </a:xfrm>
          <a:prstGeom prst="rect">
            <a:avLst/>
          </a:prstGeom>
        </p:spPr>
        <p:txBody>
          <a:bodyPr wrap="square">
            <a:spAutoFit/>
          </a:bodyPr>
          <a:lstStyle/>
          <a:p>
            <a:r>
              <a:rPr lang="en-US" sz="2400" dirty="0" smtClean="0">
                <a:solidFill>
                  <a:schemeClr val="accent1"/>
                </a:solidFill>
                <a:latin typeface="Arial Narrow Regular"/>
              </a:rPr>
              <a:t>Go Blue for flush</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Less maintenance with superior </a:t>
            </a:r>
            <a:r>
              <a:rPr lang="en-US" sz="1800" dirty="0">
                <a:solidFill>
                  <a:schemeClr val="accent1"/>
                </a:solidFill>
                <a:latin typeface="Arial Narrow Regular"/>
              </a:rPr>
              <a:t>chemical resistant parts = 8-10 times longer life than </a:t>
            </a:r>
            <a:r>
              <a:rPr lang="en-US" sz="1800" dirty="0" smtClean="0">
                <a:solidFill>
                  <a:schemeClr val="accent1"/>
                </a:solidFill>
                <a:latin typeface="Arial Narrow Regular"/>
              </a:rPr>
              <a:t>the ‘Old Fashioned’ </a:t>
            </a:r>
            <a:r>
              <a:rPr lang="en-US" sz="1800" dirty="0">
                <a:solidFill>
                  <a:schemeClr val="accent1"/>
                </a:solidFill>
                <a:latin typeface="Arial Narrow Regular"/>
              </a:rPr>
              <a:t>black rubber components</a:t>
            </a:r>
          </a:p>
          <a:p>
            <a:pPr marL="342900" indent="-342900">
              <a:buClr>
                <a:schemeClr val="tx2"/>
              </a:buClr>
              <a:buFont typeface="Arial" panose="020B0604020202020204" pitchFamily="34" charset="0"/>
              <a:buChar char="•"/>
            </a:pPr>
            <a:r>
              <a:rPr lang="en-US" sz="1800" dirty="0">
                <a:solidFill>
                  <a:schemeClr val="tx2"/>
                </a:solidFill>
                <a:latin typeface="Arial Narrow Regular"/>
              </a:rPr>
              <a:t>Used in all Zurn flush valves and </a:t>
            </a:r>
            <a:r>
              <a:rPr lang="en-US" sz="1800" dirty="0" smtClean="0">
                <a:solidFill>
                  <a:schemeClr val="tx2"/>
                </a:solidFill>
                <a:latin typeface="Arial Narrow Regular"/>
              </a:rPr>
              <a:t>parts</a:t>
            </a:r>
            <a:endParaRPr lang="en-US" sz="1800" dirty="0">
              <a:solidFill>
                <a:schemeClr val="tx2"/>
              </a:solidFill>
              <a:latin typeface="Arial Narrow Regular"/>
            </a:endParaRP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Long </a:t>
            </a:r>
            <a:r>
              <a:rPr lang="en-US" sz="1800" dirty="0">
                <a:solidFill>
                  <a:schemeClr val="tx2"/>
                </a:solidFill>
                <a:latin typeface="Arial Narrow Regular"/>
              </a:rPr>
              <a:t>lasting quality and </a:t>
            </a:r>
            <a:r>
              <a:rPr lang="en-US" sz="1800" dirty="0" smtClean="0">
                <a:solidFill>
                  <a:schemeClr val="tx2"/>
                </a:solidFill>
                <a:latin typeface="Arial Narrow Regular"/>
              </a:rPr>
              <a:t>dependability</a:t>
            </a:r>
            <a:endParaRPr lang="en-US" sz="2800" dirty="0">
              <a:solidFill>
                <a:schemeClr val="tx2"/>
              </a:solidFill>
              <a:latin typeface="Arial Narrow Regular"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624" y="2176040"/>
            <a:ext cx="2232409" cy="1275433"/>
          </a:xfrm>
          <a:prstGeom prst="rect">
            <a:avLst/>
          </a:prstGeom>
        </p:spPr>
      </p:pic>
      <p:sp>
        <p:nvSpPr>
          <p:cNvPr id="58" name="Rectangle 57"/>
          <p:cNvSpPr/>
          <p:nvPr/>
        </p:nvSpPr>
        <p:spPr>
          <a:xfrm>
            <a:off x="6277810" y="7833836"/>
            <a:ext cx="5589432" cy="2246769"/>
          </a:xfrm>
          <a:prstGeom prst="rect">
            <a:avLst/>
          </a:prstGeom>
        </p:spPr>
        <p:txBody>
          <a:bodyPr wrap="square">
            <a:spAutoFit/>
          </a:bodyPr>
          <a:lstStyle/>
          <a:p>
            <a:r>
              <a:rPr lang="en-US" sz="2400" dirty="0" smtClean="0">
                <a:solidFill>
                  <a:schemeClr val="accent1"/>
                </a:solidFill>
                <a:latin typeface="Arial Narrow Regular"/>
              </a:rPr>
              <a:t>EZ1 floor drains + ZShield trap seal</a:t>
            </a:r>
            <a:endParaRPr lang="en-US" sz="1800" dirty="0" smtClean="0">
              <a:solidFill>
                <a:schemeClr val="accent1"/>
              </a:solidFill>
              <a:latin typeface="Arial Narrow Regular"/>
            </a:endParaRPr>
          </a:p>
          <a:p>
            <a:pPr marL="342900" indent="-342900">
              <a:buClr>
                <a:schemeClr val="tx2"/>
              </a:buClr>
              <a:buFont typeface="Arial" panose="020B0604020202020204" pitchFamily="34" charset="0"/>
              <a:buChar char="•"/>
            </a:pPr>
            <a:r>
              <a:rPr lang="en-US" sz="1800" dirty="0">
                <a:solidFill>
                  <a:schemeClr val="accent1"/>
                </a:solidFill>
                <a:latin typeface="Arial Narrow Regular"/>
              </a:rPr>
              <a:t>S</a:t>
            </a:r>
            <a:r>
              <a:rPr lang="en-US" sz="1800" dirty="0" smtClean="0">
                <a:solidFill>
                  <a:schemeClr val="accent1"/>
                </a:solidFill>
                <a:latin typeface="Arial Narrow Regular"/>
              </a:rPr>
              <a:t>ave 14 minutes in installation time </a:t>
            </a:r>
            <a:r>
              <a:rPr lang="en-US" sz="1800" dirty="0" smtClean="0">
                <a:solidFill>
                  <a:schemeClr val="tx2"/>
                </a:solidFill>
                <a:latin typeface="Arial Narrow Regular"/>
              </a:rPr>
              <a:t>vs. the competition</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Cover removed via upside down pliers + rotation</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Strainer and shim kits are attached w/ cover</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Protective grate sticker</a:t>
            </a:r>
          </a:p>
          <a:p>
            <a:pPr marL="342900" indent="-342900">
              <a:buClr>
                <a:schemeClr val="tx2"/>
              </a:buClr>
              <a:buFont typeface="Arial" panose="020B0604020202020204" pitchFamily="34" charset="0"/>
              <a:buChar char="•"/>
            </a:pPr>
            <a:endParaRPr lang="en-US" sz="800" dirty="0">
              <a:solidFill>
                <a:schemeClr val="tx2"/>
              </a:solidFill>
              <a:latin typeface="Arial Narrow Regular"/>
            </a:endParaRP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ZShield is easily installed in almost any floor drain</a:t>
            </a:r>
          </a:p>
        </p:txBody>
      </p:sp>
      <p:sp>
        <p:nvSpPr>
          <p:cNvPr id="2" name="Rectangle 1"/>
          <p:cNvSpPr/>
          <p:nvPr/>
        </p:nvSpPr>
        <p:spPr>
          <a:xfrm>
            <a:off x="903054" y="7870172"/>
            <a:ext cx="4686300" cy="2400657"/>
          </a:xfrm>
          <a:prstGeom prst="rect">
            <a:avLst/>
          </a:prstGeom>
        </p:spPr>
        <p:txBody>
          <a:bodyPr wrap="square">
            <a:spAutoFit/>
          </a:bodyPr>
          <a:lstStyle/>
          <a:p>
            <a:r>
              <a:rPr lang="en-US" sz="2400" dirty="0">
                <a:solidFill>
                  <a:schemeClr val="accent1"/>
                </a:solidFill>
                <a:latin typeface="Arial Narrow Regular"/>
              </a:rPr>
              <a:t>s</a:t>
            </a:r>
            <a:r>
              <a:rPr lang="en-US" sz="2400" dirty="0" smtClean="0">
                <a:solidFill>
                  <a:schemeClr val="accent1"/>
                </a:solidFill>
                <a:latin typeface="Arial Narrow Regular"/>
              </a:rPr>
              <a:t>tainless replacement floor sinks</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Save up to 50% </a:t>
            </a:r>
            <a:r>
              <a:rPr lang="en-US" sz="1800" dirty="0">
                <a:solidFill>
                  <a:schemeClr val="accent1"/>
                </a:solidFill>
                <a:latin typeface="Arial Narrow Regular"/>
              </a:rPr>
              <a:t>time </a:t>
            </a:r>
            <a:r>
              <a:rPr lang="en-US" sz="1800" dirty="0" smtClean="0">
                <a:solidFill>
                  <a:schemeClr val="accent1"/>
                </a:solidFill>
                <a:latin typeface="Arial Narrow Regular"/>
              </a:rPr>
              <a:t>and costs with simple drop-in </a:t>
            </a:r>
            <a:r>
              <a:rPr lang="en-US" sz="1800" dirty="0" smtClean="0">
                <a:solidFill>
                  <a:schemeClr val="tx2"/>
                </a:solidFill>
                <a:latin typeface="Arial Narrow Regular"/>
              </a:rPr>
              <a:t>vs. </a:t>
            </a:r>
            <a:r>
              <a:rPr lang="en-US" sz="1800" dirty="0">
                <a:solidFill>
                  <a:schemeClr val="tx2"/>
                </a:solidFill>
                <a:latin typeface="Arial Narrow Regular"/>
              </a:rPr>
              <a:t>traditional retrofit </a:t>
            </a:r>
            <a:r>
              <a:rPr lang="en-US" sz="1800" dirty="0" smtClean="0">
                <a:solidFill>
                  <a:schemeClr val="tx2"/>
                </a:solidFill>
                <a:latin typeface="Arial Narrow Regular"/>
              </a:rPr>
              <a:t>construction</a:t>
            </a:r>
          </a:p>
          <a:p>
            <a:pPr marL="285750" indent="-285750">
              <a:buClr>
                <a:schemeClr val="tx2"/>
              </a:buClr>
              <a:buFont typeface="Arial" panose="020B0604020202020204" pitchFamily="34" charset="0"/>
              <a:buChar char="•"/>
            </a:pPr>
            <a:r>
              <a:rPr lang="en-US" sz="1800" dirty="0">
                <a:solidFill>
                  <a:schemeClr val="tx2"/>
                </a:solidFill>
                <a:latin typeface="Arial Narrow Regular"/>
              </a:rPr>
              <a:t>No caulking, with push-fit gasket</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Design </a:t>
            </a:r>
            <a:r>
              <a:rPr lang="en-US" sz="1800" dirty="0">
                <a:solidFill>
                  <a:schemeClr val="tx2"/>
                </a:solidFill>
                <a:latin typeface="Arial Narrow Regular"/>
              </a:rPr>
              <a:t>fits most floor sinks and piping</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Create </a:t>
            </a:r>
            <a:r>
              <a:rPr lang="en-US" sz="1800" dirty="0">
                <a:solidFill>
                  <a:schemeClr val="tx2"/>
                </a:solidFill>
                <a:latin typeface="Arial Narrow Regular"/>
              </a:rPr>
              <a:t>a sanitary environment </a:t>
            </a:r>
            <a:r>
              <a:rPr lang="en-US" sz="1800" dirty="0" smtClean="0">
                <a:solidFill>
                  <a:schemeClr val="tx2"/>
                </a:solidFill>
                <a:latin typeface="Arial Narrow Regular"/>
              </a:rPr>
              <a:t>with a stainless steel replacement</a:t>
            </a:r>
          </a:p>
        </p:txBody>
      </p:sp>
      <p:sp>
        <p:nvSpPr>
          <p:cNvPr id="62" name="Rectangle 61"/>
          <p:cNvSpPr/>
          <p:nvPr/>
        </p:nvSpPr>
        <p:spPr>
          <a:xfrm>
            <a:off x="6493606" y="3585508"/>
            <a:ext cx="5257800" cy="1846659"/>
          </a:xfrm>
          <a:prstGeom prst="rect">
            <a:avLst/>
          </a:prstGeom>
        </p:spPr>
        <p:txBody>
          <a:bodyPr wrap="square">
            <a:spAutoFit/>
          </a:bodyPr>
          <a:lstStyle/>
          <a:p>
            <a:r>
              <a:rPr lang="en-US" sz="2400" dirty="0" smtClean="0">
                <a:solidFill>
                  <a:schemeClr val="accent1"/>
                </a:solidFill>
                <a:latin typeface="Arial Narrow Regular"/>
              </a:rPr>
              <a:t>PEX plumbing</a:t>
            </a:r>
          </a:p>
          <a:p>
            <a:pPr marL="342900" indent="-342900">
              <a:buClr>
                <a:schemeClr val="tx2"/>
              </a:buClr>
              <a:buFont typeface="Arial" panose="020B0604020202020204" pitchFamily="34" charset="0"/>
              <a:buChar char="•"/>
            </a:pPr>
            <a:r>
              <a:rPr lang="en-US" sz="1800" dirty="0">
                <a:solidFill>
                  <a:schemeClr val="accent1"/>
                </a:solidFill>
                <a:latin typeface="Arial Narrow Regular"/>
              </a:rPr>
              <a:t>Easy to install, with less connections needed</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Reliable</a:t>
            </a:r>
            <a:r>
              <a:rPr lang="en-US" sz="1800" dirty="0">
                <a:solidFill>
                  <a:schemeClr val="accent1"/>
                </a:solidFill>
                <a:latin typeface="Arial Narrow Regular"/>
              </a:rPr>
              <a:t>, corrosion, and mineral resistant,</a:t>
            </a:r>
            <a:r>
              <a:rPr lang="en-US" sz="1800" dirty="0">
                <a:solidFill>
                  <a:schemeClr val="tx2"/>
                </a:solidFill>
                <a:latin typeface="Arial Narrow Regular"/>
              </a:rPr>
              <a:t> and safe potable distribution system</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Highest </a:t>
            </a:r>
            <a:r>
              <a:rPr lang="en-US" sz="1800" dirty="0">
                <a:solidFill>
                  <a:schemeClr val="tx2"/>
                </a:solidFill>
                <a:latin typeface="Arial Narrow Regular"/>
              </a:rPr>
              <a:t>burst pressure </a:t>
            </a:r>
            <a:r>
              <a:rPr lang="en-US" sz="1800" dirty="0" smtClean="0">
                <a:solidFill>
                  <a:schemeClr val="tx2"/>
                </a:solidFill>
                <a:latin typeface="Arial Narrow Regular"/>
              </a:rPr>
              <a:t>ratings, </a:t>
            </a:r>
            <a:r>
              <a:rPr lang="en-US" sz="1800" dirty="0">
                <a:solidFill>
                  <a:schemeClr val="tx2"/>
                </a:solidFill>
                <a:latin typeface="Arial Narrow Regular"/>
              </a:rPr>
              <a:t>tensile </a:t>
            </a:r>
            <a:r>
              <a:rPr lang="en-US" sz="1800" dirty="0" smtClean="0">
                <a:solidFill>
                  <a:schemeClr val="tx2"/>
                </a:solidFill>
                <a:latin typeface="Arial Narrow Regular"/>
              </a:rPr>
              <a:t>strength</a:t>
            </a:r>
            <a:endParaRPr lang="en-US" sz="1800" dirty="0">
              <a:solidFill>
                <a:schemeClr val="tx2"/>
              </a:solidFill>
              <a:latin typeface="Arial Narrow Regular"/>
            </a:endParaRP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grpSp>
        <p:nvGrpSpPr>
          <p:cNvPr id="23" name="Group 22"/>
          <p:cNvGrpSpPr>
            <a:grpSpLocks noChangeAspect="1"/>
          </p:cNvGrpSpPr>
          <p:nvPr/>
        </p:nvGrpSpPr>
        <p:grpSpPr>
          <a:xfrm>
            <a:off x="990600" y="2448910"/>
            <a:ext cx="4938174" cy="1081417"/>
            <a:chOff x="4500690" y="2418490"/>
            <a:chExt cx="7919910" cy="1734410"/>
          </a:xfrm>
        </p:grpSpPr>
        <p:pic>
          <p:nvPicPr>
            <p:cNvPr id="24" name="Picture 23" descr="RK34-375.jpg"/>
            <p:cNvPicPr>
              <a:picLocks noChangeAspect="1"/>
            </p:cNvPicPr>
            <p:nvPr/>
          </p:nvPicPr>
          <p:blipFill rotWithShape="1">
            <a:blip r:embed="rId4" cstate="print"/>
            <a:srcRect t="14718" b="14718"/>
            <a:stretch/>
          </p:blipFill>
          <p:spPr>
            <a:xfrm>
              <a:off x="7534048" y="2418490"/>
              <a:ext cx="2457904" cy="1734410"/>
            </a:xfrm>
            <a:prstGeom prst="rect">
              <a:avLst/>
            </a:prstGeom>
          </p:spPr>
        </p:pic>
        <p:pic>
          <p:nvPicPr>
            <p:cNvPr id="25" name="Picture 24" descr="Model_375S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0690" y="2613152"/>
              <a:ext cx="2128710" cy="1326896"/>
            </a:xfrm>
            <a:prstGeom prst="rect">
              <a:avLst/>
            </a:prstGeom>
          </p:spPr>
        </p:pic>
        <p:pic>
          <p:nvPicPr>
            <p:cNvPr id="26" name="Picture 25" descr="RK1-375BOF cop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6600" y="2705100"/>
              <a:ext cx="1524000" cy="1209040"/>
            </a:xfrm>
            <a:prstGeom prst="rect">
              <a:avLst/>
            </a:prstGeom>
          </p:spPr>
        </p:pic>
      </p:grpSp>
      <p:pic>
        <p:nvPicPr>
          <p:cNvPr id="63" name="Picture 2"/>
          <p:cNvPicPr>
            <a:picLocks noChangeAspect="1" noChangeArrowheads="1"/>
          </p:cNvPicPr>
          <p:nvPr/>
        </p:nvPicPr>
        <p:blipFill rotWithShape="1">
          <a:blip r:embed="rId7" cstate="print"/>
          <a:srcRect l="1375" t="55352" r="49993" b="9237"/>
          <a:stretch/>
        </p:blipFill>
        <p:spPr bwMode="auto">
          <a:xfrm>
            <a:off x="1742913" y="5699898"/>
            <a:ext cx="3048000" cy="2133601"/>
          </a:xfrm>
          <a:prstGeom prst="rect">
            <a:avLst/>
          </a:prstGeom>
          <a:noFill/>
          <a:ln w="9525">
            <a:noFill/>
            <a:miter lim="800000"/>
            <a:headEnd/>
            <a:tailEnd/>
          </a:ln>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1384" y="4956797"/>
            <a:ext cx="2748017" cy="3344336"/>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58800" y="5674431"/>
            <a:ext cx="2231208" cy="2184533"/>
          </a:xfrm>
          <a:prstGeom prst="rect">
            <a:avLst/>
          </a:prstGeom>
        </p:spPr>
      </p:pic>
      <p:sp>
        <p:nvSpPr>
          <p:cNvPr id="59" name="Rectangle 58"/>
          <p:cNvSpPr/>
          <p:nvPr/>
        </p:nvSpPr>
        <p:spPr>
          <a:xfrm>
            <a:off x="11885663" y="7810500"/>
            <a:ext cx="6173737" cy="2123658"/>
          </a:xfrm>
          <a:prstGeom prst="rect">
            <a:avLst/>
          </a:prstGeom>
        </p:spPr>
        <p:txBody>
          <a:bodyPr wrap="square">
            <a:spAutoFit/>
          </a:bodyPr>
          <a:lstStyle/>
          <a:p>
            <a:r>
              <a:rPr lang="en-US" sz="2400" dirty="0" smtClean="0">
                <a:solidFill>
                  <a:schemeClr val="accent1"/>
                </a:solidFill>
                <a:latin typeface="Arial Narrow Regular"/>
              </a:rPr>
              <a:t>Proceptors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Patented </a:t>
            </a:r>
            <a:r>
              <a:rPr lang="en-US" sz="1800" dirty="0">
                <a:solidFill>
                  <a:schemeClr val="tx2"/>
                </a:solidFill>
                <a:latin typeface="Arial Narrow Regular"/>
              </a:rPr>
              <a:t>fiberglass design is </a:t>
            </a:r>
            <a:r>
              <a:rPr lang="en-US" sz="1800" dirty="0">
                <a:solidFill>
                  <a:schemeClr val="accent1"/>
                </a:solidFill>
                <a:latin typeface="Arial Narrow Regular"/>
              </a:rPr>
              <a:t>simple to clean and maintain</a:t>
            </a:r>
            <a:r>
              <a:rPr lang="en-US" sz="1800" dirty="0">
                <a:solidFill>
                  <a:schemeClr val="tx2"/>
                </a:solidFill>
                <a:latin typeface="Arial Narrow Regular"/>
              </a:rPr>
              <a:t>, and is backed by a no-nonsense 30 year warranty against </a:t>
            </a:r>
            <a:r>
              <a:rPr lang="en-US" sz="1800" dirty="0" smtClean="0">
                <a:solidFill>
                  <a:schemeClr val="tx2"/>
                </a:solidFill>
                <a:latin typeface="Arial Narrow Regular"/>
              </a:rPr>
              <a:t>corrosion </a:t>
            </a:r>
            <a:r>
              <a:rPr lang="en-US" sz="1800" dirty="0">
                <a:solidFill>
                  <a:schemeClr val="tx2"/>
                </a:solidFill>
                <a:latin typeface="Arial Narrow Regular"/>
              </a:rPr>
              <a:t>or </a:t>
            </a:r>
            <a:r>
              <a:rPr lang="en-US" sz="1800" dirty="0" smtClean="0">
                <a:solidFill>
                  <a:schemeClr val="tx2"/>
                </a:solidFill>
                <a:latin typeface="Arial Narrow Regular"/>
              </a:rPr>
              <a:t>cracking</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Lightweight </a:t>
            </a:r>
            <a:r>
              <a:rPr lang="en-US" sz="1800" dirty="0">
                <a:solidFill>
                  <a:schemeClr val="accent1"/>
                </a:solidFill>
                <a:latin typeface="Arial Narrow Regular"/>
              </a:rPr>
              <a:t>fiberglass construction can be easily installed</a:t>
            </a:r>
            <a:r>
              <a:rPr lang="en-US" sz="1800" dirty="0">
                <a:solidFill>
                  <a:schemeClr val="tx2"/>
                </a:solidFill>
                <a:latin typeface="Arial Narrow Regular"/>
              </a:rPr>
              <a:t> </a:t>
            </a:r>
            <a:r>
              <a:rPr lang="en-US" sz="1800" dirty="0" smtClean="0">
                <a:solidFill>
                  <a:schemeClr val="tx2"/>
                </a:solidFill>
                <a:latin typeface="Arial Narrow Regular"/>
              </a:rPr>
              <a:t>free-standing </a:t>
            </a:r>
            <a:r>
              <a:rPr lang="en-US" sz="1800" dirty="0">
                <a:solidFill>
                  <a:schemeClr val="tx2"/>
                </a:solidFill>
                <a:latin typeface="Arial Narrow Regular"/>
              </a:rPr>
              <a:t>above ground, in kitchen, or buried in landscaped or traffic load </a:t>
            </a:r>
            <a:r>
              <a:rPr lang="en-US" sz="1800" dirty="0" smtClean="0">
                <a:solidFill>
                  <a:schemeClr val="tx2"/>
                </a:solidFill>
                <a:latin typeface="Arial Narrow Regular"/>
              </a:rPr>
              <a:t>areas</a:t>
            </a:r>
            <a:endParaRPr lang="en-US" sz="1800" dirty="0">
              <a:solidFill>
                <a:schemeClr val="tx2"/>
              </a:solidFill>
              <a:latin typeface="Arial Narrow Regular"/>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5827" y="6252500"/>
            <a:ext cx="1875237" cy="1580999"/>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51387" y="1806546"/>
            <a:ext cx="3046033" cy="1864613"/>
          </a:xfrm>
          <a:prstGeom prst="rect">
            <a:avLst/>
          </a:prstGeom>
        </p:spPr>
      </p:pic>
    </p:spTree>
    <p:extLst>
      <p:ext uri="{BB962C8B-B14F-4D97-AF65-F5344CB8AC3E}">
        <p14:creationId xmlns:p14="http://schemas.microsoft.com/office/powerpoint/2010/main" val="3779910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a:t>
            </a:r>
            <a:r>
              <a:rPr lang="en-US" dirty="0" smtClean="0">
                <a:solidFill>
                  <a:schemeClr val="accent1"/>
                </a:solidFill>
              </a:rPr>
              <a:t>genda</a:t>
            </a:r>
            <a:br>
              <a:rPr lang="en-US" dirty="0" smtClean="0">
                <a:solidFill>
                  <a:schemeClr val="accent1"/>
                </a:solidFill>
              </a:rPr>
            </a:br>
            <a:r>
              <a:rPr lang="en-US" dirty="0" smtClean="0"/>
              <a:t>what we’ll cover</a:t>
            </a:r>
            <a:br>
              <a:rPr lang="en-US" dirty="0" smtClean="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2337614"/>
            <a:chOff x="1562101" y="3053723"/>
            <a:chExt cx="7239000" cy="2337614"/>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2185214"/>
            </a:xfrm>
            <a:prstGeom prst="rect">
              <a:avLst/>
            </a:prstGeom>
            <a:noFill/>
          </p:spPr>
          <p:txBody>
            <a:bodyPr wrap="square" rtlCol="0">
              <a:spAutoFit/>
            </a:bodyPr>
            <a:lstStyle/>
            <a:p>
              <a:r>
                <a:rPr lang="en-US" sz="2400" b="1" dirty="0">
                  <a:solidFill>
                    <a:srgbClr val="0A091B"/>
                  </a:solidFill>
                  <a:latin typeface="Arial Narrow Regular" charset="0"/>
                </a:rPr>
                <a:t>o</a:t>
              </a:r>
              <a:r>
                <a:rPr lang="en-US" sz="2400" b="1" dirty="0" smtClean="0">
                  <a:solidFill>
                    <a:srgbClr val="0A091B"/>
                  </a:solidFill>
                  <a:latin typeface="Arial Narrow Regular" charset="0"/>
                </a:rPr>
                <a:t>verview</a:t>
              </a:r>
            </a:p>
            <a:p>
              <a:pPr marL="342900" indent="-342900">
                <a:buFont typeface="Arial" panose="020B0604020202020204" pitchFamily="34" charset="0"/>
                <a:buChar char="•"/>
              </a:pPr>
              <a:r>
                <a:rPr lang="en-US" sz="2000" dirty="0" smtClean="0">
                  <a:solidFill>
                    <a:schemeClr val="tx2"/>
                  </a:solidFill>
                  <a:latin typeface="Arial Narrow Regular" charset="0"/>
                </a:rPr>
                <a:t>Engineered water solutions for success</a:t>
              </a:r>
            </a:p>
            <a:p>
              <a:pPr marL="342900" indent="-342900">
                <a:buFont typeface="Arial" panose="020B0604020202020204" pitchFamily="34" charset="0"/>
                <a:buChar char="•"/>
              </a:pPr>
              <a:r>
                <a:rPr lang="en-US" sz="2000" dirty="0" smtClean="0">
                  <a:solidFill>
                    <a:schemeClr val="tx2"/>
                  </a:solidFill>
                  <a:latin typeface="Arial Narrow Regular" charset="0"/>
                </a:rPr>
                <a:t>One Zurn working for you</a:t>
              </a:r>
            </a:p>
            <a:p>
              <a:endParaRPr lang="en-US" sz="3600" dirty="0" smtClean="0">
                <a:solidFill>
                  <a:srgbClr val="0A091B"/>
                </a:solidFill>
                <a:latin typeface="Arial Narrow Regular" charset="0"/>
              </a:endParaRPr>
            </a:p>
            <a:p>
              <a:endParaRPr lang="en-US" sz="3600" dirty="0" smtClean="0">
                <a:solidFill>
                  <a:srgbClr val="0A091B"/>
                </a:solidFill>
                <a:latin typeface="Arial Narrow Regular" charset="0"/>
              </a:endParaRPr>
            </a:p>
          </p:txBody>
        </p:sp>
      </p:grpSp>
      <p:grpSp>
        <p:nvGrpSpPr>
          <p:cNvPr id="27" name="Group 26"/>
          <p:cNvGrpSpPr/>
          <p:nvPr/>
        </p:nvGrpSpPr>
        <p:grpSpPr>
          <a:xfrm>
            <a:off x="1562101" y="4983737"/>
            <a:ext cx="8420099" cy="1862048"/>
            <a:chOff x="1562101" y="5371229"/>
            <a:chExt cx="8420099"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0" y="5523629"/>
              <a:ext cx="6324600" cy="1384995"/>
            </a:xfrm>
            <a:prstGeom prst="rect">
              <a:avLst/>
            </a:prstGeom>
            <a:noFill/>
          </p:spPr>
          <p:txBody>
            <a:bodyPr wrap="square" rtlCol="0">
              <a:spAutoFit/>
            </a:bodyPr>
            <a:lstStyle/>
            <a:p>
              <a:r>
                <a:rPr lang="en-US" sz="2400" b="1" dirty="0" smtClean="0">
                  <a:solidFill>
                    <a:srgbClr val="0A091B"/>
                  </a:solidFill>
                  <a:latin typeface="Arial Narrow Regular" charset="0"/>
                </a:rPr>
                <a:t>Zurn enhances the customer experience </a:t>
              </a:r>
            </a:p>
            <a:p>
              <a:pPr marL="342900" indent="-342900">
                <a:buFont typeface="Arial" panose="020B0604020202020204" pitchFamily="34" charset="0"/>
                <a:buChar char="•"/>
              </a:pPr>
              <a:r>
                <a:rPr lang="en-US" sz="2000" dirty="0" smtClean="0">
                  <a:solidFill>
                    <a:schemeClr val="tx2"/>
                  </a:solidFill>
                  <a:latin typeface="Arial Narrow Regular" charset="0"/>
                </a:rPr>
                <a:t>Provides beautiful aesthetics</a:t>
              </a:r>
            </a:p>
            <a:p>
              <a:pPr marL="342900" indent="-342900">
                <a:buFont typeface="Arial" panose="020B0604020202020204" pitchFamily="34" charset="0"/>
                <a:buChar char="•"/>
              </a:pPr>
              <a:r>
                <a:rPr lang="en-US" sz="2000" dirty="0" smtClean="0">
                  <a:solidFill>
                    <a:schemeClr val="tx2"/>
                  </a:solidFill>
                  <a:latin typeface="Arial Narrow Regular" charset="0"/>
                </a:rPr>
                <a:t>Ensures optimal cleanliness </a:t>
              </a:r>
            </a:p>
            <a:p>
              <a:pPr marL="342900" indent="-342900">
                <a:buFont typeface="Arial" panose="020B0604020202020204" pitchFamily="34" charset="0"/>
                <a:buChar char="•"/>
              </a:pPr>
              <a:r>
                <a:rPr lang="en-US" sz="2000" dirty="0" smtClean="0">
                  <a:solidFill>
                    <a:schemeClr val="tx2"/>
                  </a:solidFill>
                  <a:latin typeface="Arial Narrow Regular" charset="0"/>
                </a:rPr>
                <a:t>Maximizes ease of use</a:t>
              </a:r>
            </a:p>
          </p:txBody>
        </p:sp>
      </p:grpSp>
      <p:grpSp>
        <p:nvGrpSpPr>
          <p:cNvPr id="26" name="Group 25"/>
          <p:cNvGrpSpPr/>
          <p:nvPr/>
        </p:nvGrpSpPr>
        <p:grpSpPr>
          <a:xfrm>
            <a:off x="9486900" y="2666231"/>
            <a:ext cx="7239000" cy="2214503"/>
            <a:chOff x="9486900" y="3053723"/>
            <a:chExt cx="7239000" cy="2214503"/>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2062103"/>
            </a:xfrm>
            <a:prstGeom prst="rect">
              <a:avLst/>
            </a:prstGeom>
            <a:noFill/>
          </p:spPr>
          <p:txBody>
            <a:bodyPr wrap="square" rtlCol="0">
              <a:spAutoFit/>
            </a:bodyPr>
            <a:lstStyle/>
            <a:p>
              <a:r>
                <a:rPr lang="en-US" sz="2400" b="1" dirty="0" smtClean="0">
                  <a:solidFill>
                    <a:srgbClr val="0A091B"/>
                  </a:solidFill>
                  <a:latin typeface="Arial Narrow Regular" charset="0"/>
                </a:rPr>
                <a:t>Zurn contributes to the delivery of quality food/beverages</a:t>
              </a:r>
            </a:p>
            <a:p>
              <a:pPr marL="342900" indent="-342900">
                <a:buFont typeface="Arial" panose="020B0604020202020204" pitchFamily="34" charset="0"/>
                <a:buChar char="•"/>
              </a:pPr>
              <a:r>
                <a:rPr lang="en-US" sz="2000" dirty="0" smtClean="0">
                  <a:solidFill>
                    <a:schemeClr val="tx2"/>
                  </a:solidFill>
                  <a:latin typeface="Arial Narrow Regular" charset="0"/>
                </a:rPr>
                <a:t>Delivers clean water</a:t>
              </a:r>
            </a:p>
            <a:p>
              <a:pPr marL="342900" indent="-342900">
                <a:buFont typeface="Arial" panose="020B0604020202020204" pitchFamily="34" charset="0"/>
                <a:buChar char="•"/>
              </a:pPr>
              <a:r>
                <a:rPr lang="en-US" sz="2000" dirty="0" smtClean="0">
                  <a:solidFill>
                    <a:schemeClr val="tx2"/>
                  </a:solidFill>
                  <a:latin typeface="Arial Narrow Regular" charset="0"/>
                </a:rPr>
                <a:t>Maintains sanitary water temperatures</a:t>
              </a:r>
            </a:p>
            <a:p>
              <a:pPr marL="342900" indent="-342900">
                <a:buFont typeface="Arial" panose="020B0604020202020204" pitchFamily="34" charset="0"/>
                <a:buChar char="•"/>
              </a:pPr>
              <a:r>
                <a:rPr lang="en-US" sz="2000" dirty="0" smtClean="0">
                  <a:solidFill>
                    <a:schemeClr val="tx2"/>
                  </a:solidFill>
                  <a:latin typeface="Arial Narrow Regular" charset="0"/>
                </a:rPr>
                <a:t>Enhances kitchen cleanliness</a:t>
              </a:r>
            </a:p>
            <a:p>
              <a:endParaRPr lang="uk-UA" sz="2000" dirty="0">
                <a:solidFill>
                  <a:schemeClr val="tx2"/>
                </a:solidFill>
                <a:latin typeface="Arial Narrow Regular" charset="0"/>
              </a:endParaRPr>
            </a:p>
          </p:txBody>
        </p:sp>
      </p:grpSp>
      <p:grpSp>
        <p:nvGrpSpPr>
          <p:cNvPr id="28" name="Group 27"/>
          <p:cNvGrpSpPr/>
          <p:nvPr/>
        </p:nvGrpSpPr>
        <p:grpSpPr>
          <a:xfrm>
            <a:off x="9486900" y="4838700"/>
            <a:ext cx="8343900" cy="2823139"/>
            <a:chOff x="9486900" y="5371229"/>
            <a:chExt cx="8343900" cy="2823139"/>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78267"/>
              <a:ext cx="6248400" cy="2616101"/>
            </a:xfrm>
            <a:prstGeom prst="rect">
              <a:avLst/>
            </a:prstGeom>
            <a:noFill/>
          </p:spPr>
          <p:txBody>
            <a:bodyPr wrap="square" rtlCol="0">
              <a:spAutoFit/>
            </a:bodyPr>
            <a:lstStyle/>
            <a:p>
              <a:r>
                <a:rPr lang="en-US" sz="2400" b="1" dirty="0" smtClean="0">
                  <a:solidFill>
                    <a:srgbClr val="0A091B"/>
                  </a:solidFill>
                  <a:latin typeface="Arial Narrow Regular" charset="0"/>
                </a:rPr>
                <a:t>Zurn helps meet compliance</a:t>
              </a:r>
            </a:p>
            <a:p>
              <a:pPr marL="342900" indent="-342900">
                <a:buFont typeface="Arial" panose="020B0604020202020204" pitchFamily="34" charset="0"/>
                <a:buChar char="•"/>
              </a:pPr>
              <a:r>
                <a:rPr lang="en-US" sz="2000" dirty="0" smtClean="0">
                  <a:solidFill>
                    <a:schemeClr val="tx2"/>
                  </a:solidFill>
                  <a:latin typeface="Arial Narrow Regular" charset="0"/>
                </a:rPr>
                <a:t>Maintains </a:t>
              </a:r>
              <a:r>
                <a:rPr lang="en-US" sz="2000" dirty="0">
                  <a:solidFill>
                    <a:schemeClr val="tx2"/>
                  </a:solidFill>
                  <a:latin typeface="Arial Narrow Regular" charset="0"/>
                </a:rPr>
                <a:t>water </a:t>
              </a:r>
              <a:r>
                <a:rPr lang="en-US" sz="2000" dirty="0" smtClean="0">
                  <a:solidFill>
                    <a:schemeClr val="tx2"/>
                  </a:solidFill>
                  <a:latin typeface="Arial Narrow Regular" charset="0"/>
                </a:rPr>
                <a:t>quality</a:t>
              </a:r>
              <a:endParaRPr lang="en-US" sz="2000" dirty="0">
                <a:solidFill>
                  <a:schemeClr val="tx2"/>
                </a:solidFill>
                <a:latin typeface="Arial Narrow Regular" charset="0"/>
              </a:endParaRPr>
            </a:p>
            <a:p>
              <a:pPr marL="342900" indent="-342900">
                <a:buFont typeface="Arial" panose="020B0604020202020204" pitchFamily="34" charset="0"/>
                <a:buChar char="•"/>
              </a:pPr>
              <a:r>
                <a:rPr lang="en-US" sz="2000" dirty="0">
                  <a:solidFill>
                    <a:schemeClr val="tx2"/>
                  </a:solidFill>
                  <a:latin typeface="Arial Narrow Regular" charset="0"/>
                </a:rPr>
                <a:t>Preserves water </a:t>
              </a:r>
              <a:r>
                <a:rPr lang="en-US" sz="2000" dirty="0" smtClean="0">
                  <a:solidFill>
                    <a:schemeClr val="tx2"/>
                  </a:solidFill>
                  <a:latin typeface="Arial Narrow Regular" charset="0"/>
                </a:rPr>
                <a:t>control</a:t>
              </a:r>
            </a:p>
            <a:p>
              <a:pPr marL="342900" indent="-342900">
                <a:buFont typeface="Arial" panose="020B0604020202020204" pitchFamily="34" charset="0"/>
                <a:buChar char="•"/>
              </a:pPr>
              <a:r>
                <a:rPr lang="en-US" sz="2000" dirty="0">
                  <a:solidFill>
                    <a:schemeClr val="tx2"/>
                  </a:solidFill>
                  <a:latin typeface="Arial Narrow Regular" charset="0"/>
                </a:rPr>
                <a:t>Enhances safety</a:t>
              </a:r>
            </a:p>
            <a:p>
              <a:pPr marL="342900" indent="-342900">
                <a:buFont typeface="Arial" panose="020B0604020202020204" pitchFamily="34" charset="0"/>
                <a:buChar char="•"/>
              </a:pPr>
              <a:r>
                <a:rPr lang="en-US" sz="2000" dirty="0">
                  <a:solidFill>
                    <a:schemeClr val="tx2"/>
                  </a:solidFill>
                  <a:latin typeface="Arial Narrow Regular" charset="0"/>
                </a:rPr>
                <a:t>Achieves ADA regulations</a:t>
              </a:r>
            </a:p>
            <a:p>
              <a:pPr marL="342900" indent="-342900">
                <a:buFont typeface="Arial" panose="020B0604020202020204" pitchFamily="34" charset="0"/>
                <a:buChar char="•"/>
              </a:pPr>
              <a:r>
                <a:rPr lang="en-US" sz="2000" dirty="0" smtClean="0">
                  <a:solidFill>
                    <a:schemeClr val="tx2"/>
                  </a:solidFill>
                  <a:latin typeface="Arial Narrow Regular" charset="0"/>
                </a:rPr>
                <a:t>Ensures wastewater compliance</a:t>
              </a:r>
              <a:endParaRPr lang="en-US" sz="2000" dirty="0">
                <a:solidFill>
                  <a:schemeClr val="tx2"/>
                </a:solidFill>
                <a:latin typeface="Arial Narrow Regular" charset="0"/>
              </a:endParaRPr>
            </a:p>
            <a:p>
              <a:endParaRPr lang="en-US" sz="2000" dirty="0" smtClean="0">
                <a:solidFill>
                  <a:schemeClr val="tx2"/>
                </a:solidFill>
                <a:latin typeface="Arial Narrow Regular" charset="0"/>
              </a:endParaRPr>
            </a:p>
            <a:p>
              <a:endParaRPr lang="en-US" sz="2000" dirty="0" smtClean="0">
                <a:solidFill>
                  <a:schemeClr val="tx2"/>
                </a:solidFill>
                <a:latin typeface="Arial Narrow Regular" charset="0"/>
              </a:endParaRPr>
            </a:p>
          </p:txBody>
        </p:sp>
      </p:grpSp>
      <p:grpSp>
        <p:nvGrpSpPr>
          <p:cNvPr id="29" name="Group 28"/>
          <p:cNvGrpSpPr/>
          <p:nvPr/>
        </p:nvGrpSpPr>
        <p:grpSpPr>
          <a:xfrm>
            <a:off x="1562100" y="7320052"/>
            <a:ext cx="7734299" cy="1862048"/>
            <a:chOff x="9486900" y="5371229"/>
            <a:chExt cx="74295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334000" cy="1692771"/>
            </a:xfrm>
            <a:prstGeom prst="rect">
              <a:avLst/>
            </a:prstGeom>
            <a:noFill/>
          </p:spPr>
          <p:txBody>
            <a:bodyPr wrap="square" rtlCol="0">
              <a:spAutoFit/>
            </a:bodyPr>
            <a:lstStyle/>
            <a:p>
              <a:r>
                <a:rPr lang="en-US" sz="2400" b="1" dirty="0" smtClean="0">
                  <a:solidFill>
                    <a:srgbClr val="0A091B"/>
                  </a:solidFill>
                  <a:latin typeface="Arial Narrow Regular" charset="0"/>
                </a:rPr>
                <a:t>Zurn provides cost savings</a:t>
              </a:r>
            </a:p>
            <a:p>
              <a:pPr marL="342900" indent="-342900">
                <a:buFont typeface="Arial" panose="020B0604020202020204" pitchFamily="34" charset="0"/>
                <a:buChar char="•"/>
              </a:pPr>
              <a:r>
                <a:rPr lang="en-US" sz="2000" dirty="0" smtClean="0">
                  <a:solidFill>
                    <a:schemeClr val="tx2"/>
                  </a:solidFill>
                  <a:latin typeface="Arial Narrow Regular" charset="0"/>
                </a:rPr>
                <a:t>Conserves water and other resources</a:t>
              </a:r>
            </a:p>
            <a:p>
              <a:pPr marL="342900" indent="-342900">
                <a:buFont typeface="Arial" panose="020B0604020202020204" pitchFamily="34" charset="0"/>
                <a:buChar char="•"/>
              </a:pPr>
              <a:r>
                <a:rPr lang="en-US" sz="2000" dirty="0" smtClean="0">
                  <a:solidFill>
                    <a:schemeClr val="tx2"/>
                  </a:solidFill>
                  <a:latin typeface="Arial Narrow Regular" charset="0"/>
                </a:rPr>
                <a:t>Optimizes productivity of kitchen staff</a:t>
              </a:r>
            </a:p>
            <a:p>
              <a:pPr marL="342900" indent="-342900">
                <a:buFont typeface="Arial" panose="020B0604020202020204" pitchFamily="34" charset="0"/>
                <a:buChar char="•"/>
              </a:pPr>
              <a:r>
                <a:rPr lang="en-US" sz="2000" dirty="0" smtClean="0">
                  <a:solidFill>
                    <a:schemeClr val="tx2"/>
                  </a:solidFill>
                  <a:latin typeface="Arial Narrow Regular" charset="0"/>
                </a:rPr>
                <a:t>Saves time in installation and maintenance</a:t>
              </a:r>
            </a:p>
            <a:p>
              <a:pPr marL="342900" indent="-342900">
                <a:buFontTx/>
                <a:buChar char="-"/>
              </a:pPr>
              <a:endParaRPr lang="uk-UA" sz="2000" dirty="0">
                <a:solidFill>
                  <a:schemeClr val="tx2"/>
                </a:solidFill>
                <a:latin typeface="Arial Narrow Regular" charset="0"/>
              </a:endParaRPr>
            </a:p>
          </p:txBody>
        </p:sp>
      </p:grpSp>
      <p:grpSp>
        <p:nvGrpSpPr>
          <p:cNvPr id="21" name="Group 20"/>
          <p:cNvGrpSpPr/>
          <p:nvPr/>
        </p:nvGrpSpPr>
        <p:grpSpPr>
          <a:xfrm>
            <a:off x="9486900" y="7291347"/>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461665"/>
            </a:xfrm>
            <a:prstGeom prst="rect">
              <a:avLst/>
            </a:prstGeom>
            <a:noFill/>
          </p:spPr>
          <p:txBody>
            <a:bodyPr wrap="square" rtlCol="0">
              <a:spAutoFit/>
            </a:bodyPr>
            <a:lstStyle/>
            <a:p>
              <a:r>
                <a:rPr lang="en-US" sz="2400" b="1" dirty="0" smtClean="0">
                  <a:solidFill>
                    <a:srgbClr val="0A091B"/>
                  </a:solidFill>
                  <a:latin typeface="Arial Narrow Regular" charset="0"/>
                </a:rPr>
                <a:t>resources</a:t>
              </a:r>
              <a:endParaRPr lang="uk-UA" sz="2400" b="1" dirty="0">
                <a:solidFill>
                  <a:srgbClr val="0A091B"/>
                </a:solidFill>
                <a:latin typeface="Arial Narrow Regular" charset="0"/>
              </a:endParaRPr>
            </a:p>
          </p:txBody>
        </p:sp>
      </p:grpSp>
    </p:spTree>
    <p:extLst>
      <p:ext uri="{BB962C8B-B14F-4D97-AF65-F5344CB8AC3E}">
        <p14:creationId xmlns:p14="http://schemas.microsoft.com/office/powerpoint/2010/main" val="147040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20</a:t>
            </a:fld>
            <a:endParaRPr b="0" dirty="0">
              <a:latin typeface="Arial Regular" charset="0"/>
            </a:endParaRPr>
          </a:p>
        </p:txBody>
      </p:sp>
      <p:sp>
        <p:nvSpPr>
          <p:cNvPr id="7" name="Title 3"/>
          <p:cNvSpPr>
            <a:spLocks noGrp="1"/>
          </p:cNvSpPr>
          <p:nvPr>
            <p:ph type="title"/>
          </p:nvPr>
        </p:nvSpPr>
        <p:spPr>
          <a:xfrm>
            <a:off x="876300" y="571411"/>
            <a:ext cx="7962900" cy="1350370"/>
          </a:xfrm>
        </p:spPr>
        <p:txBody>
          <a:bodyPr/>
          <a:lstStyle/>
          <a:p>
            <a:r>
              <a:rPr lang="en-US" dirty="0" smtClean="0">
                <a:solidFill>
                  <a:schemeClr val="accent1"/>
                </a:solidFill>
              </a:rPr>
              <a:t>about</a:t>
            </a:r>
            <a:r>
              <a:rPr lang="en-US" dirty="0" smtClean="0"/>
              <a:t/>
            </a:r>
            <a:br>
              <a:rPr lang="en-US" dirty="0" smtClean="0"/>
            </a:br>
            <a:r>
              <a:rPr lang="en-US" dirty="0" smtClean="0"/>
              <a:t>Zurn One Systems</a:t>
            </a:r>
            <a:r>
              <a:rPr lang="en-US" baseline="30000" dirty="0" smtClean="0"/>
              <a:t>®</a:t>
            </a:r>
            <a:endParaRPr lang="uk-UA" baseline="30000" dirty="0"/>
          </a:p>
        </p:txBody>
      </p:sp>
      <p:sp>
        <p:nvSpPr>
          <p:cNvPr id="42" name="TextBox 41"/>
          <p:cNvSpPr txBox="1"/>
          <p:nvPr/>
        </p:nvSpPr>
        <p:spPr>
          <a:xfrm>
            <a:off x="762000" y="2378214"/>
            <a:ext cx="15849600" cy="707886"/>
          </a:xfrm>
          <a:prstGeom prst="rect">
            <a:avLst/>
          </a:prstGeom>
          <a:noFill/>
        </p:spPr>
        <p:txBody>
          <a:bodyPr wrap="square" rtlCol="0">
            <a:spAutoFit/>
          </a:bodyPr>
          <a:lstStyle/>
          <a:p>
            <a:pPr algn="ctr"/>
            <a:r>
              <a:rPr lang="en-US" sz="2000" dirty="0">
                <a:solidFill>
                  <a:schemeClr val="tx2"/>
                </a:solidFill>
                <a:latin typeface="Arial Regular" charset="0"/>
              </a:rPr>
              <a:t>The customer has the ability to design and build their complete restroom using Zurn products to meet any and all their needs. </a:t>
            </a:r>
            <a:r>
              <a:rPr lang="en-US" sz="2000" dirty="0" smtClean="0">
                <a:solidFill>
                  <a:schemeClr val="tx2"/>
                </a:solidFill>
                <a:latin typeface="Arial Regular" charset="0"/>
              </a:rPr>
              <a:t/>
            </a:r>
            <a:br>
              <a:rPr lang="en-US" sz="2000" dirty="0" smtClean="0">
                <a:solidFill>
                  <a:schemeClr val="tx2"/>
                </a:solidFill>
                <a:latin typeface="Arial Regular" charset="0"/>
              </a:rPr>
            </a:br>
            <a:r>
              <a:rPr lang="en-US" sz="2000" dirty="0" smtClean="0">
                <a:solidFill>
                  <a:schemeClr val="tx2"/>
                </a:solidFill>
                <a:latin typeface="Arial Regular" charset="0"/>
              </a:rPr>
              <a:t>Individual </a:t>
            </a:r>
            <a:r>
              <a:rPr lang="en-US" sz="2000" dirty="0">
                <a:solidFill>
                  <a:schemeClr val="tx2"/>
                </a:solidFill>
                <a:latin typeface="Arial Regular" charset="0"/>
              </a:rPr>
              <a:t>component product numbers needed for a Zurn One System are rolled up into one single model number for easy ordering. </a:t>
            </a:r>
            <a:endParaRPr lang="uk-UA" sz="2000" dirty="0">
              <a:solidFill>
                <a:schemeClr val="tx2"/>
              </a:solidFill>
              <a:latin typeface="Arial Regular" charset="0"/>
            </a:endParaRPr>
          </a:p>
        </p:txBody>
      </p:sp>
      <p:pic>
        <p:nvPicPr>
          <p:cNvPr id="3" name="Picture 2" descr="Z5344-6915-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8926" y="3695700"/>
            <a:ext cx="5093274" cy="4254500"/>
          </a:xfrm>
          <a:prstGeom prst="rect">
            <a:avLst/>
          </a:prstGeom>
        </p:spPr>
      </p:pic>
      <p:sp>
        <p:nvSpPr>
          <p:cNvPr id="20" name="TextBox 19"/>
          <p:cNvSpPr txBox="1"/>
          <p:nvPr/>
        </p:nvSpPr>
        <p:spPr>
          <a:xfrm>
            <a:off x="10439400" y="5905500"/>
            <a:ext cx="2514600" cy="630942"/>
          </a:xfrm>
          <a:prstGeom prst="rect">
            <a:avLst/>
          </a:prstGeom>
          <a:noFill/>
        </p:spPr>
        <p:txBody>
          <a:bodyPr wrap="square" rtlCol="0">
            <a:spAutoFit/>
          </a:bodyPr>
          <a:lstStyle/>
          <a:p>
            <a:pPr algn="ctr"/>
            <a:r>
              <a:rPr lang="en-US" sz="3500" dirty="0" smtClean="0">
                <a:solidFill>
                  <a:schemeClr val="accent1"/>
                </a:solidFill>
                <a:latin typeface="Arial Narrow Regular" charset="0"/>
              </a:rPr>
              <a:t>=</a:t>
            </a:r>
            <a:endParaRPr lang="uk-UA" sz="3500" dirty="0">
              <a:solidFill>
                <a:schemeClr val="accent1"/>
              </a:solidFill>
              <a:latin typeface="Arial Narrow Regular" charset="0"/>
            </a:endParaRPr>
          </a:p>
        </p:txBody>
      </p:sp>
      <p:pic>
        <p:nvPicPr>
          <p:cNvPr id="9" name="Picture 8" descr="Z53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50" y="3803332"/>
            <a:ext cx="2914650" cy="1797368"/>
          </a:xfrm>
          <a:prstGeom prst="rect">
            <a:avLst/>
          </a:prstGeom>
        </p:spPr>
      </p:pic>
      <p:pic>
        <p:nvPicPr>
          <p:cNvPr id="10" name="Picture 9" descr="Z8700B-P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6667500"/>
            <a:ext cx="2743200" cy="1431036"/>
          </a:xfrm>
          <a:prstGeom prst="rect">
            <a:avLst/>
          </a:prstGeom>
        </p:spPr>
      </p:pic>
      <p:sp>
        <p:nvSpPr>
          <p:cNvPr id="21" name="TextBox 20"/>
          <p:cNvSpPr txBox="1"/>
          <p:nvPr/>
        </p:nvSpPr>
        <p:spPr>
          <a:xfrm>
            <a:off x="438150" y="5848410"/>
            <a:ext cx="3829050" cy="400110"/>
          </a:xfrm>
          <a:prstGeom prst="rect">
            <a:avLst/>
          </a:prstGeom>
          <a:noFill/>
        </p:spPr>
        <p:txBody>
          <a:bodyPr wrap="square" rtlCol="0">
            <a:spAutoFit/>
          </a:bodyPr>
          <a:lstStyle/>
          <a:p>
            <a:pPr algn="ctr"/>
            <a:r>
              <a:rPr lang="en-US" sz="2000" dirty="0" smtClean="0">
                <a:solidFill>
                  <a:schemeClr val="tx2"/>
                </a:solidFill>
                <a:latin typeface="Arial Regular" charset="0"/>
              </a:rPr>
              <a:t>Z5344</a:t>
            </a:r>
            <a:endParaRPr lang="uk-UA" sz="2000" dirty="0">
              <a:solidFill>
                <a:schemeClr val="tx2"/>
              </a:solidFill>
              <a:latin typeface="Arial Regular" charset="0"/>
            </a:endParaRPr>
          </a:p>
        </p:txBody>
      </p:sp>
      <p:sp>
        <p:nvSpPr>
          <p:cNvPr id="22" name="TextBox 21"/>
          <p:cNvSpPr txBox="1"/>
          <p:nvPr/>
        </p:nvSpPr>
        <p:spPr>
          <a:xfrm>
            <a:off x="438150" y="8267700"/>
            <a:ext cx="3829050" cy="400110"/>
          </a:xfrm>
          <a:prstGeom prst="rect">
            <a:avLst/>
          </a:prstGeom>
          <a:noFill/>
        </p:spPr>
        <p:txBody>
          <a:bodyPr wrap="square" rtlCol="0">
            <a:spAutoFit/>
          </a:bodyPr>
          <a:lstStyle/>
          <a:p>
            <a:pPr algn="ctr"/>
            <a:r>
              <a:rPr lang="en-US" sz="2000" dirty="0" smtClean="0">
                <a:solidFill>
                  <a:schemeClr val="tx2"/>
                </a:solidFill>
                <a:latin typeface="Arial Regular" charset="0"/>
              </a:rPr>
              <a:t>Z8700-PC</a:t>
            </a:r>
            <a:endParaRPr lang="uk-UA" sz="2000" dirty="0">
              <a:solidFill>
                <a:schemeClr val="tx2"/>
              </a:solidFill>
              <a:latin typeface="Arial Regular" charset="0"/>
            </a:endParaRPr>
          </a:p>
        </p:txBody>
      </p:sp>
      <p:pic>
        <p:nvPicPr>
          <p:cNvPr id="36" name="Picture 35" descr="Z8804LR-8860-12-PC.jpg"/>
          <p:cNvPicPr>
            <a:picLocks noChangeAspect="1"/>
          </p:cNvPicPr>
          <p:nvPr/>
        </p:nvPicPr>
        <p:blipFill>
          <a:blip r:embed="rId5" cstate="print"/>
          <a:stretch>
            <a:fillRect/>
          </a:stretch>
        </p:blipFill>
        <p:spPr>
          <a:xfrm>
            <a:off x="5000110" y="6542388"/>
            <a:ext cx="2934730" cy="1496712"/>
          </a:xfrm>
          <a:prstGeom prst="rect">
            <a:avLst/>
          </a:prstGeom>
        </p:spPr>
      </p:pic>
      <p:pic>
        <p:nvPicPr>
          <p:cNvPr id="40" name="Picture 39" descr="Z6915-XL.jpg"/>
          <p:cNvPicPr>
            <a:picLocks noChangeAspect="1"/>
          </p:cNvPicPr>
          <p:nvPr/>
        </p:nvPicPr>
        <p:blipFill>
          <a:blip r:embed="rId6" cstate="print">
            <a:clrChange>
              <a:clrFrom>
                <a:srgbClr val="FFFFFF"/>
              </a:clrFrom>
              <a:clrTo>
                <a:srgbClr val="FFFFFF">
                  <a:alpha val="0"/>
                </a:srgbClr>
              </a:clrTo>
            </a:clrChange>
          </a:blip>
          <a:srcRect l="4717" t="6300"/>
          <a:stretch>
            <a:fillRect/>
          </a:stretch>
        </p:blipFill>
        <p:spPr>
          <a:xfrm>
            <a:off x="5257800" y="4011748"/>
            <a:ext cx="2261580" cy="1665152"/>
          </a:xfrm>
          <a:prstGeom prst="rect">
            <a:avLst/>
          </a:prstGeom>
        </p:spPr>
      </p:pic>
      <p:sp>
        <p:nvSpPr>
          <p:cNvPr id="23" name="TextBox 22"/>
          <p:cNvSpPr txBox="1"/>
          <p:nvPr/>
        </p:nvSpPr>
        <p:spPr>
          <a:xfrm>
            <a:off x="4552950" y="5848410"/>
            <a:ext cx="3829050" cy="400110"/>
          </a:xfrm>
          <a:prstGeom prst="rect">
            <a:avLst/>
          </a:prstGeom>
          <a:noFill/>
        </p:spPr>
        <p:txBody>
          <a:bodyPr wrap="square" rtlCol="0">
            <a:spAutoFit/>
          </a:bodyPr>
          <a:lstStyle/>
          <a:p>
            <a:pPr algn="ctr"/>
            <a:r>
              <a:rPr lang="en-US" sz="2000" dirty="0" smtClean="0">
                <a:solidFill>
                  <a:schemeClr val="tx2"/>
                </a:solidFill>
                <a:latin typeface="Arial Regular" charset="0"/>
              </a:rPr>
              <a:t>Z6915</a:t>
            </a:r>
            <a:endParaRPr lang="uk-UA" sz="2000" dirty="0">
              <a:solidFill>
                <a:schemeClr val="tx2"/>
              </a:solidFill>
              <a:latin typeface="Arial Regular" charset="0"/>
            </a:endParaRPr>
          </a:p>
        </p:txBody>
      </p:sp>
      <p:sp>
        <p:nvSpPr>
          <p:cNvPr id="24" name="TextBox 23"/>
          <p:cNvSpPr txBox="1"/>
          <p:nvPr/>
        </p:nvSpPr>
        <p:spPr>
          <a:xfrm>
            <a:off x="4552950" y="8267700"/>
            <a:ext cx="3829050" cy="400110"/>
          </a:xfrm>
          <a:prstGeom prst="rect">
            <a:avLst/>
          </a:prstGeom>
          <a:noFill/>
        </p:spPr>
        <p:txBody>
          <a:bodyPr wrap="square" rtlCol="0">
            <a:spAutoFit/>
          </a:bodyPr>
          <a:lstStyle/>
          <a:p>
            <a:pPr algn="ctr"/>
            <a:r>
              <a:rPr lang="en-US" sz="2000" dirty="0" smtClean="0">
                <a:solidFill>
                  <a:schemeClr val="tx2"/>
                </a:solidFill>
                <a:latin typeface="Arial Regular" charset="0"/>
              </a:rPr>
              <a:t>Z8800LR-8860-12-PC</a:t>
            </a:r>
            <a:endParaRPr lang="uk-UA" sz="2000" dirty="0">
              <a:solidFill>
                <a:schemeClr val="tx2"/>
              </a:solidFill>
              <a:latin typeface="Arial Regular" charset="0"/>
            </a:endParaRPr>
          </a:p>
        </p:txBody>
      </p:sp>
      <p:pic>
        <p:nvPicPr>
          <p:cNvPr id="5" name="Picture 4" descr="Z8946-1-NT.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8853" y="6362700"/>
            <a:ext cx="2278144" cy="1841500"/>
          </a:xfrm>
          <a:prstGeom prst="rect">
            <a:avLst/>
          </a:prstGeom>
        </p:spPr>
      </p:pic>
      <p:pic>
        <p:nvPicPr>
          <p:cNvPr id="8" name="Picture 7" descr="Z8743-PC.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7400" y="3695700"/>
            <a:ext cx="703326" cy="1981200"/>
          </a:xfrm>
          <a:prstGeom prst="rect">
            <a:avLst/>
          </a:prstGeom>
        </p:spPr>
      </p:pic>
      <p:sp>
        <p:nvSpPr>
          <p:cNvPr id="26" name="TextBox 25"/>
          <p:cNvSpPr txBox="1"/>
          <p:nvPr/>
        </p:nvSpPr>
        <p:spPr>
          <a:xfrm>
            <a:off x="8153400" y="5829300"/>
            <a:ext cx="3829050" cy="400110"/>
          </a:xfrm>
          <a:prstGeom prst="rect">
            <a:avLst/>
          </a:prstGeom>
          <a:noFill/>
        </p:spPr>
        <p:txBody>
          <a:bodyPr wrap="square" rtlCol="0">
            <a:spAutoFit/>
          </a:bodyPr>
          <a:lstStyle/>
          <a:p>
            <a:pPr algn="ctr"/>
            <a:r>
              <a:rPr lang="en-US" sz="2000" dirty="0" smtClean="0">
                <a:solidFill>
                  <a:schemeClr val="tx2"/>
                </a:solidFill>
                <a:latin typeface="Arial Regular" charset="0"/>
              </a:rPr>
              <a:t>Z8743-PC</a:t>
            </a:r>
            <a:endParaRPr lang="uk-UA" sz="2000" dirty="0">
              <a:solidFill>
                <a:schemeClr val="tx2"/>
              </a:solidFill>
              <a:latin typeface="Arial Regular" charset="0"/>
            </a:endParaRPr>
          </a:p>
        </p:txBody>
      </p:sp>
      <p:sp>
        <p:nvSpPr>
          <p:cNvPr id="27" name="TextBox 26"/>
          <p:cNvSpPr txBox="1"/>
          <p:nvPr/>
        </p:nvSpPr>
        <p:spPr>
          <a:xfrm>
            <a:off x="8153400" y="8267700"/>
            <a:ext cx="3829050" cy="400110"/>
          </a:xfrm>
          <a:prstGeom prst="rect">
            <a:avLst/>
          </a:prstGeom>
          <a:noFill/>
        </p:spPr>
        <p:txBody>
          <a:bodyPr wrap="square" rtlCol="0">
            <a:spAutoFit/>
          </a:bodyPr>
          <a:lstStyle/>
          <a:p>
            <a:pPr algn="ctr"/>
            <a:r>
              <a:rPr lang="en-US" sz="2000" dirty="0" smtClean="0">
                <a:solidFill>
                  <a:schemeClr val="tx2"/>
                </a:solidFill>
                <a:latin typeface="Arial Regular" charset="0"/>
              </a:rPr>
              <a:t>Z8946-1-NT</a:t>
            </a:r>
            <a:endParaRPr lang="uk-UA" sz="2000" dirty="0">
              <a:solidFill>
                <a:schemeClr val="tx2"/>
              </a:solidFill>
              <a:latin typeface="Arial Regular" charset="0"/>
            </a:endParaRPr>
          </a:p>
        </p:txBody>
      </p:sp>
      <p:sp>
        <p:nvSpPr>
          <p:cNvPr id="31" name="TextBox 30"/>
          <p:cNvSpPr txBox="1"/>
          <p:nvPr/>
        </p:nvSpPr>
        <p:spPr>
          <a:xfrm>
            <a:off x="13087350" y="8115300"/>
            <a:ext cx="3829050" cy="400110"/>
          </a:xfrm>
          <a:prstGeom prst="rect">
            <a:avLst/>
          </a:prstGeom>
          <a:noFill/>
        </p:spPr>
        <p:txBody>
          <a:bodyPr wrap="square" rtlCol="0">
            <a:spAutoFit/>
          </a:bodyPr>
          <a:lstStyle/>
          <a:p>
            <a:pPr algn="ctr"/>
            <a:r>
              <a:rPr lang="en-US" sz="2000" dirty="0" smtClean="0">
                <a:solidFill>
                  <a:schemeClr val="tx2"/>
                </a:solidFill>
                <a:latin typeface="Arial Regular" charset="0"/>
              </a:rPr>
              <a:t>Z5344.291.1.07.01.5</a:t>
            </a:r>
            <a:endParaRPr lang="uk-UA" sz="2000" dirty="0">
              <a:solidFill>
                <a:schemeClr val="tx2"/>
              </a:solidFill>
              <a:latin typeface="Arial Regular" charset="0"/>
            </a:endParaRPr>
          </a:p>
        </p:txBody>
      </p:sp>
    </p:spTree>
    <p:extLst>
      <p:ext uri="{BB962C8B-B14F-4D97-AF65-F5344CB8AC3E}">
        <p14:creationId xmlns:p14="http://schemas.microsoft.com/office/powerpoint/2010/main" val="2273958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a:t>
            </a:r>
            <a:r>
              <a:rPr lang="en-US" dirty="0" smtClean="0">
                <a:solidFill>
                  <a:schemeClr val="accent1"/>
                </a:solidFill>
              </a:rPr>
              <a:t>ummary</a:t>
            </a:r>
            <a:br>
              <a:rPr lang="en-US" dirty="0" smtClean="0">
                <a:solidFill>
                  <a:schemeClr val="accent1"/>
                </a:solidFill>
              </a:rPr>
            </a:br>
            <a:r>
              <a:rPr lang="en-US" dirty="0" smtClean="0"/>
              <a:t>Zurn overview</a:t>
            </a:r>
            <a:br>
              <a:rPr lang="en-US" dirty="0" smtClean="0"/>
            </a:b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21</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a:t>
            </a:r>
            <a:r>
              <a:rPr lang="en-US" sz="3600" dirty="0" smtClean="0">
                <a:latin typeface="Arial Narrow" panose="020B0606020202030204" pitchFamily="34" charset="0"/>
                <a:cs typeface="Calibri"/>
              </a:rPr>
              <a:t>century, </a:t>
            </a:r>
            <a:r>
              <a:rPr lang="en-US" sz="3600" dirty="0">
                <a:latin typeface="Arial Narrow" panose="020B0606020202030204" pitchFamily="34" charset="0"/>
                <a:cs typeface="Calibri"/>
              </a:rPr>
              <a:t>Zurn Engineered Water Solutions® has established itself as </a:t>
            </a:r>
            <a:r>
              <a:rPr lang="en-US" sz="3600" dirty="0" smtClean="0">
                <a:latin typeface="Arial Narrow" panose="020B0606020202030204" pitchFamily="34" charset="0"/>
                <a:cs typeface="Calibri"/>
              </a:rPr>
              <a:t>an </a:t>
            </a:r>
            <a:r>
              <a:rPr lang="en-US" sz="3600" dirty="0">
                <a:latin typeface="Arial Narrow" panose="020B0606020202030204" pitchFamily="34" charset="0"/>
                <a:cs typeface="Calibri"/>
              </a:rPr>
              <a:t>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a:t>
            </a:r>
            <a:r>
              <a:rPr lang="en-US" sz="2000" dirty="0" smtClean="0">
                <a:solidFill>
                  <a:schemeClr val="tx2"/>
                </a:solidFill>
                <a:latin typeface="Arial Narrow" panose="020B0606020202030204" pitchFamily="34" charset="0"/>
                <a:cs typeface="Calibri"/>
              </a:rPr>
              <a:t>retail, commercial</a:t>
            </a:r>
            <a:r>
              <a:rPr lang="en-US" sz="2000" dirty="0">
                <a:solidFill>
                  <a:schemeClr val="tx2"/>
                </a:solidFill>
                <a:latin typeface="Arial Narrow" panose="020B0606020202030204" pitchFamily="34" charset="0"/>
                <a:cs typeface="Calibri"/>
              </a:rPr>
              <a:t>, municipal, </a:t>
            </a:r>
            <a:r>
              <a:rPr lang="en-US" sz="2000" dirty="0" smtClean="0">
                <a:solidFill>
                  <a:schemeClr val="tx2"/>
                </a:solidFill>
                <a:latin typeface="Arial Narrow" panose="020B0606020202030204" pitchFamily="34" charset="0"/>
                <a:cs typeface="Calibri"/>
              </a:rPr>
              <a:t>and </a:t>
            </a:r>
            <a:r>
              <a:rPr lang="en-US" sz="2000" dirty="0">
                <a:solidFill>
                  <a:schemeClr val="tx2"/>
                </a:solidFill>
                <a:latin typeface="Arial Narrow" panose="020B0606020202030204" pitchFamily="34" charset="0"/>
                <a:cs typeface="Calibri"/>
              </a:rPr>
              <a:t>industrial markets, delivering sustainable building solutions for new construction </a:t>
            </a:r>
            <a:r>
              <a:rPr lang="en-US" sz="2000" dirty="0" smtClean="0">
                <a:solidFill>
                  <a:schemeClr val="tx2"/>
                </a:solidFill>
                <a:latin typeface="Arial Narrow" panose="020B0606020202030204" pitchFamily="34" charset="0"/>
                <a:cs typeface="Calibri"/>
              </a:rPr>
              <a:t>and </a:t>
            </a:r>
            <a:r>
              <a:rPr lang="en-US" sz="2000" dirty="0">
                <a:solidFill>
                  <a:schemeClr val="tx2"/>
                </a:solidFill>
                <a:latin typeface="Arial Narrow" panose="020B0606020202030204" pitchFamily="34" charset="0"/>
                <a:cs typeface="Calibri"/>
              </a:rPr>
              <a:t>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a:t>
            </a:r>
            <a:r>
              <a:rPr lang="en-US" sz="2000" dirty="0" smtClean="0">
                <a:solidFill>
                  <a:schemeClr val="tx2"/>
                </a:solidFill>
                <a:latin typeface="Arial Narrow" panose="020B0606020202030204" pitchFamily="34" charset="0"/>
                <a:cs typeface="Calibri"/>
              </a:rPr>
              <a:t>manual </a:t>
            </a:r>
            <a:r>
              <a:rPr lang="en-US" sz="2000" dirty="0">
                <a:solidFill>
                  <a:schemeClr val="tx2"/>
                </a:solidFill>
                <a:latin typeface="Arial Narrow" panose="020B0606020202030204" pitchFamily="34" charset="0"/>
                <a:cs typeface="Calibri"/>
              </a:rPr>
              <a:t>and sensor operated flush valves, radiant heating systems, snow melt systems, </a:t>
            </a:r>
            <a:r>
              <a:rPr lang="en-US" sz="2000" dirty="0" smtClean="0">
                <a:solidFill>
                  <a:schemeClr val="tx2"/>
                </a:solidFill>
                <a:latin typeface="Arial Narrow" panose="020B0606020202030204" pitchFamily="34" charset="0"/>
                <a:cs typeface="Calibri"/>
              </a:rPr>
              <a:t>trench drain systems, </a:t>
            </a:r>
            <a:r>
              <a:rPr lang="en-US" sz="2000" dirty="0">
                <a:solidFill>
                  <a:schemeClr val="tx2"/>
                </a:solidFill>
                <a:latin typeface="Arial Narrow" panose="020B0606020202030204" pitchFamily="34" charset="0"/>
                <a:cs typeface="Calibri"/>
              </a:rPr>
              <a:t>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a:t>
            </a:r>
            <a:r>
              <a:rPr lang="en-US" sz="2000" dirty="0" smtClean="0">
                <a:solidFill>
                  <a:schemeClr val="tx2"/>
                </a:solidFill>
                <a:latin typeface="Arial Narrow" panose="020B0606020202030204" pitchFamily="34" charset="0"/>
                <a:cs typeface="Calibri"/>
              </a:rPr>
              <a:t>. Our </a:t>
            </a:r>
            <a:r>
              <a:rPr lang="en-US" sz="2000" dirty="0">
                <a:solidFill>
                  <a:schemeClr val="tx2"/>
                </a:solidFill>
                <a:latin typeface="Arial Narrow" panose="020B0606020202030204" pitchFamily="34" charset="0"/>
                <a:cs typeface="Calibri"/>
              </a:rPr>
              <a:t>goal is serving the customer through innovation, continuous improvement, </a:t>
            </a:r>
            <a:r>
              <a:rPr lang="en-US" sz="2000" dirty="0" smtClean="0">
                <a:solidFill>
                  <a:schemeClr val="tx2"/>
                </a:solidFill>
                <a:latin typeface="Arial Narrow" panose="020B0606020202030204" pitchFamily="34" charset="0"/>
                <a:cs typeface="Calibri"/>
              </a:rPr>
              <a:t>and </a:t>
            </a:r>
            <a:r>
              <a:rPr lang="en-US" sz="2000" dirty="0">
                <a:solidFill>
                  <a:schemeClr val="tx2"/>
                </a:solidFill>
                <a:latin typeface="Arial Narrow" panose="020B0606020202030204" pitchFamily="34" charset="0"/>
                <a:cs typeface="Calibri"/>
              </a:rPr>
              <a:t>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175265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a:t>
            </a:r>
            <a:br>
              <a:rPr lang="en-US" dirty="0" smtClean="0"/>
            </a:br>
            <a:r>
              <a:rPr lang="en-US" dirty="0" smtClean="0">
                <a:solidFill>
                  <a:schemeClr val="accent1"/>
                </a:solidFill>
              </a:rPr>
              <a:t>contacts</a:t>
            </a:r>
            <a:endParaRPr lang="uk-UA">
              <a:solidFill>
                <a:schemeClr val="accent1"/>
              </a:solidFill>
            </a:endParaRPr>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22</a:t>
            </a:fld>
            <a:endParaRPr b="0" dirty="0">
              <a:latin typeface="Arial Regular" charset="0"/>
            </a:endParaRPr>
          </a:p>
        </p:txBody>
      </p:sp>
      <p:sp>
        <p:nvSpPr>
          <p:cNvPr id="20" name="TextBox 19"/>
          <p:cNvSpPr txBox="1"/>
          <p:nvPr/>
        </p:nvSpPr>
        <p:spPr>
          <a:xfrm>
            <a:off x="3700462" y="3583657"/>
            <a:ext cx="3518347" cy="646331"/>
          </a:xfrm>
          <a:prstGeom prst="rect">
            <a:avLst/>
          </a:prstGeom>
          <a:noFill/>
        </p:spPr>
        <p:txBody>
          <a:bodyPr wrap="square" rtlCol="0">
            <a:spAutoFit/>
          </a:bodyPr>
          <a:lstStyle/>
          <a:p>
            <a:r>
              <a:rPr lang="en-US" sz="3600" dirty="0" smtClean="0">
                <a:latin typeface="Arial Narrow Regular" charset="0"/>
              </a:rPr>
              <a:t>address</a:t>
            </a:r>
            <a:endParaRPr lang="uk-UA" sz="3600" dirty="0">
              <a:latin typeface="Arial Narrow Regular" charset="0"/>
            </a:endParaRPr>
          </a:p>
        </p:txBody>
      </p:sp>
      <p:sp>
        <p:nvSpPr>
          <p:cNvPr id="21" name="TextBox 20"/>
          <p:cNvSpPr txBox="1"/>
          <p:nvPr/>
        </p:nvSpPr>
        <p:spPr>
          <a:xfrm>
            <a:off x="3700462" y="4689199"/>
            <a:ext cx="3657600" cy="990015"/>
          </a:xfrm>
          <a:prstGeom prst="rect">
            <a:avLst/>
          </a:prstGeom>
          <a:noFill/>
        </p:spPr>
        <p:txBody>
          <a:bodyPr wrap="square" rtlCol="0">
            <a:spAutoFit/>
          </a:bodyPr>
          <a:lstStyle/>
          <a:p>
            <a:pPr>
              <a:lnSpc>
                <a:spcPct val="150000"/>
              </a:lnSpc>
            </a:pPr>
            <a:r>
              <a:rPr lang="en-US" sz="2000" dirty="0" smtClean="0">
                <a:latin typeface="Arial Regular" charset="0"/>
              </a:rPr>
              <a:t>511</a:t>
            </a:r>
            <a:r>
              <a:rPr lang="en-US" sz="2000" dirty="0" smtClean="0">
                <a:solidFill>
                  <a:schemeClr val="tx2"/>
                </a:solidFill>
                <a:latin typeface="Arial Regular" charset="0"/>
              </a:rPr>
              <a:t> Freshwater Way</a:t>
            </a:r>
          </a:p>
          <a:p>
            <a:pPr>
              <a:lnSpc>
                <a:spcPct val="150000"/>
              </a:lnSpc>
            </a:pPr>
            <a:r>
              <a:rPr lang="en-US" sz="2000" dirty="0" smtClean="0">
                <a:solidFill>
                  <a:schemeClr val="tx2"/>
                </a:solidFill>
                <a:latin typeface="Arial Regular" charset="0"/>
              </a:rPr>
              <a:t>Milwaukee, WI </a:t>
            </a:r>
            <a:r>
              <a:rPr lang="en-US" sz="2000" dirty="0" smtClean="0">
                <a:latin typeface="Arial Regular" charset="0"/>
              </a:rPr>
              <a:t>53204</a:t>
            </a:r>
          </a:p>
        </p:txBody>
      </p:sp>
      <p:sp>
        <p:nvSpPr>
          <p:cNvPr id="22" name="TextBox 21"/>
          <p:cNvSpPr txBox="1"/>
          <p:nvPr/>
        </p:nvSpPr>
        <p:spPr>
          <a:xfrm>
            <a:off x="8174831" y="3583657"/>
            <a:ext cx="3657600" cy="646331"/>
          </a:xfrm>
          <a:prstGeom prst="rect">
            <a:avLst/>
          </a:prstGeom>
          <a:noFill/>
        </p:spPr>
        <p:txBody>
          <a:bodyPr wrap="square" rtlCol="0">
            <a:spAutoFit/>
          </a:bodyPr>
          <a:lstStyle/>
          <a:p>
            <a:r>
              <a:rPr lang="en-US" sz="3600" dirty="0" smtClean="0">
                <a:latin typeface="Arial Narrow Regular" charset="0"/>
              </a:rPr>
              <a:t>phone</a:t>
            </a:r>
            <a:endParaRPr lang="uk-UA" sz="3600" dirty="0">
              <a:latin typeface="Arial Narrow Regular" charset="0"/>
            </a:endParaRPr>
          </a:p>
        </p:txBody>
      </p:sp>
      <p:sp>
        <p:nvSpPr>
          <p:cNvPr id="18" name="TextBox 17"/>
          <p:cNvSpPr txBox="1"/>
          <p:nvPr/>
        </p:nvSpPr>
        <p:spPr>
          <a:xfrm>
            <a:off x="8174831" y="4686300"/>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smtClean="0">
                <a:latin typeface="Arial Regular" charset="0"/>
              </a:rPr>
              <a:t>1-855-ONE-ZURN</a:t>
            </a:r>
            <a:endParaRPr lang="en-US" sz="2000" dirty="0">
              <a:latin typeface="Arial Regular" charset="0"/>
            </a:endParaRPr>
          </a:p>
        </p:txBody>
      </p:sp>
      <p:sp>
        <p:nvSpPr>
          <p:cNvPr id="25" name="TextBox 24"/>
          <p:cNvSpPr txBox="1"/>
          <p:nvPr/>
        </p:nvSpPr>
        <p:spPr>
          <a:xfrm>
            <a:off x="12649200" y="3583657"/>
            <a:ext cx="3657600" cy="646331"/>
          </a:xfrm>
          <a:prstGeom prst="rect">
            <a:avLst/>
          </a:prstGeom>
          <a:noFill/>
        </p:spPr>
        <p:txBody>
          <a:bodyPr wrap="square" rtlCol="0">
            <a:spAutoFit/>
          </a:bodyPr>
          <a:lstStyle/>
          <a:p>
            <a:r>
              <a:rPr lang="en-US" sz="3600" dirty="0" smtClean="0">
                <a:latin typeface="Arial Narrow Regular" charset="0"/>
              </a:rPr>
              <a:t>online</a:t>
            </a:r>
            <a:endParaRPr lang="uk-UA" sz="3600" dirty="0">
              <a:latin typeface="Arial Narrow Regular" charset="0"/>
            </a:endParaRPr>
          </a:p>
        </p:txBody>
      </p:sp>
      <p:sp>
        <p:nvSpPr>
          <p:cNvPr id="26" name="TextBox 25"/>
          <p:cNvSpPr txBox="1"/>
          <p:nvPr/>
        </p:nvSpPr>
        <p:spPr>
          <a:xfrm>
            <a:off x="12649200" y="4686300"/>
            <a:ext cx="4724400" cy="2375009"/>
          </a:xfrm>
          <a:prstGeom prst="rect">
            <a:avLst/>
          </a:prstGeom>
          <a:noFill/>
        </p:spPr>
        <p:txBody>
          <a:bodyPr wrap="square" rtlCol="0">
            <a:spAutoFit/>
          </a:bodyPr>
          <a:lstStyle/>
          <a:p>
            <a:pPr>
              <a:lnSpc>
                <a:spcPct val="150000"/>
              </a:lnSpc>
            </a:pPr>
            <a:r>
              <a:rPr lang="en-US" sz="2000" dirty="0" smtClean="0">
                <a:latin typeface="Arial Regular" charset="0"/>
              </a:rPr>
              <a:t>zurn</a:t>
            </a:r>
            <a:r>
              <a:rPr lang="en-US" sz="2000" dirty="0" smtClean="0">
                <a:solidFill>
                  <a:schemeClr val="tx2"/>
                </a:solidFill>
                <a:latin typeface="Arial Regular" charset="0"/>
              </a:rPr>
              <a:t>.com</a:t>
            </a:r>
          </a:p>
          <a:p>
            <a:pPr>
              <a:lnSpc>
                <a:spcPct val="150000"/>
              </a:lnSpc>
            </a:pPr>
            <a:r>
              <a:rPr lang="en-US" sz="2000" dirty="0" smtClean="0">
                <a:solidFill>
                  <a:schemeClr val="tx2"/>
                </a:solidFill>
                <a:latin typeface="Arial Regular" charset="0"/>
              </a:rPr>
              <a:t>linkedin/</a:t>
            </a:r>
            <a:r>
              <a:rPr lang="en-US" sz="2000" dirty="0" smtClean="0">
                <a:latin typeface="Arial Regular" charset="0"/>
              </a:rPr>
              <a:t>Zurn Industries, LLC</a:t>
            </a:r>
            <a:endParaRPr lang="en-US" sz="2000" dirty="0" smtClean="0">
              <a:solidFill>
                <a:schemeClr val="tx2"/>
              </a:solidFill>
              <a:latin typeface="Arial Regular" charset="0"/>
            </a:endParaRPr>
          </a:p>
          <a:p>
            <a:pPr>
              <a:lnSpc>
                <a:spcPct val="150000"/>
              </a:lnSpc>
            </a:pPr>
            <a:r>
              <a:rPr lang="en-US" sz="2000" dirty="0" smtClean="0">
                <a:solidFill>
                  <a:schemeClr val="tx2"/>
                </a:solidFill>
                <a:latin typeface="Arial Regular" charset="0"/>
              </a:rPr>
              <a:t>facebook/</a:t>
            </a:r>
            <a:r>
              <a:rPr lang="en-US" sz="2000" dirty="0">
                <a:latin typeface="Arial Regular" charset="0"/>
              </a:rPr>
              <a:t>Zurn Industries, LLC</a:t>
            </a:r>
            <a:endParaRPr lang="en-US" sz="2000" dirty="0">
              <a:solidFill>
                <a:schemeClr val="tx2"/>
              </a:solidFill>
              <a:latin typeface="Arial Regular" charset="0"/>
            </a:endParaRPr>
          </a:p>
          <a:p>
            <a:pPr>
              <a:lnSpc>
                <a:spcPct val="150000"/>
              </a:lnSpc>
            </a:pPr>
            <a:r>
              <a:rPr lang="en-US" sz="2000" dirty="0" smtClean="0">
                <a:solidFill>
                  <a:schemeClr val="tx2"/>
                </a:solidFill>
                <a:latin typeface="Arial Regular" charset="0"/>
              </a:rPr>
              <a:t>youtube/</a:t>
            </a:r>
            <a:r>
              <a:rPr lang="en-US" sz="2000" dirty="0" smtClean="0">
                <a:latin typeface="Arial Regular" charset="0"/>
              </a:rPr>
              <a:t>OneZurn</a:t>
            </a:r>
          </a:p>
          <a:p>
            <a:pPr>
              <a:lnSpc>
                <a:spcPct val="150000"/>
              </a:lnSpc>
            </a:pPr>
            <a:r>
              <a:rPr lang="en-US" sz="2000" dirty="0" smtClean="0">
                <a:solidFill>
                  <a:schemeClr val="tx2"/>
                </a:solidFill>
                <a:latin typeface="Arial Regular" charset="0"/>
              </a:rPr>
              <a:t>twitter/</a:t>
            </a:r>
            <a:r>
              <a:rPr lang="en-US" sz="2000" dirty="0" smtClean="0">
                <a:latin typeface="Arial Regular" charset="0"/>
              </a:rPr>
              <a:t>ZurnInd</a:t>
            </a:r>
            <a:endParaRPr lang="en-US" sz="2000" dirty="0">
              <a:latin typeface="Arial Regular" charset="0"/>
            </a:endParaRPr>
          </a:p>
        </p:txBody>
      </p:sp>
      <p:cxnSp>
        <p:nvCxnSpPr>
          <p:cNvPr id="5" name="Straight Connector 4"/>
          <p:cNvCxnSpPr/>
          <p:nvPr/>
        </p:nvCxnSpPr>
        <p:spPr>
          <a:xfrm>
            <a:off x="3810000" y="4355592"/>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05800" y="4355592"/>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801600" y="4355592"/>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6" descr="C:\Users\dneumaier\AppData\Local\Microsoft\Windows\Temporary Internet Files\Content.Outlook\SAOJHSQ0\masterspeclogo.png"/>
          <p:cNvPicPr>
            <a:picLocks noChangeAspect="1" noChangeArrowheads="1"/>
          </p:cNvPicPr>
          <p:nvPr/>
        </p:nvPicPr>
        <p:blipFill>
          <a:blip r:embed="rId3" cstate="print"/>
          <a:srcRect/>
          <a:stretch>
            <a:fillRect/>
          </a:stretch>
        </p:blipFill>
        <p:spPr bwMode="auto">
          <a:xfrm>
            <a:off x="4876800" y="9104754"/>
            <a:ext cx="1779936" cy="889968"/>
          </a:xfrm>
          <a:prstGeom prst="rect">
            <a:avLst/>
          </a:prstGeom>
          <a:noFill/>
        </p:spPr>
      </p:pic>
      <p:pic>
        <p:nvPicPr>
          <p:cNvPr id="15" name="Picture 2" descr="C:\Users\dneumaier\AppData\Local\Microsoft\Windows\Temporary Internet Files\Content.Outlook\SAOJHSQ0\LCconfig icon.jpg"/>
          <p:cNvPicPr>
            <a:picLocks noChangeAspect="1" noChangeArrowheads="1"/>
          </p:cNvPicPr>
          <p:nvPr/>
        </p:nvPicPr>
        <p:blipFill>
          <a:blip r:embed="rId4" cstate="print"/>
          <a:srcRect/>
          <a:stretch>
            <a:fillRect/>
          </a:stretch>
        </p:blipFill>
        <p:spPr bwMode="auto">
          <a:xfrm>
            <a:off x="8439960" y="8990294"/>
            <a:ext cx="1359673" cy="1053207"/>
          </a:xfrm>
          <a:prstGeom prst="rect">
            <a:avLst/>
          </a:prstGeom>
          <a:noFill/>
        </p:spPr>
      </p:pic>
      <p:pic>
        <p:nvPicPr>
          <p:cNvPr id="16" name="Picture 3" descr="C:\Users\dneumaier\AppData\Local\Microsoft\Windows\Temporary Internet Files\Content.Outlook\SAOJHSQ0\ZurnOneSystems-2C.jpg"/>
          <p:cNvPicPr>
            <a:picLocks noChangeAspect="1" noChangeArrowheads="1"/>
          </p:cNvPicPr>
          <p:nvPr/>
        </p:nvPicPr>
        <p:blipFill>
          <a:blip r:embed="rId5" cstate="print"/>
          <a:srcRect/>
          <a:stretch>
            <a:fillRect/>
          </a:stretch>
        </p:blipFill>
        <p:spPr bwMode="auto">
          <a:xfrm>
            <a:off x="3020625" y="9072685"/>
            <a:ext cx="1359674" cy="1002023"/>
          </a:xfrm>
          <a:prstGeom prst="rect">
            <a:avLst/>
          </a:prstGeom>
          <a:noFill/>
        </p:spPr>
      </p:pic>
      <p:pic>
        <p:nvPicPr>
          <p:cNvPr id="4" name="Picture 3" descr="NEW_XL_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3237" y="9007908"/>
            <a:ext cx="790222" cy="1066800"/>
          </a:xfrm>
          <a:prstGeom prst="rect">
            <a:avLst/>
          </a:prstGeom>
        </p:spPr>
      </p:pic>
    </p:spTree>
    <p:extLst>
      <p:ext uri="{BB962C8B-B14F-4D97-AF65-F5344CB8AC3E}">
        <p14:creationId xmlns:p14="http://schemas.microsoft.com/office/powerpoint/2010/main" val="54326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17106900" cy="1962076"/>
          </a:xfrm>
        </p:spPr>
        <p:txBody>
          <a:bodyPr/>
          <a:lstStyle/>
          <a:p>
            <a:r>
              <a:rPr lang="en-US" dirty="0" smtClean="0">
                <a:solidFill>
                  <a:schemeClr val="accent1"/>
                </a:solidFill>
              </a:rPr>
              <a:t>overview</a:t>
            </a:r>
            <a:br>
              <a:rPr lang="en-US" dirty="0" smtClean="0">
                <a:solidFill>
                  <a:schemeClr val="accent1"/>
                </a:solidFill>
              </a:rPr>
            </a:br>
            <a:r>
              <a:rPr lang="en-US" dirty="0" smtClean="0"/>
              <a:t>engineered water solutions for restaurant success</a:t>
            </a:r>
            <a:br>
              <a:rPr lang="en-US" dirty="0" smtClean="0"/>
            </a:br>
            <a:endParaRPr lang="uk-UA" dirty="0"/>
          </a:p>
        </p:txBody>
      </p:sp>
      <p:pic>
        <p:nvPicPr>
          <p:cNvPr id="8" name="Picture 7"/>
          <p:cNvPicPr>
            <a:picLocks noChangeAspect="1"/>
          </p:cNvPicPr>
          <p:nvPr/>
        </p:nvPicPr>
        <p:blipFill rotWithShape="1">
          <a:blip r:embed="rId3"/>
          <a:srcRect l="11667" t="9259" r="81744" b="85556"/>
          <a:stretch/>
        </p:blipFill>
        <p:spPr>
          <a:xfrm>
            <a:off x="13501688" y="8854711"/>
            <a:ext cx="2805112" cy="1241789"/>
          </a:xfrm>
          <a:prstGeom prst="rect">
            <a:avLst/>
          </a:prstGeom>
        </p:spPr>
      </p:pic>
      <p:sp>
        <p:nvSpPr>
          <p:cNvPr id="9" name="Rectangle 8"/>
          <p:cNvSpPr/>
          <p:nvPr/>
        </p:nvSpPr>
        <p:spPr>
          <a:xfrm>
            <a:off x="876300" y="2965789"/>
            <a:ext cx="17106900" cy="1692771"/>
          </a:xfrm>
          <a:prstGeom prst="rect">
            <a:avLst/>
          </a:prstGeom>
        </p:spPr>
        <p:txBody>
          <a:bodyPr wrap="square">
            <a:spAutoFit/>
          </a:bodyPr>
          <a:lstStyle/>
          <a:p>
            <a:r>
              <a:rPr lang="en-US" sz="2400" b="1" dirty="0" smtClean="0">
                <a:latin typeface="Arial Narrow" panose="020B0606020202030204" pitchFamily="34" charset="0"/>
              </a:rPr>
              <a:t>Consumers crave experiences</a:t>
            </a:r>
            <a:endParaRPr lang="en-US" sz="2400" b="1" dirty="0">
              <a:latin typeface="Arial Narrow" panose="020B0606020202030204" pitchFamily="34" charset="0"/>
            </a:endParaRPr>
          </a:p>
          <a:p>
            <a:r>
              <a:rPr lang="en-US" sz="2000" dirty="0">
                <a:latin typeface="Arial Narrow" panose="020B0606020202030204" pitchFamily="34" charset="0"/>
              </a:rPr>
              <a:t>In the aftermath of the Great Recession, consumers became very selective in their spending habits, which resulted in some sectors doing much better than others.  One of the reasons why the restaurant industry held up relatively well during a challenging economic environment has been a shift in consumers’ spending habits toward experiences. </a:t>
            </a:r>
            <a:r>
              <a:rPr lang="en-US" sz="2000" dirty="0" smtClean="0">
                <a:latin typeface="Arial Narrow" panose="020B0606020202030204" pitchFamily="34" charset="0"/>
              </a:rPr>
              <a:t>When </a:t>
            </a:r>
            <a:r>
              <a:rPr lang="en-US" sz="2000" dirty="0">
                <a:latin typeface="Arial Narrow" panose="020B0606020202030204" pitchFamily="34" charset="0"/>
              </a:rPr>
              <a:t>given the choice of how they would spend an additional $100 if they had it, </a:t>
            </a:r>
            <a:r>
              <a:rPr lang="en-US" sz="2000" b="1" dirty="0">
                <a:solidFill>
                  <a:schemeClr val="accent1"/>
                </a:solidFill>
                <a:latin typeface="Arial Narrow" panose="020B0606020202030204" pitchFamily="34" charset="0"/>
              </a:rPr>
              <a:t>more than four in 10 adults say they would spend it on an experience such as a restaurant </a:t>
            </a:r>
            <a:r>
              <a:rPr lang="en-US" sz="2000" dirty="0">
                <a:latin typeface="Arial Narrow" panose="020B0606020202030204" pitchFamily="34" charset="0"/>
              </a:rPr>
              <a:t>or other activity. </a:t>
            </a:r>
            <a:endParaRPr lang="en-US" sz="2000" dirty="0" smtClean="0">
              <a:latin typeface="Arial Narrow" panose="020B0606020202030204" pitchFamily="34" charset="0"/>
            </a:endParaRPr>
          </a:p>
          <a:p>
            <a:r>
              <a:rPr lang="en-US" sz="2000" i="1" dirty="0" smtClean="0">
                <a:solidFill>
                  <a:schemeClr val="tx2"/>
                </a:solidFill>
                <a:latin typeface="Arial Narrow" panose="020B0606020202030204" pitchFamily="34" charset="0"/>
              </a:rPr>
              <a:t>“5 Reasons Restaurant Growth Will Continue” – National Restaurant Association</a:t>
            </a:r>
            <a:endParaRPr lang="en-US" sz="2000" i="1" dirty="0">
              <a:solidFill>
                <a:schemeClr val="tx2"/>
              </a:solidFill>
              <a:latin typeface="Arial Narrow" panose="020B0606020202030204" pitchFamily="34" charset="0"/>
            </a:endParaRPr>
          </a:p>
        </p:txBody>
      </p:sp>
      <p:sp>
        <p:nvSpPr>
          <p:cNvPr id="13" name="Rectangle 12"/>
          <p:cNvSpPr/>
          <p:nvPr/>
        </p:nvSpPr>
        <p:spPr>
          <a:xfrm>
            <a:off x="876300" y="6438900"/>
            <a:ext cx="17245012" cy="2308324"/>
          </a:xfrm>
          <a:prstGeom prst="rect">
            <a:avLst/>
          </a:prstGeom>
        </p:spPr>
        <p:txBody>
          <a:bodyPr wrap="square">
            <a:spAutoFit/>
          </a:bodyPr>
          <a:lstStyle/>
          <a:p>
            <a:pPr marR="700"/>
            <a:r>
              <a:rPr lang="en-US" sz="2400" b="1" dirty="0" smtClean="0">
                <a:solidFill>
                  <a:srgbClr val="000000"/>
                </a:solidFill>
                <a:latin typeface="Arial Narrow" panose="020B0606020202030204" pitchFamily="34" charset="0"/>
              </a:rPr>
              <a:t>Operating </a:t>
            </a:r>
            <a:r>
              <a:rPr lang="en-US" sz="2400" b="1" dirty="0">
                <a:solidFill>
                  <a:srgbClr val="000000"/>
                </a:solidFill>
                <a:latin typeface="Arial Narrow" panose="020B0606020202030204" pitchFamily="34" charset="0"/>
              </a:rPr>
              <a:t>costs and environmental impacts are influenced by water </a:t>
            </a:r>
            <a:r>
              <a:rPr lang="en-US" sz="2400" b="1" dirty="0" smtClean="0">
                <a:solidFill>
                  <a:srgbClr val="000000"/>
                </a:solidFill>
                <a:latin typeface="Arial Narrow" panose="020B0606020202030204" pitchFamily="34" charset="0"/>
              </a:rPr>
              <a:t>use</a:t>
            </a:r>
          </a:p>
          <a:p>
            <a:pPr marR="700"/>
            <a:r>
              <a:rPr lang="en-US" sz="2000" dirty="0" smtClean="0">
                <a:solidFill>
                  <a:srgbClr val="000000"/>
                </a:solidFill>
                <a:latin typeface="Arial Narrow" panose="020B0606020202030204" pitchFamily="34" charset="0"/>
              </a:rPr>
              <a:t>Industry </a:t>
            </a:r>
            <a:r>
              <a:rPr lang="en-US" sz="2000" dirty="0">
                <a:solidFill>
                  <a:srgbClr val="000000"/>
                </a:solidFill>
                <a:latin typeface="Arial Narrow" panose="020B0606020202030204" pitchFamily="34" charset="0"/>
              </a:rPr>
              <a:t>estimates suggest that </a:t>
            </a:r>
            <a:r>
              <a:rPr lang="en-US" sz="2000" b="1" dirty="0">
                <a:solidFill>
                  <a:schemeClr val="accent1"/>
                </a:solidFill>
                <a:latin typeface="Arial Narrow" panose="020B0606020202030204" pitchFamily="34" charset="0"/>
              </a:rPr>
              <a:t>implementing water-efficient practices in commercial facilities can decrease operating costs by approximately 11 percent and energy and water use by 10 and 15 percent</a:t>
            </a:r>
            <a:r>
              <a:rPr lang="en-US" sz="2000" dirty="0">
                <a:solidFill>
                  <a:srgbClr val="000000"/>
                </a:solidFill>
                <a:latin typeface="Arial Narrow" panose="020B0606020202030204" pitchFamily="34" charset="0"/>
              </a:rPr>
              <a:t>, respectively.</a:t>
            </a:r>
            <a:r>
              <a:rPr lang="en-US" sz="2000" baseline="30000" dirty="0">
                <a:solidFill>
                  <a:srgbClr val="000000"/>
                </a:solidFill>
                <a:latin typeface="Arial Narrow" panose="020B0606020202030204" pitchFamily="34" charset="0"/>
              </a:rPr>
              <a:t>2 </a:t>
            </a:r>
            <a:r>
              <a:rPr lang="en-US" sz="2000" dirty="0">
                <a:solidFill>
                  <a:srgbClr val="000000"/>
                </a:solidFill>
                <a:latin typeface="Arial Narrow" panose="020B0606020202030204" pitchFamily="34" charset="0"/>
              </a:rPr>
              <a:t>Because food service facilities use hot water for many tasks, reducing water use can provide real benefits by decreasing energy bills. </a:t>
            </a:r>
            <a:r>
              <a:rPr lang="en-US" sz="2000" dirty="0" smtClean="0">
                <a:solidFill>
                  <a:srgbClr val="000000"/>
                </a:solidFill>
                <a:latin typeface="Arial Narrow" panose="020B0606020202030204" pitchFamily="34" charset="0"/>
              </a:rPr>
              <a:t>To </a:t>
            </a:r>
            <a:r>
              <a:rPr lang="en-US" sz="2000" dirty="0">
                <a:solidFill>
                  <a:srgbClr val="000000"/>
                </a:solidFill>
                <a:latin typeface="Arial Narrow" panose="020B0606020202030204" pitchFamily="34" charset="0"/>
              </a:rPr>
              <a:t>maximize savings on utility bills, restaurant owners can benefit from assessing some of the most water-intensive equipment used in kitchens. </a:t>
            </a:r>
            <a:r>
              <a:rPr lang="en-US" sz="2000" dirty="0" smtClean="0">
                <a:solidFill>
                  <a:srgbClr val="000000"/>
                </a:solidFill>
                <a:latin typeface="Arial Narrow" panose="020B0606020202030204" pitchFamily="34" charset="0"/>
              </a:rPr>
              <a:t>If </a:t>
            </a:r>
            <a:r>
              <a:rPr lang="en-US" sz="2000" dirty="0">
                <a:solidFill>
                  <a:srgbClr val="000000"/>
                </a:solidFill>
                <a:latin typeface="Arial Narrow" panose="020B0606020202030204" pitchFamily="34" charset="0"/>
              </a:rPr>
              <a:t>it is necessary to replace existing food service equipment, upgrading this equipment with water-efficient models can save money, with a relatively short payback period. </a:t>
            </a:r>
            <a:r>
              <a:rPr lang="en-US" sz="2000" dirty="0" smtClean="0">
                <a:latin typeface="Arial Narrow" panose="020B0606020202030204" pitchFamily="34" charset="0"/>
              </a:rPr>
              <a:t>Install </a:t>
            </a:r>
            <a:r>
              <a:rPr lang="en-US" sz="2000" dirty="0">
                <a:latin typeface="Arial Narrow" panose="020B0606020202030204" pitchFamily="34" charset="0"/>
              </a:rPr>
              <a:t>WaterSense labeled toilets, bathroom faucets, and urinals where applicable. These products have been independently certified to be at least 20 percent more water-efficient and perform as well or better than standard models. </a:t>
            </a:r>
          </a:p>
          <a:p>
            <a:r>
              <a:rPr lang="fr-FR" sz="2000" i="1" dirty="0" smtClean="0">
                <a:solidFill>
                  <a:schemeClr val="tx2"/>
                </a:solidFill>
                <a:latin typeface="Arial Narrow" panose="020B0606020202030204" pitchFamily="34" charset="0"/>
              </a:rPr>
              <a:t>watersense@epa.gov </a:t>
            </a:r>
            <a:endParaRPr lang="fr-FR" sz="2000" i="1" dirty="0">
              <a:solidFill>
                <a:schemeClr val="tx2"/>
              </a:solidFill>
              <a:latin typeface="Arial Narrow" panose="020B0606020202030204" pitchFamily="34" charset="0"/>
            </a:endParaRPr>
          </a:p>
        </p:txBody>
      </p:sp>
      <p:sp>
        <p:nvSpPr>
          <p:cNvPr id="14" name="TextBox 13"/>
          <p:cNvSpPr txBox="1"/>
          <p:nvPr/>
        </p:nvSpPr>
        <p:spPr>
          <a:xfrm>
            <a:off x="876300" y="2272725"/>
            <a:ext cx="17106900" cy="584775"/>
          </a:xfrm>
          <a:prstGeom prst="rect">
            <a:avLst/>
          </a:prstGeom>
          <a:noFill/>
        </p:spPr>
        <p:txBody>
          <a:bodyPr wrap="square" rtlCol="0">
            <a:spAutoFit/>
          </a:bodyPr>
          <a:lstStyle/>
          <a:p>
            <a:r>
              <a:rPr lang="en-US" sz="3200" dirty="0">
                <a:solidFill>
                  <a:schemeClr val="accent1"/>
                </a:solidFill>
                <a:latin typeface="Arial Narrow Regular"/>
              </a:rPr>
              <a:t>Going to a restaurant is listed as a top 5 enjoyable </a:t>
            </a:r>
            <a:r>
              <a:rPr lang="en-US" sz="3200" dirty="0" smtClean="0">
                <a:solidFill>
                  <a:schemeClr val="accent1"/>
                </a:solidFill>
                <a:latin typeface="Arial Narrow Regular"/>
              </a:rPr>
              <a:t>activity </a:t>
            </a:r>
            <a:r>
              <a:rPr lang="en-US" sz="3200" dirty="0">
                <a:solidFill>
                  <a:schemeClr val="accent1"/>
                </a:solidFill>
                <a:latin typeface="Arial Narrow Regular"/>
              </a:rPr>
              <a:t>by over 80% of </a:t>
            </a:r>
            <a:r>
              <a:rPr lang="en-US" sz="3200" dirty="0" smtClean="0">
                <a:solidFill>
                  <a:schemeClr val="accent1"/>
                </a:solidFill>
                <a:latin typeface="Arial Narrow Regular"/>
              </a:rPr>
              <a:t>adults</a:t>
            </a:r>
            <a:endParaRPr lang="en-US" sz="3200" dirty="0">
              <a:solidFill>
                <a:schemeClr val="accent1"/>
              </a:solidFill>
              <a:latin typeface="Arial Narrow Regular"/>
            </a:endParaRPr>
          </a:p>
        </p:txBody>
      </p:sp>
      <p:sp>
        <p:nvSpPr>
          <p:cNvPr id="17" name="Rectangle 16"/>
          <p:cNvSpPr/>
          <p:nvPr/>
        </p:nvSpPr>
        <p:spPr>
          <a:xfrm>
            <a:off x="533400" y="9105900"/>
            <a:ext cx="2133600" cy="914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 name="Rectangle 1"/>
          <p:cNvSpPr>
            <a:spLocks noChangeArrowheads="1"/>
          </p:cNvSpPr>
          <p:nvPr/>
        </p:nvSpPr>
        <p:spPr bwMode="auto">
          <a:xfrm>
            <a:off x="876300" y="4838700"/>
            <a:ext cx="115443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Arial Narrow" panose="020B0606020202030204" pitchFamily="34" charset="0"/>
              </a:rPr>
              <a:t>Environmental sustainability</a:t>
            </a:r>
            <a:r>
              <a:rPr kumimoji="0" lang="en-US" altLang="en-US" sz="2000" b="0" i="0" u="none" strike="noStrike" cap="none" normalizeH="0" baseline="0" dirty="0" smtClean="0">
                <a:ln>
                  <a:noFill/>
                </a:ln>
                <a:solidFill>
                  <a:schemeClr val="tx1"/>
                </a:solidFill>
                <a:effectLst/>
                <a:latin typeface="Arial Narrow" panose="020B0606020202030204" pitchFamily="34" charset="0"/>
              </a:rPr>
              <a:t/>
            </a:r>
            <a:br>
              <a:rPr kumimoji="0" lang="en-US" altLang="en-US" sz="2000" b="0" i="0" u="none" strike="noStrike" cap="none" normalizeH="0" baseline="0" dirty="0" smtClean="0">
                <a:ln>
                  <a:noFill/>
                </a:ln>
                <a:solidFill>
                  <a:schemeClr val="tx1"/>
                </a:solidFill>
                <a:effectLst/>
                <a:latin typeface="Arial Narrow" panose="020B0606020202030204" pitchFamily="34" charset="0"/>
              </a:rPr>
            </a:br>
            <a:r>
              <a:rPr kumimoji="0" lang="en-US" altLang="en-US" sz="2000" b="1" i="0" u="none" strike="noStrike" cap="none" normalizeH="0" baseline="0" dirty="0" smtClean="0">
                <a:ln>
                  <a:noFill/>
                </a:ln>
                <a:solidFill>
                  <a:schemeClr val="accent1"/>
                </a:solidFill>
                <a:effectLst/>
                <a:latin typeface="Arial Narrow" panose="020B0606020202030204" pitchFamily="34" charset="0"/>
              </a:rPr>
              <a:t>Diners say they’re interested in going to restaurants that protect the environment and conserve water </a:t>
            </a:r>
            <a:r>
              <a:rPr kumimoji="0" lang="en-US" altLang="en-US" sz="2000" b="0" i="0" u="none" strike="noStrike" cap="none" normalizeH="0" baseline="0" dirty="0" smtClean="0">
                <a:ln>
                  <a:noFill/>
                </a:ln>
                <a:solidFill>
                  <a:schemeClr val="tx1"/>
                </a:solidFill>
                <a:effectLst/>
                <a:latin typeface="Arial Narrow" panose="020B0606020202030204" pitchFamily="34" charset="0"/>
              </a:rPr>
              <a:t>and energy. Those practices also help reduce operating and utility costs, so it’s a win for everyone.</a:t>
            </a:r>
          </a:p>
          <a:p>
            <a:pPr marL="0" marR="0" lvl="0" indent="0" defTabSz="914400" rtl="0" eaLnBrk="0" fontAlgn="base" latinLnBrk="0" hangingPunct="0">
              <a:lnSpc>
                <a:spcPct val="100000"/>
              </a:lnSpc>
              <a:spcBef>
                <a:spcPct val="0"/>
              </a:spcBef>
              <a:spcAft>
                <a:spcPct val="0"/>
              </a:spcAft>
              <a:buClrTx/>
              <a:buSzTx/>
              <a:buFontTx/>
              <a:buNone/>
              <a:tabLst/>
            </a:pPr>
            <a:r>
              <a:rPr lang="en-US" altLang="en-US" sz="2000" i="1" dirty="0" smtClean="0">
                <a:solidFill>
                  <a:schemeClr val="tx2"/>
                </a:solidFill>
                <a:latin typeface="Arial Narrow" panose="020B0606020202030204" pitchFamily="34" charset="0"/>
              </a:rPr>
              <a:t>“What’s Hot Culinary Forecast” – National Restaurant Association</a:t>
            </a:r>
            <a:endParaRPr kumimoji="0" lang="en-US" altLang="en-US" sz="2000" b="0" i="1" u="none" strike="noStrike" cap="none" normalizeH="0" baseline="0" dirty="0" smtClean="0">
              <a:ln>
                <a:noFill/>
              </a:ln>
              <a:solidFill>
                <a:schemeClr val="tx2"/>
              </a:solidFill>
              <a:effectLst/>
              <a:latin typeface="Arial Narrow" panose="020B0606020202030204" pitchFamily="34" charset="0"/>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6800" y="8959939"/>
            <a:ext cx="1085850" cy="1060361"/>
          </a:xfrm>
          <a:prstGeom prst="rect">
            <a:avLst/>
          </a:prstGeom>
        </p:spPr>
      </p:pic>
    </p:spTree>
    <p:extLst>
      <p:ext uri="{BB962C8B-B14F-4D97-AF65-F5344CB8AC3E}">
        <p14:creationId xmlns:p14="http://schemas.microsoft.com/office/powerpoint/2010/main" val="3443420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9144000" y="-190500"/>
            <a:ext cx="9372600" cy="10668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 name="Rectangle 4"/>
          <p:cNvSpPr/>
          <p:nvPr/>
        </p:nvSpPr>
        <p:spPr>
          <a:xfrm>
            <a:off x="0" y="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smtClean="0">
              <a:solidFill>
                <a:schemeClr val="tx1"/>
              </a:solidFill>
              <a:latin typeface="Arial Regular" charset="0"/>
            </a:endParaRPr>
          </a:p>
        </p:txBody>
      </p:sp>
      <p:grpSp>
        <p:nvGrpSpPr>
          <p:cNvPr id="4" name="Group 3"/>
          <p:cNvGrpSpPr/>
          <p:nvPr/>
        </p:nvGrpSpPr>
        <p:grpSpPr>
          <a:xfrm>
            <a:off x="992976" y="3162300"/>
            <a:ext cx="6175439" cy="6080581"/>
            <a:chOff x="222640" y="2678559"/>
            <a:chExt cx="6175439" cy="6080581"/>
          </a:xfrm>
        </p:grpSpPr>
        <p:sp>
          <p:nvSpPr>
            <p:cNvPr id="2" name="TextBox 1"/>
            <p:cNvSpPr txBox="1"/>
            <p:nvPr/>
          </p:nvSpPr>
          <p:spPr>
            <a:xfrm>
              <a:off x="222640" y="2678559"/>
              <a:ext cx="6093624" cy="646331"/>
            </a:xfrm>
            <a:prstGeom prst="rect">
              <a:avLst/>
            </a:prstGeom>
            <a:noFill/>
          </p:spPr>
          <p:txBody>
            <a:bodyPr wrap="square" rtlCol="0">
              <a:spAutoFit/>
            </a:bodyPr>
            <a:lstStyle/>
            <a:p>
              <a:pPr algn="r"/>
              <a:r>
                <a:rPr lang="en-US" sz="3600" dirty="0" smtClean="0">
                  <a:solidFill>
                    <a:schemeClr val="bg1"/>
                  </a:solidFill>
                  <a:latin typeface="Arial Narrow Regular" charset="0"/>
                </a:rPr>
                <a:t>working for you</a:t>
              </a:r>
              <a:endParaRPr lang="uk-UA" sz="3600" dirty="0">
                <a:solidFill>
                  <a:schemeClr val="bg1"/>
                </a:solidFill>
                <a:latin typeface="Arial Narrow Regular" charset="0"/>
              </a:endParaRPr>
            </a:p>
          </p:txBody>
        </p:sp>
        <p:sp>
          <p:nvSpPr>
            <p:cNvPr id="27" name="TextBox 26"/>
            <p:cNvSpPr txBox="1"/>
            <p:nvPr/>
          </p:nvSpPr>
          <p:spPr>
            <a:xfrm>
              <a:off x="372664" y="4050159"/>
              <a:ext cx="6025415" cy="4708981"/>
            </a:xfrm>
            <a:prstGeom prst="rect">
              <a:avLst/>
            </a:prstGeom>
            <a:noFill/>
          </p:spPr>
          <p:txBody>
            <a:bodyPr wrap="square" rtlCol="0">
              <a:spAutoFit/>
            </a:bodyPr>
            <a:lstStyle/>
            <a:p>
              <a:pPr algn="r"/>
              <a:r>
                <a:rPr lang="en-US" sz="2000" dirty="0" smtClean="0">
                  <a:solidFill>
                    <a:schemeClr val="bg1"/>
                  </a:solidFill>
                  <a:latin typeface="Arial Regular" charset="0"/>
                </a:rPr>
                <a:t>Multi-Tiered Strategic Accounts Team</a:t>
              </a:r>
            </a:p>
            <a:p>
              <a:pPr algn="r"/>
              <a:endParaRPr lang="en-US" sz="2000" dirty="0" smtClean="0">
                <a:solidFill>
                  <a:schemeClr val="bg1"/>
                </a:solidFill>
                <a:latin typeface="Arial Regular" charset="0"/>
              </a:endParaRPr>
            </a:p>
            <a:p>
              <a:pPr algn="r"/>
              <a:r>
                <a:rPr lang="en-US" sz="2000" dirty="0" smtClean="0">
                  <a:solidFill>
                    <a:schemeClr val="bg1"/>
                  </a:solidFill>
                  <a:latin typeface="Arial Regular" charset="0"/>
                </a:rPr>
                <a:t>Multi-disciplinary Engineer Teams</a:t>
              </a:r>
            </a:p>
            <a:p>
              <a:pPr algn="r"/>
              <a:endParaRPr lang="en-US" sz="2000" dirty="0" smtClean="0">
                <a:solidFill>
                  <a:schemeClr val="bg1"/>
                </a:solidFill>
                <a:latin typeface="Arial Regular" charset="0"/>
              </a:endParaRPr>
            </a:p>
            <a:p>
              <a:pPr algn="r"/>
              <a:r>
                <a:rPr lang="en-US" sz="2000" dirty="0">
                  <a:solidFill>
                    <a:schemeClr val="bg1"/>
                  </a:solidFill>
                  <a:latin typeface="Arial Regular" charset="0"/>
                </a:rPr>
                <a:t>Partnerships with Channel Distributors and </a:t>
              </a:r>
              <a:endParaRPr lang="en-US" sz="2000" dirty="0" smtClean="0">
                <a:solidFill>
                  <a:schemeClr val="bg1"/>
                </a:solidFill>
                <a:latin typeface="Arial Regular" charset="0"/>
              </a:endParaRPr>
            </a:p>
            <a:p>
              <a:pPr algn="r"/>
              <a:r>
                <a:rPr lang="en-US" sz="2000" dirty="0" smtClean="0">
                  <a:solidFill>
                    <a:schemeClr val="bg1"/>
                  </a:solidFill>
                  <a:latin typeface="Arial Regular" charset="0"/>
                </a:rPr>
                <a:t>National Consolidators </a:t>
              </a:r>
              <a:r>
                <a:rPr lang="en-US" sz="2000" dirty="0">
                  <a:solidFill>
                    <a:schemeClr val="bg1"/>
                  </a:solidFill>
                  <a:latin typeface="Arial Regular" charset="0"/>
                </a:rPr>
                <a:t>Across North </a:t>
              </a:r>
              <a:r>
                <a:rPr lang="en-US" sz="2000" dirty="0" smtClean="0">
                  <a:solidFill>
                    <a:schemeClr val="bg1"/>
                  </a:solidFill>
                  <a:latin typeface="Arial Regular" charset="0"/>
                </a:rPr>
                <a:t>America</a:t>
              </a:r>
            </a:p>
            <a:p>
              <a:pPr algn="r"/>
              <a:endParaRPr lang="en-US" sz="2000" dirty="0">
                <a:solidFill>
                  <a:schemeClr val="bg1"/>
                </a:solidFill>
                <a:latin typeface="Arial Regular" charset="0"/>
              </a:endParaRPr>
            </a:p>
            <a:p>
              <a:pPr algn="r"/>
              <a:r>
                <a:rPr lang="en-US" sz="2000" dirty="0" smtClean="0">
                  <a:solidFill>
                    <a:schemeClr val="bg1"/>
                  </a:solidFill>
                  <a:latin typeface="Arial Regular" charset="0"/>
                </a:rPr>
                <a:t>1-855-ONE-ZURN</a:t>
              </a:r>
            </a:p>
            <a:p>
              <a:pPr algn="r"/>
              <a:endParaRPr lang="en-US" sz="2000" dirty="0">
                <a:solidFill>
                  <a:schemeClr val="bg1"/>
                </a:solidFill>
                <a:latin typeface="Arial Regular" charset="0"/>
              </a:endParaRPr>
            </a:p>
            <a:p>
              <a:pPr algn="r"/>
              <a:r>
                <a:rPr lang="en-US" sz="2000" dirty="0" smtClean="0">
                  <a:solidFill>
                    <a:schemeClr val="bg1"/>
                  </a:solidFill>
                  <a:latin typeface="Arial Regular" charset="0"/>
                </a:rPr>
                <a:t>Global representation spanning 6 continents</a:t>
              </a:r>
            </a:p>
            <a:p>
              <a:pPr algn="r"/>
              <a:endParaRPr lang="en-US" sz="2000" dirty="0">
                <a:solidFill>
                  <a:schemeClr val="bg1"/>
                </a:solidFill>
                <a:latin typeface="Arial Regular" charset="0"/>
              </a:endParaRPr>
            </a:p>
            <a:p>
              <a:pPr algn="r"/>
              <a:endParaRPr lang="en-US" sz="2000" dirty="0" smtClean="0">
                <a:solidFill>
                  <a:schemeClr val="bg1"/>
                </a:solidFill>
                <a:latin typeface="Arial Regular" charset="0"/>
              </a:endParaRPr>
            </a:p>
            <a:p>
              <a:pPr algn="r"/>
              <a:endParaRPr lang="en-US" sz="2000" dirty="0">
                <a:solidFill>
                  <a:schemeClr val="bg1"/>
                </a:solidFill>
                <a:latin typeface="Arial Regular" charset="0"/>
              </a:endParaRPr>
            </a:p>
            <a:p>
              <a:pPr algn="r"/>
              <a:r>
                <a:rPr lang="en-US" sz="2000" dirty="0" smtClean="0">
                  <a:solidFill>
                    <a:schemeClr val="bg1"/>
                  </a:solidFill>
                  <a:latin typeface="Arial Regular" charset="0"/>
                </a:rPr>
                <a:t>Founded in 1900</a:t>
              </a:r>
            </a:p>
            <a:p>
              <a:pPr algn="r"/>
              <a:r>
                <a:rPr lang="en-US" sz="2000" dirty="0" smtClean="0">
                  <a:solidFill>
                    <a:schemeClr val="bg1"/>
                  </a:solidFill>
                  <a:latin typeface="Arial Regular" charset="0"/>
                </a:rPr>
                <a:t>Largest Breadth of Commercial Plumbing Products</a:t>
              </a:r>
              <a:endParaRPr lang="en-US" sz="2000" dirty="0">
                <a:solidFill>
                  <a:schemeClr val="bg1"/>
                </a:solidFill>
                <a:latin typeface="Arial Regular" charset="0"/>
              </a:endParaRPr>
            </a:p>
          </p:txBody>
        </p:sp>
      </p:grpSp>
      <p:sp>
        <p:nvSpPr>
          <p:cNvPr id="13" name="TextBox 12"/>
          <p:cNvSpPr txBox="1"/>
          <p:nvPr/>
        </p:nvSpPr>
        <p:spPr>
          <a:xfrm>
            <a:off x="2057400" y="2116122"/>
            <a:ext cx="5099957" cy="1107996"/>
          </a:xfrm>
          <a:prstGeom prst="rect">
            <a:avLst/>
          </a:prstGeom>
          <a:noFill/>
        </p:spPr>
        <p:txBody>
          <a:bodyPr wrap="square" rtlCol="0">
            <a:spAutoFit/>
          </a:bodyPr>
          <a:lstStyle/>
          <a:p>
            <a:pPr algn="r"/>
            <a:r>
              <a:rPr lang="en-US" sz="6600" dirty="0" smtClean="0">
                <a:solidFill>
                  <a:schemeClr val="bg1"/>
                </a:solidFill>
                <a:latin typeface="Arial Regular" charset="0"/>
                <a:ea typeface="Arial Narrow Regular" charset="0"/>
                <a:cs typeface="Lato Semibold" panose="020F0502020204030203" pitchFamily="34" charset="0"/>
              </a:rPr>
              <a:t>One Zurn</a:t>
            </a:r>
            <a:endParaRPr lang="ru-RU" sz="6600" dirty="0">
              <a:solidFill>
                <a:schemeClr val="bg1"/>
              </a:solidFill>
              <a:latin typeface="Arial Regular" charset="0"/>
              <a:ea typeface="Lato Semibold" panose="020F0502020204030203" pitchFamily="34" charset="0"/>
              <a:cs typeface="Lato Semibold" panose="020F0502020204030203"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927" y="571500"/>
            <a:ext cx="7772400" cy="8903368"/>
          </a:xfrm>
          <a:prstGeom prst="rect">
            <a:avLst/>
          </a:prstGeom>
        </p:spPr>
      </p:pic>
    </p:spTree>
    <p:extLst>
      <p:ext uri="{BB962C8B-B14F-4D97-AF65-F5344CB8AC3E}">
        <p14:creationId xmlns:p14="http://schemas.microsoft.com/office/powerpoint/2010/main" val="2399819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9144000" y="-190500"/>
            <a:ext cx="9372600" cy="10668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 name="Rectangle 4"/>
          <p:cNvSpPr/>
          <p:nvPr/>
        </p:nvSpPr>
        <p:spPr>
          <a:xfrm>
            <a:off x="0" y="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smtClean="0">
              <a:solidFill>
                <a:schemeClr val="tx1"/>
              </a:solidFill>
              <a:latin typeface="Arial Regular" charset="0"/>
            </a:endParaRPr>
          </a:p>
        </p:txBody>
      </p:sp>
      <p:sp>
        <p:nvSpPr>
          <p:cNvPr id="2" name="TextBox 1"/>
          <p:cNvSpPr txBox="1"/>
          <p:nvPr/>
        </p:nvSpPr>
        <p:spPr>
          <a:xfrm>
            <a:off x="992976" y="3162300"/>
            <a:ext cx="7236624" cy="3600986"/>
          </a:xfrm>
          <a:prstGeom prst="rect">
            <a:avLst/>
          </a:prstGeom>
          <a:noFill/>
        </p:spPr>
        <p:txBody>
          <a:bodyPr wrap="square" rtlCol="0">
            <a:spAutoFit/>
          </a:bodyPr>
          <a:lstStyle/>
          <a:p>
            <a:r>
              <a:rPr lang="en-US" sz="3600" b="1" dirty="0" smtClean="0">
                <a:solidFill>
                  <a:schemeClr val="bg2"/>
                </a:solidFill>
                <a:latin typeface="Arial Narrow Regular" charset="0"/>
              </a:rPr>
              <a:t>Zurn </a:t>
            </a:r>
            <a:r>
              <a:rPr lang="en-US" sz="3600" b="1" dirty="0">
                <a:solidFill>
                  <a:schemeClr val="bg2"/>
                </a:solidFill>
                <a:latin typeface="Arial Narrow Regular" charset="0"/>
              </a:rPr>
              <a:t>contributes to the delivery of quality </a:t>
            </a:r>
            <a:r>
              <a:rPr lang="en-US" sz="3600" b="1" dirty="0" smtClean="0">
                <a:solidFill>
                  <a:schemeClr val="bg2"/>
                </a:solidFill>
                <a:latin typeface="Arial Narrow Regular" charset="0"/>
              </a:rPr>
              <a:t>food/beverages</a:t>
            </a:r>
          </a:p>
          <a:p>
            <a:endParaRPr lang="en-US" sz="3600" b="1" dirty="0">
              <a:solidFill>
                <a:schemeClr val="bg2"/>
              </a:solidFill>
              <a:latin typeface="Arial Narrow Regular" charset="0"/>
            </a:endParaRPr>
          </a:p>
          <a:p>
            <a:pPr marL="342900" indent="-342900">
              <a:buFont typeface="Arial" panose="020B0604020202020204" pitchFamily="34" charset="0"/>
              <a:buChar char="•"/>
            </a:pPr>
            <a:r>
              <a:rPr lang="en-US" sz="2800" dirty="0">
                <a:solidFill>
                  <a:schemeClr val="bg2"/>
                </a:solidFill>
                <a:latin typeface="Arial Narrow Regular" charset="0"/>
              </a:rPr>
              <a:t>Delivers clean water</a:t>
            </a:r>
          </a:p>
          <a:p>
            <a:pPr marL="342900" indent="-342900">
              <a:buFont typeface="Arial" panose="020B0604020202020204" pitchFamily="34" charset="0"/>
              <a:buChar char="•"/>
            </a:pPr>
            <a:r>
              <a:rPr lang="en-US" sz="2800" dirty="0">
                <a:solidFill>
                  <a:schemeClr val="bg2"/>
                </a:solidFill>
                <a:latin typeface="Arial Narrow Regular" charset="0"/>
              </a:rPr>
              <a:t>Maintains sanitary water temperatures</a:t>
            </a:r>
          </a:p>
          <a:p>
            <a:pPr marL="342900" indent="-342900">
              <a:buFont typeface="Arial" panose="020B0604020202020204" pitchFamily="34" charset="0"/>
              <a:buChar char="•"/>
            </a:pPr>
            <a:r>
              <a:rPr lang="en-US" sz="2800" dirty="0" smtClean="0">
                <a:solidFill>
                  <a:schemeClr val="bg2"/>
                </a:solidFill>
                <a:latin typeface="Arial Narrow Regular" charset="0"/>
              </a:rPr>
              <a:t>Enhances </a:t>
            </a:r>
            <a:r>
              <a:rPr lang="en-US" sz="2800" dirty="0">
                <a:solidFill>
                  <a:schemeClr val="bg2"/>
                </a:solidFill>
                <a:latin typeface="Arial Narrow Regular" charset="0"/>
              </a:rPr>
              <a:t>kitchen cleanliness</a:t>
            </a:r>
          </a:p>
          <a:p>
            <a:endParaRPr lang="en-US" sz="3600" b="1" dirty="0">
              <a:solidFill>
                <a:schemeClr val="bg2"/>
              </a:solidFill>
              <a:latin typeface="Arial Narrow Regular" charset="0"/>
            </a:endParaRPr>
          </a:p>
        </p:txBody>
      </p:sp>
      <p:pic>
        <p:nvPicPr>
          <p:cNvPr id="6" name="Content Placeholder 10" descr="GettyImages-513319618-600x600.jpg"/>
          <p:cNvPicPr>
            <a:picLocks noChangeAspect="1"/>
          </p:cNvPicPr>
          <p:nvPr/>
        </p:nvPicPr>
        <p:blipFill rotWithShape="1">
          <a:blip r:embed="rId3" cstate="print"/>
          <a:srcRect r="9445"/>
          <a:stretch/>
        </p:blipFill>
        <p:spPr>
          <a:xfrm>
            <a:off x="9124951" y="0"/>
            <a:ext cx="9315449" cy="10287000"/>
          </a:xfrm>
          <a:prstGeom prst="rect">
            <a:avLst/>
          </a:prstGeom>
        </p:spPr>
      </p:pic>
    </p:spTree>
    <p:extLst>
      <p:ext uri="{BB962C8B-B14F-4D97-AF65-F5344CB8AC3E}">
        <p14:creationId xmlns:p14="http://schemas.microsoft.com/office/powerpoint/2010/main" val="1436044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7773650" cy="1338828"/>
          </a:xfrm>
        </p:spPr>
        <p:txBody>
          <a:bodyPr/>
          <a:lstStyle/>
          <a:p>
            <a:r>
              <a:rPr lang="en-US" dirty="0" smtClean="0">
                <a:solidFill>
                  <a:schemeClr val="accent1"/>
                </a:solidFill>
              </a:rPr>
              <a:t>Zurn contributes to the delivery of quality food/beverages</a:t>
            </a:r>
            <a:r>
              <a:rPr lang="en-US" dirty="0" smtClean="0"/>
              <a:t/>
            </a:r>
            <a:br>
              <a:rPr lang="en-US" dirty="0" smtClean="0"/>
            </a:br>
            <a:r>
              <a:rPr lang="en-US" dirty="0" smtClean="0"/>
              <a:t>delivers clean water | maintains sanitation and cleanliness</a:t>
            </a:r>
            <a:endParaRPr lang="uk-UA" dirty="0"/>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6</a:t>
            </a:fld>
            <a:endParaRPr b="0" dirty="0">
              <a:latin typeface="Arial Regular" charset="0"/>
            </a:endParaRPr>
          </a:p>
        </p:txBody>
      </p:sp>
      <p:sp>
        <p:nvSpPr>
          <p:cNvPr id="55" name="Rectangle 54"/>
          <p:cNvSpPr/>
          <p:nvPr/>
        </p:nvSpPr>
        <p:spPr>
          <a:xfrm>
            <a:off x="912586" y="3593582"/>
            <a:ext cx="5581020" cy="2400657"/>
          </a:xfrm>
          <a:prstGeom prst="rect">
            <a:avLst/>
          </a:prstGeom>
        </p:spPr>
        <p:txBody>
          <a:bodyPr wrap="square">
            <a:spAutoFit/>
          </a:bodyPr>
          <a:lstStyle/>
          <a:p>
            <a:r>
              <a:rPr lang="en-US" sz="2400" dirty="0">
                <a:solidFill>
                  <a:schemeClr val="accent1"/>
                </a:solidFill>
                <a:latin typeface="Arial Narrow Regular"/>
              </a:rPr>
              <a:t>r</a:t>
            </a:r>
            <a:r>
              <a:rPr lang="en-US" sz="2400" dirty="0" smtClean="0">
                <a:solidFill>
                  <a:schemeClr val="accent1"/>
                </a:solidFill>
                <a:latin typeface="Arial Narrow Regular"/>
              </a:rPr>
              <a:t>educed pressure backflow preventers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Protects potable water lines </a:t>
            </a:r>
            <a:r>
              <a:rPr lang="en-US" sz="1800" dirty="0" smtClean="0">
                <a:solidFill>
                  <a:schemeClr val="tx2"/>
                </a:solidFill>
                <a:latin typeface="Arial Narrow Regular"/>
              </a:rPr>
              <a:t>against both backsiphonage and backpressure of polluted water </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Maximum working water temperature = 180°F </a:t>
            </a:r>
          </a:p>
          <a:p>
            <a:pPr marL="342900" indent="-342900">
              <a:buClr>
                <a:schemeClr val="tx2"/>
              </a:buClr>
              <a:buFont typeface="Arial" panose="020B0604020202020204" pitchFamily="34" charset="0"/>
              <a:buChar char="•"/>
            </a:pPr>
            <a:r>
              <a:rPr lang="en-US" sz="1800" dirty="0">
                <a:solidFill>
                  <a:schemeClr val="tx2"/>
                </a:solidFill>
                <a:latin typeface="Arial Narrow Regular"/>
              </a:rPr>
              <a:t>E</a:t>
            </a:r>
            <a:r>
              <a:rPr lang="en-US" sz="1800" dirty="0" smtClean="0">
                <a:solidFill>
                  <a:schemeClr val="tx2"/>
                </a:solidFill>
                <a:latin typeface="Arial Narrow Regular"/>
              </a:rPr>
              <a:t>asy line flushing</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Simple maintenance and repair </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Low lead, durable bronze body</a:t>
            </a:r>
            <a:endParaRPr lang="en-US" sz="1800" dirty="0">
              <a:solidFill>
                <a:schemeClr val="tx2"/>
              </a:solidFill>
              <a:latin typeface="Arial Narrow Regular" charset="0"/>
            </a:endParaRPr>
          </a:p>
        </p:txBody>
      </p:sp>
      <p:sp>
        <p:nvSpPr>
          <p:cNvPr id="57" name="Rectangle 56"/>
          <p:cNvSpPr/>
          <p:nvPr/>
        </p:nvSpPr>
        <p:spPr>
          <a:xfrm>
            <a:off x="11867242" y="3603737"/>
            <a:ext cx="5734958" cy="1846659"/>
          </a:xfrm>
          <a:prstGeom prst="rect">
            <a:avLst/>
          </a:prstGeom>
        </p:spPr>
        <p:txBody>
          <a:bodyPr wrap="square">
            <a:spAutoFit/>
          </a:bodyPr>
          <a:lstStyle/>
          <a:p>
            <a:r>
              <a:rPr lang="en-US" sz="2400" dirty="0" smtClean="0">
                <a:solidFill>
                  <a:schemeClr val="accent1"/>
                </a:solidFill>
                <a:latin typeface="Arial Narrow Regular"/>
              </a:rPr>
              <a:t>PEX plumbing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Reliable, corrosion, and mineral resistant,</a:t>
            </a:r>
            <a:r>
              <a:rPr lang="en-US" sz="1800" dirty="0" smtClean="0">
                <a:solidFill>
                  <a:schemeClr val="tx2"/>
                </a:solidFill>
                <a:latin typeface="Arial Narrow Regular"/>
              </a:rPr>
              <a:t> and safe potable distribution system</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Easy to install</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Highest burst pressure ratings and tensile strength</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Lead-free </a:t>
            </a:r>
          </a:p>
        </p:txBody>
      </p:sp>
      <p:pic>
        <p:nvPicPr>
          <p:cNvPr id="60" name="Picture 59" descr="34-ZW1070X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868" y="6187121"/>
            <a:ext cx="1472831" cy="1472831"/>
          </a:xfrm>
          <a:prstGeom prst="rect">
            <a:avLst/>
          </a:prstGeom>
        </p:spPr>
      </p:pic>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79938" y="2057438"/>
            <a:ext cx="2698262" cy="154158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493" y="5632570"/>
            <a:ext cx="2188423" cy="2024191"/>
          </a:xfrm>
          <a:prstGeom prst="rect">
            <a:avLst/>
          </a:prstGeom>
        </p:spPr>
      </p:pic>
      <p:sp>
        <p:nvSpPr>
          <p:cNvPr id="58" name="Rectangle 57"/>
          <p:cNvSpPr/>
          <p:nvPr/>
        </p:nvSpPr>
        <p:spPr>
          <a:xfrm>
            <a:off x="6277810" y="7661803"/>
            <a:ext cx="5352039" cy="2400657"/>
          </a:xfrm>
          <a:prstGeom prst="rect">
            <a:avLst/>
          </a:prstGeom>
        </p:spPr>
        <p:txBody>
          <a:bodyPr wrap="square">
            <a:spAutoFit/>
          </a:bodyPr>
          <a:lstStyle/>
          <a:p>
            <a:r>
              <a:rPr lang="en-US" sz="2400" dirty="0" smtClean="0">
                <a:solidFill>
                  <a:schemeClr val="accent1"/>
                </a:solidFill>
                <a:latin typeface="Arial Narrow Regular"/>
              </a:rPr>
              <a:t>AquaSpec gooseneck faucets</a:t>
            </a:r>
          </a:p>
          <a:p>
            <a:pPr marL="342900" indent="-342900">
              <a:buFont typeface="Arial" panose="020B0604020202020204" pitchFamily="34" charset="0"/>
              <a:buChar char="•"/>
            </a:pPr>
            <a:r>
              <a:rPr lang="en-US" sz="1800" dirty="0" smtClean="0">
                <a:solidFill>
                  <a:schemeClr val="tx2"/>
                </a:solidFill>
                <a:latin typeface="Arial Narrow Regular"/>
              </a:rPr>
              <a:t>High quality brass that </a:t>
            </a:r>
            <a:r>
              <a:rPr lang="en-US" sz="1800" dirty="0" smtClean="0">
                <a:solidFill>
                  <a:schemeClr val="accent1"/>
                </a:solidFill>
                <a:latin typeface="Arial Narrow Regular"/>
              </a:rPr>
              <a:t>complies with state laws and local codes that mandate lead content levels</a:t>
            </a:r>
          </a:p>
          <a:p>
            <a:pPr marL="342900" indent="-342900">
              <a:buFont typeface="Arial" panose="020B0604020202020204" pitchFamily="34" charset="0"/>
              <a:buChar char="•"/>
            </a:pPr>
            <a:r>
              <a:rPr lang="en-US" sz="1800" dirty="0" smtClean="0">
                <a:solidFill>
                  <a:schemeClr val="tx2"/>
                </a:solidFill>
                <a:latin typeface="Arial Narrow Regular"/>
              </a:rPr>
              <a:t>Interconnecting copper tubes</a:t>
            </a:r>
          </a:p>
          <a:p>
            <a:pPr marL="342900" indent="-342900">
              <a:buFont typeface="Arial" panose="020B0604020202020204" pitchFamily="34" charset="0"/>
              <a:buChar char="•"/>
            </a:pPr>
            <a:r>
              <a:rPr lang="en-US" sz="1800" dirty="0" smtClean="0">
                <a:solidFill>
                  <a:schemeClr val="tx2"/>
                </a:solidFill>
                <a:latin typeface="Arial Narrow Regular"/>
              </a:rPr>
              <a:t>Lifetime warranty ceramic disc cartridges</a:t>
            </a:r>
          </a:p>
          <a:p>
            <a:pPr marL="342900" indent="-342900">
              <a:buFont typeface="Arial" panose="020B0604020202020204" pitchFamily="34" charset="0"/>
              <a:buChar char="•"/>
            </a:pPr>
            <a:r>
              <a:rPr lang="en-US" sz="1800" dirty="0" smtClean="0">
                <a:solidFill>
                  <a:schemeClr val="tx2"/>
                </a:solidFill>
                <a:latin typeface="Arial Narrow Regular"/>
              </a:rPr>
              <a:t>¼ turn paddle handles</a:t>
            </a:r>
          </a:p>
          <a:p>
            <a:pPr marL="342900" indent="-342900">
              <a:buFont typeface="Arial" panose="020B0604020202020204" pitchFamily="34" charset="0"/>
              <a:buChar char="•"/>
            </a:pPr>
            <a:r>
              <a:rPr lang="en-US" sz="1800" dirty="0" smtClean="0">
                <a:solidFill>
                  <a:schemeClr val="tx2"/>
                </a:solidFill>
                <a:latin typeface="Arial Narrow Regular"/>
              </a:rPr>
              <a:t>3-year warranty</a:t>
            </a:r>
          </a:p>
        </p:txBody>
      </p:sp>
      <p:pic>
        <p:nvPicPr>
          <p:cNvPr id="61" name="Picture 60" descr="Z842X1-AF.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68709" y="5294178"/>
            <a:ext cx="1054865" cy="2334768"/>
          </a:xfrm>
          <a:prstGeom prst="rect">
            <a:avLst/>
          </a:prstGeom>
        </p:spPr>
      </p:pic>
      <p:sp>
        <p:nvSpPr>
          <p:cNvPr id="59" name="Rectangle 58"/>
          <p:cNvSpPr/>
          <p:nvPr/>
        </p:nvSpPr>
        <p:spPr>
          <a:xfrm>
            <a:off x="11733263" y="7718426"/>
            <a:ext cx="6554737" cy="2862322"/>
          </a:xfrm>
          <a:prstGeom prst="rect">
            <a:avLst/>
          </a:prstGeom>
        </p:spPr>
        <p:txBody>
          <a:bodyPr wrap="square">
            <a:spAutoFit/>
          </a:bodyPr>
          <a:lstStyle/>
          <a:p>
            <a:r>
              <a:rPr lang="en-US" sz="2400" dirty="0" smtClean="0">
                <a:solidFill>
                  <a:schemeClr val="accent1"/>
                </a:solidFill>
                <a:latin typeface="Arial Narrow Regular"/>
              </a:rPr>
              <a:t>AquaSpec wall-mount pre-rinse faucet</a:t>
            </a:r>
          </a:p>
          <a:p>
            <a:pPr marL="342900" indent="-342900">
              <a:buFont typeface="Arial" panose="020B0604020202020204" pitchFamily="34" charset="0"/>
              <a:buChar char="•"/>
            </a:pPr>
            <a:r>
              <a:rPr lang="en-US" sz="1800" dirty="0" smtClean="0">
                <a:solidFill>
                  <a:schemeClr val="tx2"/>
                </a:solidFill>
                <a:latin typeface="Arial Narrow Regular"/>
              </a:rPr>
              <a:t>Provides rinsing to </a:t>
            </a:r>
            <a:r>
              <a:rPr lang="en-US" sz="1800" dirty="0" smtClean="0">
                <a:solidFill>
                  <a:schemeClr val="accent1"/>
                </a:solidFill>
                <a:latin typeface="Arial Narrow Regular"/>
              </a:rPr>
              <a:t>contribute to optimal cleanliness </a:t>
            </a:r>
            <a:r>
              <a:rPr lang="en-US" sz="1800" dirty="0" smtClean="0">
                <a:solidFill>
                  <a:schemeClr val="tx2"/>
                </a:solidFill>
                <a:latin typeface="Arial Narrow Regular"/>
              </a:rPr>
              <a:t>in commercial and industrial kitchen environments</a:t>
            </a:r>
          </a:p>
          <a:p>
            <a:pPr marL="342900" indent="-342900">
              <a:buFont typeface="Arial" panose="020B0604020202020204" pitchFamily="34" charset="0"/>
              <a:buChar char="•"/>
            </a:pPr>
            <a:r>
              <a:rPr lang="en-US" sz="1800" dirty="0" smtClean="0">
                <a:solidFill>
                  <a:schemeClr val="tx2"/>
                </a:solidFill>
                <a:latin typeface="Arial Narrow Regular"/>
              </a:rPr>
              <a:t>Long swivel inlets with integral stops</a:t>
            </a:r>
          </a:p>
          <a:p>
            <a:pPr marL="342900" indent="-342900">
              <a:buFont typeface="Arial" panose="020B0604020202020204" pitchFamily="34" charset="0"/>
              <a:buChar char="•"/>
            </a:pPr>
            <a:r>
              <a:rPr lang="en-US" sz="1800" dirty="0" smtClean="0">
                <a:solidFill>
                  <a:schemeClr val="tx2"/>
                </a:solidFill>
                <a:latin typeface="Arial Narrow Regular"/>
              </a:rPr>
              <a:t>Cast-brass bodies</a:t>
            </a:r>
          </a:p>
          <a:p>
            <a:pPr marL="342900" indent="-342900">
              <a:buFont typeface="Arial" panose="020B0604020202020204" pitchFamily="34" charset="0"/>
              <a:buChar char="•"/>
            </a:pPr>
            <a:r>
              <a:rPr lang="en-US" sz="1800" dirty="0">
                <a:solidFill>
                  <a:schemeClr val="tx2"/>
                </a:solidFill>
                <a:latin typeface="Arial Narrow Regular"/>
              </a:rPr>
              <a:t>Angled aerated outlet and self-closing valve option</a:t>
            </a:r>
          </a:p>
          <a:p>
            <a:pPr marL="342900" indent="-342900">
              <a:buFont typeface="Arial" panose="020B0604020202020204" pitchFamily="34" charset="0"/>
              <a:buChar char="•"/>
            </a:pPr>
            <a:r>
              <a:rPr lang="en-US" sz="1800" dirty="0" smtClean="0">
                <a:solidFill>
                  <a:schemeClr val="tx2"/>
                </a:solidFill>
                <a:latin typeface="Arial Narrow Regular"/>
              </a:rPr>
              <a:t>Stainless steel hose option</a:t>
            </a:r>
          </a:p>
          <a:p>
            <a:endParaRPr lang="en-US" sz="2000" dirty="0" smtClean="0">
              <a:solidFill>
                <a:schemeClr val="tx2"/>
              </a:solidFill>
              <a:latin typeface="Arial Narrow Regular"/>
            </a:endParaRPr>
          </a:p>
          <a:p>
            <a:endParaRPr lang="en-US" sz="2800" dirty="0">
              <a:solidFill>
                <a:schemeClr val="tx2"/>
              </a:solidFill>
              <a:latin typeface="Arial Narrow Regular" charset="0"/>
            </a:endParaRPr>
          </a:p>
        </p:txBody>
      </p:sp>
      <p:sp>
        <p:nvSpPr>
          <p:cNvPr id="2" name="Rectangle 1"/>
          <p:cNvSpPr/>
          <p:nvPr/>
        </p:nvSpPr>
        <p:spPr>
          <a:xfrm>
            <a:off x="978348" y="7703606"/>
            <a:ext cx="4686300" cy="2400657"/>
          </a:xfrm>
          <a:prstGeom prst="rect">
            <a:avLst/>
          </a:prstGeom>
        </p:spPr>
        <p:txBody>
          <a:bodyPr wrap="square">
            <a:spAutoFit/>
          </a:bodyPr>
          <a:lstStyle/>
          <a:p>
            <a:r>
              <a:rPr lang="en-US" sz="2400" dirty="0">
                <a:solidFill>
                  <a:schemeClr val="accent1"/>
                </a:solidFill>
                <a:latin typeface="Arial Narrow Regular"/>
              </a:rPr>
              <a:t>t</a:t>
            </a:r>
            <a:r>
              <a:rPr lang="en-US" sz="2400" dirty="0" smtClean="0">
                <a:solidFill>
                  <a:schemeClr val="accent1"/>
                </a:solidFill>
                <a:latin typeface="Arial Narrow Regular"/>
              </a:rPr>
              <a:t>hermostatic mixing valves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Accurately mixes and delivers hot and cold water </a:t>
            </a:r>
            <a:r>
              <a:rPr lang="en-US" sz="1800" dirty="0" smtClean="0">
                <a:solidFill>
                  <a:schemeClr val="tx2"/>
                </a:solidFill>
                <a:latin typeface="Arial Narrow Regular"/>
              </a:rPr>
              <a:t>from the distribution system</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Reduces bacteria</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Delivers safe temperatures for users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Inlet checks and strainers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Certified to ASSE standard 1017</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NSF/ANSI 61 </a:t>
            </a:r>
          </a:p>
        </p:txBody>
      </p:sp>
      <p:sp>
        <p:nvSpPr>
          <p:cNvPr id="62" name="Rectangle 61"/>
          <p:cNvSpPr/>
          <p:nvPr/>
        </p:nvSpPr>
        <p:spPr>
          <a:xfrm>
            <a:off x="6493606" y="3585508"/>
            <a:ext cx="5257800" cy="1661993"/>
          </a:xfrm>
          <a:prstGeom prst="rect">
            <a:avLst/>
          </a:prstGeom>
        </p:spPr>
        <p:txBody>
          <a:bodyPr wrap="square">
            <a:spAutoFit/>
          </a:bodyPr>
          <a:lstStyle/>
          <a:p>
            <a:r>
              <a:rPr lang="en-US" sz="2400" dirty="0">
                <a:solidFill>
                  <a:schemeClr val="accent1"/>
                </a:solidFill>
                <a:latin typeface="Arial Narrow Regular"/>
              </a:rPr>
              <a:t>c</a:t>
            </a:r>
            <a:r>
              <a:rPr lang="en-US" sz="2400" dirty="0" smtClean="0">
                <a:solidFill>
                  <a:schemeClr val="accent1"/>
                </a:solidFill>
                <a:latin typeface="Arial Narrow Regular"/>
              </a:rPr>
              <a:t>arbonated beverage backflow preventers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Prevents backflow of carbon dioxide or carbonated water</a:t>
            </a:r>
            <a:r>
              <a:rPr lang="en-US" sz="1800" dirty="0" smtClean="0">
                <a:solidFill>
                  <a:schemeClr val="tx2"/>
                </a:solidFill>
                <a:latin typeface="Arial Narrow Regular"/>
              </a:rPr>
              <a:t> into the potable supply</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For vending machine supply lines</a:t>
            </a:r>
          </a:p>
        </p:txBody>
      </p:sp>
      <p:pic>
        <p:nvPicPr>
          <p:cNvPr id="19" name="Picture 18"/>
          <p:cNvPicPr>
            <a:picLocks noChangeAspect="1"/>
          </p:cNvPicPr>
          <p:nvPr/>
        </p:nvPicPr>
        <p:blipFill rotWithShape="1">
          <a:blip r:embed="rId7"/>
          <a:srcRect l="62084" t="22963" r="29375" b="71111"/>
          <a:stretch/>
        </p:blipFill>
        <p:spPr>
          <a:xfrm>
            <a:off x="6781800" y="1993900"/>
            <a:ext cx="3782164" cy="147596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5000" y="1953884"/>
            <a:ext cx="3214698" cy="1607349"/>
          </a:xfrm>
          <a:prstGeom prst="rect">
            <a:avLst/>
          </a:prstGeom>
        </p:spPr>
      </p:pic>
    </p:spTree>
    <p:extLst>
      <p:ext uri="{BB962C8B-B14F-4D97-AF65-F5344CB8AC3E}">
        <p14:creationId xmlns:p14="http://schemas.microsoft.com/office/powerpoint/2010/main" val="1930713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smtClean="0">
              <a:solidFill>
                <a:schemeClr val="tx1"/>
              </a:solidFill>
              <a:latin typeface="Arial Regular" charset="0"/>
            </a:endParaRPr>
          </a:p>
        </p:txBody>
      </p:sp>
      <p:sp>
        <p:nvSpPr>
          <p:cNvPr id="2" name="TextBox 1"/>
          <p:cNvSpPr txBox="1"/>
          <p:nvPr/>
        </p:nvSpPr>
        <p:spPr>
          <a:xfrm>
            <a:off x="992976" y="3162300"/>
            <a:ext cx="7693824" cy="5570756"/>
          </a:xfrm>
          <a:prstGeom prst="rect">
            <a:avLst/>
          </a:prstGeom>
          <a:noFill/>
        </p:spPr>
        <p:txBody>
          <a:bodyPr wrap="square" rtlCol="0">
            <a:spAutoFit/>
          </a:bodyPr>
          <a:lstStyle/>
          <a:p>
            <a:r>
              <a:rPr lang="en-US" sz="3600" b="1" dirty="0" smtClean="0">
                <a:solidFill>
                  <a:schemeClr val="bg2"/>
                </a:solidFill>
                <a:latin typeface="Arial Narrow Regular" charset="0"/>
              </a:rPr>
              <a:t>Zurn enhances </a:t>
            </a:r>
          </a:p>
          <a:p>
            <a:r>
              <a:rPr lang="en-US" sz="3600" b="1" dirty="0" smtClean="0">
                <a:solidFill>
                  <a:schemeClr val="bg2"/>
                </a:solidFill>
                <a:latin typeface="Arial Narrow Regular" charset="0"/>
              </a:rPr>
              <a:t>the customer experience</a:t>
            </a:r>
          </a:p>
          <a:p>
            <a:endParaRPr lang="en-US" sz="3600" b="1" dirty="0">
              <a:solidFill>
                <a:schemeClr val="bg2"/>
              </a:solidFill>
              <a:latin typeface="Arial Narrow Regular" charset="0"/>
            </a:endParaRPr>
          </a:p>
          <a:p>
            <a:pPr marL="342900" indent="-342900">
              <a:buFont typeface="Arial" panose="020B0604020202020204" pitchFamily="34" charset="0"/>
              <a:buChar char="•"/>
            </a:pPr>
            <a:r>
              <a:rPr lang="en-US" sz="2800" dirty="0">
                <a:solidFill>
                  <a:schemeClr val="bg2"/>
                </a:solidFill>
                <a:latin typeface="Arial Narrow Regular" charset="0"/>
              </a:rPr>
              <a:t>Provides beautiful aesthetics</a:t>
            </a:r>
          </a:p>
          <a:p>
            <a:pPr marL="342900" indent="-342900">
              <a:buFont typeface="Arial" panose="020B0604020202020204" pitchFamily="34" charset="0"/>
              <a:buChar char="•"/>
            </a:pPr>
            <a:r>
              <a:rPr lang="en-US" sz="2800" dirty="0">
                <a:solidFill>
                  <a:schemeClr val="bg2"/>
                </a:solidFill>
                <a:latin typeface="Arial Narrow Regular" charset="0"/>
              </a:rPr>
              <a:t>Ensures optimal cleanliness </a:t>
            </a:r>
          </a:p>
          <a:p>
            <a:pPr marL="342900" indent="-342900">
              <a:buFont typeface="Arial" panose="020B0604020202020204" pitchFamily="34" charset="0"/>
              <a:buChar char="•"/>
            </a:pPr>
            <a:r>
              <a:rPr lang="en-US" sz="2800" dirty="0">
                <a:solidFill>
                  <a:schemeClr val="bg2"/>
                </a:solidFill>
                <a:latin typeface="Arial Narrow Regular" charset="0"/>
              </a:rPr>
              <a:t>Maximizes </a:t>
            </a:r>
            <a:r>
              <a:rPr lang="en-US" sz="2800" dirty="0" smtClean="0">
                <a:solidFill>
                  <a:schemeClr val="bg2"/>
                </a:solidFill>
                <a:latin typeface="Arial Narrow Regular" charset="0"/>
              </a:rPr>
              <a:t>ease of use</a:t>
            </a:r>
          </a:p>
          <a:p>
            <a:endParaRPr lang="en-US" sz="2800" dirty="0">
              <a:solidFill>
                <a:schemeClr val="bg2"/>
              </a:solidFill>
              <a:latin typeface="Arial Narrow Regular" charset="0"/>
            </a:endParaRPr>
          </a:p>
          <a:p>
            <a:endParaRPr lang="en-US" sz="2800" dirty="0">
              <a:solidFill>
                <a:schemeClr val="bg2"/>
              </a:solidFill>
              <a:latin typeface="Arial Narrow Regular" charset="0"/>
            </a:endParaRPr>
          </a:p>
          <a:p>
            <a:endParaRPr lang="en-US" sz="3600" b="1" dirty="0" smtClean="0">
              <a:solidFill>
                <a:schemeClr val="bg2"/>
              </a:solidFill>
              <a:latin typeface="Arial Narrow Regular" charset="0"/>
            </a:endParaRPr>
          </a:p>
          <a:p>
            <a:endParaRPr lang="en-US" sz="3600" b="1" dirty="0">
              <a:solidFill>
                <a:schemeClr val="bg2"/>
              </a:solidFill>
              <a:latin typeface="Arial Narrow Regular" charset="0"/>
            </a:endParaRPr>
          </a:p>
          <a:p>
            <a:endParaRPr lang="en-US" sz="3600" b="1" dirty="0">
              <a:solidFill>
                <a:schemeClr val="bg2"/>
              </a:solidFill>
              <a:latin typeface="Arial Narrow Regular"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48750"/>
          <a:stretch/>
        </p:blipFill>
        <p:spPr>
          <a:xfrm>
            <a:off x="9067800" y="0"/>
            <a:ext cx="9372600" cy="10287000"/>
          </a:xfrm>
          <a:prstGeom prst="rect">
            <a:avLst/>
          </a:prstGeom>
        </p:spPr>
      </p:pic>
    </p:spTree>
    <p:extLst>
      <p:ext uri="{BB962C8B-B14F-4D97-AF65-F5344CB8AC3E}">
        <p14:creationId xmlns:p14="http://schemas.microsoft.com/office/powerpoint/2010/main" val="58546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7773650" cy="1338828"/>
          </a:xfrm>
        </p:spPr>
        <p:txBody>
          <a:bodyPr/>
          <a:lstStyle/>
          <a:p>
            <a:r>
              <a:rPr lang="en-US" dirty="0" smtClean="0">
                <a:solidFill>
                  <a:schemeClr val="accent1"/>
                </a:solidFill>
              </a:rPr>
              <a:t>Zurn enhances the customer experience</a:t>
            </a:r>
            <a:r>
              <a:rPr lang="en-US" dirty="0" smtClean="0"/>
              <a:t/>
            </a:r>
            <a:br>
              <a:rPr lang="en-US" dirty="0" smtClean="0"/>
            </a:br>
            <a:r>
              <a:rPr lang="en-US" dirty="0" smtClean="0"/>
              <a:t>provides beautiful aesthetics</a:t>
            </a:r>
            <a:endParaRPr lang="uk-UA" dirty="0"/>
          </a:p>
        </p:txBody>
      </p:sp>
      <p:sp>
        <p:nvSpPr>
          <p:cNvPr id="3" name="Slide Number Placeholder 2"/>
          <p:cNvSpPr>
            <a:spLocks noGrp="1"/>
          </p:cNvSpPr>
          <p:nvPr>
            <p:ph type="sldNum" sz="quarter" idx="10"/>
          </p:nvPr>
        </p:nvSpPr>
        <p:spPr>
          <a:xfrm>
            <a:off x="11449050" y="9072685"/>
            <a:ext cx="1733550" cy="954107"/>
          </a:xfrm>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8</a:t>
            </a:fld>
            <a:endParaRPr b="0" dirty="0">
              <a:latin typeface="Arial Regular" charset="0"/>
            </a:endParaRPr>
          </a:p>
        </p:txBody>
      </p:sp>
      <p:sp>
        <p:nvSpPr>
          <p:cNvPr id="55" name="Rectangle 54"/>
          <p:cNvSpPr/>
          <p:nvPr/>
        </p:nvSpPr>
        <p:spPr>
          <a:xfrm>
            <a:off x="912586" y="3593582"/>
            <a:ext cx="5581020" cy="2677656"/>
          </a:xfrm>
          <a:prstGeom prst="rect">
            <a:avLst/>
          </a:prstGeom>
        </p:spPr>
        <p:txBody>
          <a:bodyPr wrap="square">
            <a:spAutoFit/>
          </a:bodyPr>
          <a:lstStyle/>
          <a:p>
            <a:r>
              <a:rPr lang="en-US" sz="2400" dirty="0" smtClean="0">
                <a:solidFill>
                  <a:schemeClr val="accent1"/>
                </a:solidFill>
                <a:latin typeface="Arial Narrow Regular"/>
              </a:rPr>
              <a:t>Sundara Handwashing Systems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Integrated solid surface sinks/countertops in designer styles and color</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Single, double, or triple connected sink configurations with individual user space</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Modern faucets and soap dispenser designs</a:t>
            </a:r>
          </a:p>
          <a:p>
            <a:pPr>
              <a:buClr>
                <a:schemeClr val="tx2"/>
              </a:buClr>
            </a:pPr>
            <a:endParaRPr lang="en-US" sz="1800" dirty="0" smtClean="0">
              <a:solidFill>
                <a:schemeClr val="accent1"/>
              </a:solidFill>
              <a:latin typeface="Arial Narrow Regular"/>
            </a:endParaRPr>
          </a:p>
          <a:p>
            <a:pPr marL="342900" indent="-342900">
              <a:buClr>
                <a:schemeClr val="tx2"/>
              </a:buClr>
              <a:buFont typeface="Arial" panose="020B0604020202020204" pitchFamily="34" charset="0"/>
              <a:buChar char="•"/>
            </a:pPr>
            <a:endParaRPr lang="en-US" sz="1800" dirty="0" smtClean="0">
              <a:solidFill>
                <a:schemeClr val="accent1"/>
              </a:solidFill>
              <a:latin typeface="Arial Narrow Regular"/>
            </a:endParaRPr>
          </a:p>
          <a:p>
            <a:pPr marL="342900" indent="-342900">
              <a:buClr>
                <a:schemeClr val="tx2"/>
              </a:buClr>
              <a:buFont typeface="Arial" panose="020B0604020202020204" pitchFamily="34" charset="0"/>
              <a:buChar char="•"/>
            </a:pPr>
            <a:endParaRPr lang="en-US" sz="1800" dirty="0">
              <a:solidFill>
                <a:schemeClr val="tx2"/>
              </a:solidFill>
              <a:latin typeface="Arial Narrow Regular" charset="0"/>
            </a:endParaRPr>
          </a:p>
        </p:txBody>
      </p:sp>
      <p:sp>
        <p:nvSpPr>
          <p:cNvPr id="57" name="Rectangle 56"/>
          <p:cNvSpPr/>
          <p:nvPr/>
        </p:nvSpPr>
        <p:spPr>
          <a:xfrm>
            <a:off x="6304642" y="3603737"/>
            <a:ext cx="5734958" cy="1661993"/>
          </a:xfrm>
          <a:prstGeom prst="rect">
            <a:avLst/>
          </a:prstGeom>
        </p:spPr>
        <p:txBody>
          <a:bodyPr wrap="square">
            <a:spAutoFit/>
          </a:bodyPr>
          <a:lstStyle/>
          <a:p>
            <a:r>
              <a:rPr lang="en-US" sz="2400" dirty="0">
                <a:solidFill>
                  <a:schemeClr val="accent1"/>
                </a:solidFill>
                <a:latin typeface="Arial Narrow Regular"/>
              </a:rPr>
              <a:t>v</a:t>
            </a:r>
            <a:r>
              <a:rPr lang="en-US" sz="2400" dirty="0" smtClean="0">
                <a:solidFill>
                  <a:schemeClr val="accent1"/>
                </a:solidFill>
                <a:latin typeface="Arial Narrow Regular"/>
              </a:rPr>
              <a:t>itreous china lavatories</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White shiny finish</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Countertop and undermount styles</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Durable and impermeable</a:t>
            </a:r>
          </a:p>
          <a:p>
            <a:r>
              <a:rPr lang="en-US" sz="2400" dirty="0" smtClean="0">
                <a:solidFill>
                  <a:schemeClr val="accent1"/>
                </a:solidFill>
                <a:latin typeface="Arial Narrow Regular"/>
              </a:rPr>
              <a:t> </a:t>
            </a:r>
          </a:p>
        </p:txBody>
      </p:sp>
      <p:sp>
        <p:nvSpPr>
          <p:cNvPr id="14" name="Rectangle 13"/>
          <p:cNvSpPr/>
          <p:nvPr/>
        </p:nvSpPr>
        <p:spPr>
          <a:xfrm>
            <a:off x="0" y="8877300"/>
            <a:ext cx="18288000" cy="140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8" name="Rectangle 57"/>
          <p:cNvSpPr/>
          <p:nvPr/>
        </p:nvSpPr>
        <p:spPr>
          <a:xfrm>
            <a:off x="896361" y="7661803"/>
            <a:ext cx="5352039" cy="1569660"/>
          </a:xfrm>
          <a:prstGeom prst="rect">
            <a:avLst/>
          </a:prstGeom>
        </p:spPr>
        <p:txBody>
          <a:bodyPr wrap="square">
            <a:spAutoFit/>
          </a:bodyPr>
          <a:lstStyle/>
          <a:p>
            <a:r>
              <a:rPr lang="en-US" sz="2400" dirty="0">
                <a:solidFill>
                  <a:schemeClr val="accent1"/>
                </a:solidFill>
                <a:latin typeface="Arial Narrow Regular"/>
              </a:rPr>
              <a:t>t</a:t>
            </a:r>
            <a:r>
              <a:rPr lang="en-US" sz="2400" dirty="0" smtClean="0">
                <a:solidFill>
                  <a:schemeClr val="accent1"/>
                </a:solidFill>
                <a:latin typeface="Arial Narrow Regular"/>
              </a:rPr>
              <a:t>oilets, urinals &amp; flush valves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Sleek, modern designs</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White, shiny vitreous china finish</a:t>
            </a:r>
          </a:p>
          <a:p>
            <a:pPr marL="342900" indent="-342900">
              <a:buClr>
                <a:schemeClr val="tx2"/>
              </a:buClr>
              <a:buFont typeface="Arial" panose="020B0604020202020204" pitchFamily="34" charset="0"/>
              <a:buChar char="•"/>
            </a:pPr>
            <a:r>
              <a:rPr lang="en-US" sz="1800" dirty="0" smtClean="0">
                <a:solidFill>
                  <a:schemeClr val="tx2"/>
                </a:solidFill>
                <a:latin typeface="Arial Narrow Regular"/>
              </a:rPr>
              <a:t>Durable and impermeable</a:t>
            </a: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sp>
        <p:nvSpPr>
          <p:cNvPr id="59" name="Rectangle 58"/>
          <p:cNvSpPr/>
          <p:nvPr/>
        </p:nvSpPr>
        <p:spPr>
          <a:xfrm>
            <a:off x="6265913" y="7718426"/>
            <a:ext cx="6554737" cy="1754326"/>
          </a:xfrm>
          <a:prstGeom prst="rect">
            <a:avLst/>
          </a:prstGeom>
        </p:spPr>
        <p:txBody>
          <a:bodyPr wrap="square">
            <a:spAutoFit/>
          </a:bodyPr>
          <a:lstStyle/>
          <a:p>
            <a:r>
              <a:rPr lang="en-US" sz="2400" dirty="0">
                <a:solidFill>
                  <a:schemeClr val="accent1"/>
                </a:solidFill>
                <a:latin typeface="Arial Narrow Regular"/>
              </a:rPr>
              <a:t>f</a:t>
            </a:r>
            <a:r>
              <a:rPr lang="en-US" sz="2400" dirty="0" smtClean="0">
                <a:solidFill>
                  <a:schemeClr val="accent1"/>
                </a:solidFill>
                <a:latin typeface="Arial Narrow Regular"/>
              </a:rPr>
              <a:t>loor drains</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Decorative grates in various shapes and sizes </a:t>
            </a:r>
          </a:p>
          <a:p>
            <a:pPr marL="342900" indent="-342900">
              <a:buClr>
                <a:schemeClr val="tx2"/>
              </a:buClr>
              <a:buFont typeface="Arial" panose="020B0604020202020204" pitchFamily="34" charset="0"/>
              <a:buChar char="•"/>
            </a:pPr>
            <a:r>
              <a:rPr lang="en-US" sz="1800" dirty="0" smtClean="0">
                <a:solidFill>
                  <a:schemeClr val="accent1"/>
                </a:solidFill>
                <a:latin typeface="Arial Narrow Regular"/>
              </a:rPr>
              <a:t>Stainless and nickel bronze</a:t>
            </a:r>
            <a:r>
              <a:rPr lang="en-US" sz="1800" dirty="0" smtClean="0">
                <a:solidFill>
                  <a:schemeClr val="tx2"/>
                </a:solidFill>
                <a:latin typeface="Arial Narrow Regular"/>
              </a:rPr>
              <a:t> finishes</a:t>
            </a:r>
          </a:p>
          <a:p>
            <a:pPr>
              <a:buClr>
                <a:schemeClr val="tx2"/>
              </a:buClr>
            </a:pPr>
            <a:endParaRPr lang="en-US" sz="2000" dirty="0" smtClean="0">
              <a:solidFill>
                <a:schemeClr val="tx2"/>
              </a:solidFill>
              <a:latin typeface="Arial Narrow Regular"/>
            </a:endParaRPr>
          </a:p>
          <a:p>
            <a:endParaRPr lang="en-US" sz="2800" dirty="0">
              <a:solidFill>
                <a:schemeClr val="tx2"/>
              </a:solidFill>
              <a:latin typeface="Arial Narrow Regular" charset="0"/>
            </a:endParaRPr>
          </a:p>
        </p:txBody>
      </p:sp>
      <p:sp>
        <p:nvSpPr>
          <p:cNvPr id="2" name="Rectangle 1"/>
          <p:cNvSpPr/>
          <p:nvPr/>
        </p:nvSpPr>
        <p:spPr>
          <a:xfrm>
            <a:off x="11702410" y="3556070"/>
            <a:ext cx="5442589" cy="1569660"/>
          </a:xfrm>
          <a:prstGeom prst="rect">
            <a:avLst/>
          </a:prstGeom>
        </p:spPr>
        <p:txBody>
          <a:bodyPr wrap="square">
            <a:spAutoFit/>
          </a:bodyPr>
          <a:lstStyle/>
          <a:p>
            <a:r>
              <a:rPr lang="en-US" sz="2400" dirty="0">
                <a:solidFill>
                  <a:schemeClr val="accent1"/>
                </a:solidFill>
                <a:latin typeface="Arial Narrow Regular"/>
              </a:rPr>
              <a:t>l</a:t>
            </a:r>
            <a:r>
              <a:rPr lang="en-US" sz="2400" dirty="0" smtClean="0">
                <a:solidFill>
                  <a:schemeClr val="accent1"/>
                </a:solidFill>
                <a:latin typeface="Arial Narrow Regular"/>
              </a:rPr>
              <a:t>avatory faucets</a:t>
            </a:r>
          </a:p>
          <a:p>
            <a:pPr marL="342900" indent="-342900">
              <a:buClr>
                <a:schemeClr val="tx2"/>
              </a:buClr>
              <a:buFont typeface="Arial" panose="020B0604020202020204" pitchFamily="34" charset="0"/>
              <a:buChar char="•"/>
            </a:pPr>
            <a:r>
              <a:rPr lang="en-US" sz="1800" dirty="0" smtClean="0">
                <a:solidFill>
                  <a:schemeClr val="accent1"/>
                </a:solidFill>
                <a:latin typeface="Arial Regular" charset="0"/>
              </a:rPr>
              <a:t>Brushed </a:t>
            </a:r>
            <a:r>
              <a:rPr lang="en-US" sz="1800" dirty="0">
                <a:solidFill>
                  <a:schemeClr val="accent1"/>
                </a:solidFill>
                <a:latin typeface="Arial Regular" charset="0"/>
              </a:rPr>
              <a:t>nickel, polished nickel, polished brass</a:t>
            </a:r>
          </a:p>
          <a:p>
            <a:pPr marL="342900" indent="-342900">
              <a:buClr>
                <a:schemeClr val="tx2"/>
              </a:buClr>
              <a:buFont typeface="Arial" panose="020B0604020202020204" pitchFamily="34" charset="0"/>
              <a:buChar char="•"/>
            </a:pPr>
            <a:r>
              <a:rPr lang="en-US" sz="1800" dirty="0">
                <a:solidFill>
                  <a:schemeClr val="tx2"/>
                </a:solidFill>
                <a:latin typeface="Arial Regular" charset="0"/>
              </a:rPr>
              <a:t>Onsite customization options</a:t>
            </a:r>
          </a:p>
          <a:p>
            <a:pPr marL="342900" indent="-342900">
              <a:buClr>
                <a:schemeClr val="tx2"/>
              </a:buClr>
              <a:buFont typeface="Arial" panose="020B0604020202020204" pitchFamily="34" charset="0"/>
              <a:buChar char="•"/>
            </a:pPr>
            <a:r>
              <a:rPr lang="en-US" sz="1800" dirty="0" smtClean="0">
                <a:solidFill>
                  <a:schemeClr val="tx2"/>
                </a:solidFill>
                <a:latin typeface="Arial Regular" charset="0"/>
              </a:rPr>
              <a:t>Some with matching </a:t>
            </a:r>
            <a:r>
              <a:rPr lang="en-US" sz="1800" dirty="0">
                <a:solidFill>
                  <a:schemeClr val="tx2"/>
                </a:solidFill>
                <a:latin typeface="Arial Regular" charset="0"/>
              </a:rPr>
              <a:t>soap dispensers</a:t>
            </a:r>
            <a:endParaRPr lang="uk-UA" sz="1800" dirty="0">
              <a:solidFill>
                <a:schemeClr val="tx2"/>
              </a:solidFill>
              <a:latin typeface="Arial Regular" charset="0"/>
            </a:endParaRPr>
          </a:p>
          <a:p>
            <a:pPr marL="342900" indent="-342900">
              <a:buClr>
                <a:schemeClr val="tx2"/>
              </a:buClr>
              <a:buFont typeface="Arial" panose="020B0604020202020204" pitchFamily="34" charset="0"/>
              <a:buChar char="•"/>
            </a:pPr>
            <a:endParaRPr lang="en-US" sz="1800" dirty="0" smtClean="0">
              <a:solidFill>
                <a:schemeClr val="tx2"/>
              </a:solidFill>
              <a:latin typeface="Arial Narrow Regular"/>
            </a:endParaRPr>
          </a:p>
        </p:txBody>
      </p:sp>
      <p:pic>
        <p:nvPicPr>
          <p:cNvPr id="20" name="Picture 19" descr="s01_Bathroom_1-single-fulm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382" y="2207083"/>
            <a:ext cx="2858232" cy="1416124"/>
          </a:xfrm>
          <a:prstGeom prst="rect">
            <a:avLst/>
          </a:prstGeom>
        </p:spPr>
      </p:pic>
      <p:pic>
        <p:nvPicPr>
          <p:cNvPr id="21" name="Picture 20" descr="6951_Faucet_Lef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0463" y="1668432"/>
            <a:ext cx="2000388" cy="1770342"/>
          </a:xfrm>
          <a:prstGeom prst="rect">
            <a:avLst/>
          </a:prstGeom>
        </p:spPr>
      </p:pic>
      <p:sp>
        <p:nvSpPr>
          <p:cNvPr id="62" name="Rectangle 61"/>
          <p:cNvSpPr/>
          <p:nvPr/>
        </p:nvSpPr>
        <p:spPr>
          <a:xfrm>
            <a:off x="11747500" y="7654980"/>
            <a:ext cx="6159500" cy="1015663"/>
          </a:xfrm>
          <a:prstGeom prst="rect">
            <a:avLst/>
          </a:prstGeom>
        </p:spPr>
        <p:txBody>
          <a:bodyPr wrap="square">
            <a:spAutoFit/>
          </a:bodyPr>
          <a:lstStyle/>
          <a:p>
            <a:r>
              <a:rPr lang="en-US" sz="2400" dirty="0" smtClean="0">
                <a:solidFill>
                  <a:schemeClr val="accent1"/>
                </a:solidFill>
                <a:latin typeface="Arial Narrow Regular"/>
              </a:rPr>
              <a:t>pressure reducing valves for irrigation</a:t>
            </a:r>
          </a:p>
          <a:p>
            <a:pPr marL="285750" indent="-285750">
              <a:buClr>
                <a:schemeClr val="tx2"/>
              </a:buClr>
              <a:buFont typeface="Arial" panose="020B0604020202020204" pitchFamily="34" charset="0"/>
              <a:buChar char="•"/>
            </a:pPr>
            <a:r>
              <a:rPr lang="en-US" sz="1800" dirty="0" smtClean="0">
                <a:solidFill>
                  <a:schemeClr val="accent1"/>
                </a:solidFill>
                <a:latin typeface="Arial Narrow Regular"/>
              </a:rPr>
              <a:t>One component of a total irrigation system</a:t>
            </a:r>
          </a:p>
          <a:p>
            <a:pPr marL="285750" indent="-285750">
              <a:buClr>
                <a:schemeClr val="tx2"/>
              </a:buClr>
              <a:buFont typeface="Arial" panose="020B0604020202020204" pitchFamily="34" charset="0"/>
              <a:buChar char="•"/>
            </a:pPr>
            <a:r>
              <a:rPr lang="en-US" sz="1800" dirty="0" smtClean="0">
                <a:solidFill>
                  <a:schemeClr val="tx2"/>
                </a:solidFill>
                <a:latin typeface="Arial Narrow Regular"/>
              </a:rPr>
              <a:t>Precise pressure control for drip or other irrigation</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0409" y="1892984"/>
            <a:ext cx="2258918" cy="170059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0072" y="5507509"/>
            <a:ext cx="2291868" cy="219207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205" y="5376885"/>
            <a:ext cx="1926907" cy="216777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20650" y="5520025"/>
            <a:ext cx="1611337" cy="1989876"/>
          </a:xfrm>
          <a:prstGeom prst="rect">
            <a:avLst/>
          </a:prstGeom>
        </p:spPr>
      </p:pic>
    </p:spTree>
    <p:extLst>
      <p:ext uri="{BB962C8B-B14F-4D97-AF65-F5344CB8AC3E}">
        <p14:creationId xmlns:p14="http://schemas.microsoft.com/office/powerpoint/2010/main" val="2641723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4444"/>
          <a:stretch/>
        </p:blipFill>
        <p:spPr>
          <a:xfrm>
            <a:off x="0" y="-38100"/>
            <a:ext cx="18288000" cy="10363200"/>
          </a:xfrm>
          <a:prstGeom prst="rect">
            <a:avLst/>
          </a:prstGeom>
        </p:spPr>
      </p:pic>
      <p:sp>
        <p:nvSpPr>
          <p:cNvPr id="2" name="Title 1"/>
          <p:cNvSpPr>
            <a:spLocks noGrp="1"/>
          </p:cNvSpPr>
          <p:nvPr>
            <p:ph type="title"/>
          </p:nvPr>
        </p:nvSpPr>
        <p:spPr>
          <a:xfrm>
            <a:off x="876300" y="571411"/>
            <a:ext cx="15201900" cy="1338828"/>
          </a:xfrm>
        </p:spPr>
        <p:txBody>
          <a:bodyPr/>
          <a:lstStyle/>
          <a:p>
            <a:r>
              <a:rPr lang="en-US" dirty="0" smtClean="0">
                <a:solidFill>
                  <a:schemeClr val="accent1"/>
                </a:solidFill>
              </a:rPr>
              <a:t>Sundara</a:t>
            </a:r>
            <a:r>
              <a:rPr lang="en-US" dirty="0">
                <a:solidFill>
                  <a:schemeClr val="accent1"/>
                </a:solidFill>
              </a:rPr>
              <a:t> </a:t>
            </a:r>
            <a:r>
              <a:rPr lang="en-US" dirty="0" smtClean="0">
                <a:solidFill>
                  <a:schemeClr val="accent1"/>
                </a:solidFill>
              </a:rPr>
              <a:t>single basins</a:t>
            </a:r>
            <a:br>
              <a:rPr lang="en-US" dirty="0" smtClean="0">
                <a:solidFill>
                  <a:schemeClr val="accent1"/>
                </a:solidFill>
              </a:rPr>
            </a:br>
            <a:r>
              <a:rPr lang="en-US" dirty="0" smtClean="0">
                <a:solidFill>
                  <a:schemeClr val="bg2"/>
                </a:solidFill>
              </a:rPr>
              <a:t> with wall-mount sensor faucets and soap dispensers</a:t>
            </a:r>
            <a:endParaRPr lang="uk-UA" dirty="0">
              <a:solidFill>
                <a:schemeClr val="bg2"/>
              </a:solidFill>
            </a:endParaRPr>
          </a:p>
        </p:txBody>
      </p:sp>
      <p:pic>
        <p:nvPicPr>
          <p:cNvPr id="5" name="Picture 4" descr="sundara-colors-lar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8267700"/>
            <a:ext cx="10801350" cy="2148655"/>
          </a:xfrm>
          <a:prstGeom prst="rect">
            <a:avLst/>
          </a:prstGeom>
        </p:spPr>
      </p:pic>
    </p:spTree>
    <p:extLst>
      <p:ext uri="{BB962C8B-B14F-4D97-AF65-F5344CB8AC3E}">
        <p14:creationId xmlns:p14="http://schemas.microsoft.com/office/powerpoint/2010/main" val="4147513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or PRODUCT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ODUC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11664</TotalTime>
  <Words>2598</Words>
  <Application>Microsoft Office PowerPoint</Application>
  <PresentationFormat>Custom</PresentationFormat>
  <Paragraphs>447</Paragraphs>
  <Slides>22</Slides>
  <Notes>20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Arial</vt:lpstr>
      <vt:lpstr>Arial Narrow</vt:lpstr>
      <vt:lpstr>Arial Narrow Regular</vt:lpstr>
      <vt:lpstr>Arial Regular</vt:lpstr>
      <vt:lpstr>Calibri</vt:lpstr>
      <vt:lpstr>Lato Semibold</vt:lpstr>
      <vt:lpstr>Roboto</vt:lpstr>
      <vt:lpstr>GENARAL LAYOUTS</vt:lpstr>
      <vt:lpstr>TEAM or PRODUCT SLIDES</vt:lpstr>
      <vt:lpstr>SLIDES WITH IMAGES</vt:lpstr>
      <vt:lpstr>PRODUCTS</vt:lpstr>
      <vt:lpstr>PowerPoint Presentation</vt:lpstr>
      <vt:lpstr>agenda what we’ll cover </vt:lpstr>
      <vt:lpstr>overview engineered water solutions for restaurant success </vt:lpstr>
      <vt:lpstr>PowerPoint Presentation</vt:lpstr>
      <vt:lpstr>PowerPoint Presentation</vt:lpstr>
      <vt:lpstr>Zurn contributes to the delivery of quality food/beverages delivers clean water | maintains sanitation and cleanliness</vt:lpstr>
      <vt:lpstr>PowerPoint Presentation</vt:lpstr>
      <vt:lpstr>Zurn enhances the customer experience provides beautiful aesthetics</vt:lpstr>
      <vt:lpstr>Sundara single basins  with wall-mount sensor faucets and soap dispensers</vt:lpstr>
      <vt:lpstr>Zurn enhances the customer experience ensures optimal cleanliness </vt:lpstr>
      <vt:lpstr>Zurn enhances the customer (and staff) experience maximizes ease of use </vt:lpstr>
      <vt:lpstr>PowerPoint Presentation</vt:lpstr>
      <vt:lpstr>Zurn helps meet compliance maintains water quality | preserves water control</vt:lpstr>
      <vt:lpstr>Zurn helps meet compliance enhances safety | achieves ADA regulations</vt:lpstr>
      <vt:lpstr>Zurn helps meet compliance ensures wastewater compliance </vt:lpstr>
      <vt:lpstr>PowerPoint Presentation</vt:lpstr>
      <vt:lpstr>Zurn provides cost savings conserves water and other resources</vt:lpstr>
      <vt:lpstr>Zurn provides cost savings optimizes productivity of kitchen staff</vt:lpstr>
      <vt:lpstr>Zurn provides cost savings saves time in installation and maintenance</vt:lpstr>
      <vt:lpstr>about Zurn One Systems®</vt:lpstr>
      <vt:lpstr>summary Zurn overview </vt:lpstr>
      <vt:lpstr>our contacts</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Wurster, Cassandra</cp:lastModifiedBy>
  <cp:revision>1134</cp:revision>
  <dcterms:created xsi:type="dcterms:W3CDTF">2015-01-20T11:47:48Z</dcterms:created>
  <dcterms:modified xsi:type="dcterms:W3CDTF">2018-09-07T20:29:43Z</dcterms:modified>
</cp:coreProperties>
</file>