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55"/>
  </p:notesMasterIdLst>
  <p:sldIdLst>
    <p:sldId id="269" r:id="rId5"/>
    <p:sldId id="266" r:id="rId6"/>
    <p:sldId id="511" r:id="rId7"/>
    <p:sldId id="720" r:id="rId8"/>
    <p:sldId id="746" r:id="rId9"/>
    <p:sldId id="506" r:id="rId10"/>
    <p:sldId id="735" r:id="rId11"/>
    <p:sldId id="387" r:id="rId12"/>
    <p:sldId id="715" r:id="rId13"/>
    <p:sldId id="719" r:id="rId14"/>
    <p:sldId id="748" r:id="rId15"/>
    <p:sldId id="646" r:id="rId16"/>
    <p:sldId id="756" r:id="rId17"/>
    <p:sldId id="718" r:id="rId18"/>
    <p:sldId id="418" r:id="rId19"/>
    <p:sldId id="645" r:id="rId20"/>
    <p:sldId id="736" r:id="rId21"/>
    <p:sldId id="644" r:id="rId22"/>
    <p:sldId id="378" r:id="rId23"/>
    <p:sldId id="757" r:id="rId24"/>
    <p:sldId id="625" r:id="rId25"/>
    <p:sldId id="738" r:id="rId26"/>
    <p:sldId id="1964" r:id="rId27"/>
    <p:sldId id="897" r:id="rId28"/>
    <p:sldId id="1862" r:id="rId29"/>
    <p:sldId id="1963" r:id="rId30"/>
    <p:sldId id="741" r:id="rId31"/>
    <p:sldId id="647" r:id="rId32"/>
    <p:sldId id="742" r:id="rId33"/>
    <p:sldId id="759" r:id="rId34"/>
    <p:sldId id="745" r:id="rId35"/>
    <p:sldId id="761" r:id="rId36"/>
    <p:sldId id="762" r:id="rId37"/>
    <p:sldId id="747" r:id="rId38"/>
    <p:sldId id="623" r:id="rId39"/>
    <p:sldId id="716" r:id="rId40"/>
    <p:sldId id="648" r:id="rId41"/>
    <p:sldId id="717" r:id="rId42"/>
    <p:sldId id="548" r:id="rId43"/>
    <p:sldId id="622" r:id="rId44"/>
    <p:sldId id="749" r:id="rId45"/>
    <p:sldId id="750" r:id="rId46"/>
    <p:sldId id="751" r:id="rId47"/>
    <p:sldId id="752" r:id="rId48"/>
    <p:sldId id="753" r:id="rId49"/>
    <p:sldId id="754" r:id="rId50"/>
    <p:sldId id="760" r:id="rId51"/>
    <p:sldId id="624" r:id="rId52"/>
    <p:sldId id="734" r:id="rId53"/>
    <p:sldId id="1965" r:id="rId5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5"/>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3" autoAdjust="0"/>
    <p:restoredTop sz="94559" autoAdjust="0"/>
  </p:normalViewPr>
  <p:slideViewPr>
    <p:cSldViewPr>
      <p:cViewPr varScale="1">
        <p:scale>
          <a:sx n="58" d="100"/>
          <a:sy n="58" d="100"/>
        </p:scale>
        <p:origin x="451" y="6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pPr/>
              <a:t>24.07.2019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8</a:t>
            </a:fld>
            <a:endParaRPr lang="uk-UA"/>
          </a:p>
        </p:txBody>
      </p:sp>
    </p:spTree>
    <p:extLst>
      <p:ext uri="{BB962C8B-B14F-4D97-AF65-F5344CB8AC3E}">
        <p14:creationId xmlns:p14="http://schemas.microsoft.com/office/powerpoint/2010/main" val="252900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594">
              <a:defRPr/>
            </a:pPr>
            <a:r>
              <a:rPr lang="en-US" dirty="0"/>
              <a:t>Thushan Hemachandra</a:t>
            </a:r>
          </a:p>
          <a:p>
            <a:pPr defTabSz="942594">
              <a:defRPr/>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24</a:t>
            </a:fld>
            <a:endParaRPr lang="uk-UA"/>
          </a:p>
        </p:txBody>
      </p:sp>
    </p:spTree>
    <p:extLst>
      <p:ext uri="{BB962C8B-B14F-4D97-AF65-F5344CB8AC3E}">
        <p14:creationId xmlns:p14="http://schemas.microsoft.com/office/powerpoint/2010/main" val="215064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25</a:t>
            </a:fld>
            <a:endParaRPr lang="uk-UA"/>
          </a:p>
        </p:txBody>
      </p:sp>
    </p:spTree>
    <p:extLst>
      <p:ext uri="{BB962C8B-B14F-4D97-AF65-F5344CB8AC3E}">
        <p14:creationId xmlns:p14="http://schemas.microsoft.com/office/powerpoint/2010/main" val="772467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Complimentary access to the </a:t>
            </a:r>
            <a:r>
              <a:rPr lang="en-US" sz="1200" kern="1200" dirty="0" err="1">
                <a:solidFill>
                  <a:schemeClr val="tx1"/>
                </a:solidFill>
                <a:effectLst/>
                <a:latin typeface="+mn-lt"/>
                <a:ea typeface="+mn-ea"/>
                <a:cs typeface="+mn-cs"/>
              </a:rPr>
              <a:t>PlumbSMART</a:t>
            </a:r>
            <a:r>
              <a:rPr lang="en-US" sz="1200" dirty="0">
                <a:solidFill>
                  <a:schemeClr val="tx2"/>
                </a:solidFill>
                <a:latin typeface="Arial Narrow Regular"/>
              </a:rPr>
              <a:t>™</a:t>
            </a:r>
            <a:r>
              <a:rPr lang="en-US" sz="1200" kern="1200" dirty="0">
                <a:solidFill>
                  <a:schemeClr val="tx1"/>
                </a:solidFill>
                <a:effectLst/>
                <a:latin typeface="+mn-lt"/>
                <a:ea typeface="+mn-ea"/>
                <a:cs typeface="+mn-cs"/>
              </a:rPr>
              <a:t> and alerts for 1 year from the time of the first purchase of a Zurn Connected Product. Thereafter, subscription renewal rates are in a tiered format, based on the total number of Zurn Connected Products installed across your enterprise. </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26</a:t>
            </a:fld>
            <a:endParaRPr lang="uk-UA"/>
          </a:p>
        </p:txBody>
      </p:sp>
    </p:spTree>
    <p:extLst>
      <p:ext uri="{BB962C8B-B14F-4D97-AF65-F5344CB8AC3E}">
        <p14:creationId xmlns:p14="http://schemas.microsoft.com/office/powerpoint/2010/main" val="3829469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27</a:t>
            </a:fld>
            <a:endParaRPr lang="uk-UA"/>
          </a:p>
        </p:txBody>
      </p:sp>
    </p:spTree>
    <p:extLst>
      <p:ext uri="{BB962C8B-B14F-4D97-AF65-F5344CB8AC3E}">
        <p14:creationId xmlns:p14="http://schemas.microsoft.com/office/powerpoint/2010/main" val="82461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28</a:t>
            </a:fld>
            <a:endParaRPr lang="uk-UA"/>
          </a:p>
        </p:txBody>
      </p:sp>
    </p:spTree>
    <p:extLst>
      <p:ext uri="{BB962C8B-B14F-4D97-AF65-F5344CB8AC3E}">
        <p14:creationId xmlns:p14="http://schemas.microsoft.com/office/powerpoint/2010/main" val="4089947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Fields</a:t>
            </a:r>
          </a:p>
        </p:txBody>
      </p:sp>
      <p:sp>
        <p:nvSpPr>
          <p:cNvPr id="4" name="Slide Number Placeholder 3"/>
          <p:cNvSpPr>
            <a:spLocks noGrp="1"/>
          </p:cNvSpPr>
          <p:nvPr>
            <p:ph type="sldNum" sz="quarter" idx="10"/>
          </p:nvPr>
        </p:nvSpPr>
        <p:spPr/>
        <p:txBody>
          <a:bodyPr/>
          <a:lstStyle/>
          <a:p>
            <a:fld id="{BD9C3A12-1E0F-412B-B376-8089A55D946C}" type="slidenum">
              <a:rPr lang="uk-UA" smtClean="0"/>
              <a:pPr/>
              <a:t>29</a:t>
            </a:fld>
            <a:endParaRPr lang="uk-UA"/>
          </a:p>
        </p:txBody>
      </p:sp>
    </p:spTree>
    <p:extLst>
      <p:ext uri="{BB962C8B-B14F-4D97-AF65-F5344CB8AC3E}">
        <p14:creationId xmlns:p14="http://schemas.microsoft.com/office/powerpoint/2010/main" val="910773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149" indent="-174149" defTabSz="928798">
              <a:defRPr/>
            </a:pPr>
            <a:r>
              <a:rPr lang="en-US" baseline="0" dirty="0"/>
              <a:t>Daniel Alvarez</a:t>
            </a:r>
          </a:p>
        </p:txBody>
      </p:sp>
      <p:sp>
        <p:nvSpPr>
          <p:cNvPr id="4" name="Slide Number Placeholder 3"/>
          <p:cNvSpPr>
            <a:spLocks noGrp="1"/>
          </p:cNvSpPr>
          <p:nvPr>
            <p:ph type="sldNum" sz="quarter" idx="10"/>
          </p:nvPr>
        </p:nvSpPr>
        <p:spPr/>
        <p:txBody>
          <a:bodyPr/>
          <a:lstStyle/>
          <a:p>
            <a:fld id="{BD9C3A12-1E0F-412B-B376-8089A55D946C}" type="slidenum">
              <a:rPr lang="uk-UA" smtClean="0"/>
              <a:pPr/>
              <a:t>30</a:t>
            </a:fld>
            <a:endParaRPr lang="uk-UA"/>
          </a:p>
        </p:txBody>
      </p:sp>
    </p:spTree>
    <p:extLst>
      <p:ext uri="{BB962C8B-B14F-4D97-AF65-F5344CB8AC3E}">
        <p14:creationId xmlns:p14="http://schemas.microsoft.com/office/powerpoint/2010/main" val="3418630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PIV is typically sold along with the backflow preventer, but there are stand alone applications</a:t>
            </a:r>
          </a:p>
          <a:p>
            <a:r>
              <a:rPr lang="en-US" baseline="0" dirty="0"/>
              <a:t>Researching adding wall and yard post indicators for stand alone</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32</a:t>
            </a:fld>
            <a:endParaRPr lang="uk-UA">
              <a:solidFill>
                <a:prstClr val="black"/>
              </a:solidFill>
            </a:endParaRPr>
          </a:p>
        </p:txBody>
      </p:sp>
    </p:spTree>
    <p:extLst>
      <p:ext uri="{BB962C8B-B14F-4D97-AF65-F5344CB8AC3E}">
        <p14:creationId xmlns:p14="http://schemas.microsoft.com/office/powerpoint/2010/main" val="1395948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Color difference of the two setters – two different sizes for two unique models</a:t>
            </a:r>
          </a:p>
        </p:txBody>
      </p:sp>
      <p:sp>
        <p:nvSpPr>
          <p:cNvPr id="4" name="Slide Number Placeholder 3"/>
          <p:cNvSpPr>
            <a:spLocks noGrp="1"/>
          </p:cNvSpPr>
          <p:nvPr>
            <p:ph type="sldNum" sz="quarter" idx="10"/>
          </p:nvPr>
        </p:nvSpPr>
        <p:spPr/>
        <p:txBody>
          <a:bodyPr/>
          <a:lstStyle/>
          <a:p>
            <a:fld id="{BD9C3A12-1E0F-412B-B376-8089A55D946C}" type="slidenum">
              <a:rPr lang="uk-UA" smtClean="0">
                <a:solidFill>
                  <a:prstClr val="black"/>
                </a:solidFill>
              </a:rPr>
              <a:pPr/>
              <a:t>33</a:t>
            </a:fld>
            <a:endParaRPr lang="uk-UA">
              <a:solidFill>
                <a:prstClr val="black"/>
              </a:solidFill>
            </a:endParaRPr>
          </a:p>
        </p:txBody>
      </p:sp>
    </p:spTree>
    <p:extLst>
      <p:ext uri="{BB962C8B-B14F-4D97-AF65-F5344CB8AC3E}">
        <p14:creationId xmlns:p14="http://schemas.microsoft.com/office/powerpoint/2010/main" val="1116123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35</a:t>
            </a:fld>
            <a:endParaRPr lang="uk-UA"/>
          </a:p>
        </p:txBody>
      </p:sp>
    </p:spTree>
    <p:extLst>
      <p:ext uri="{BB962C8B-B14F-4D97-AF65-F5344CB8AC3E}">
        <p14:creationId xmlns:p14="http://schemas.microsoft.com/office/powerpoint/2010/main" val="54966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9</a:t>
            </a:fld>
            <a:endParaRPr lang="uk-UA"/>
          </a:p>
        </p:txBody>
      </p:sp>
    </p:spTree>
    <p:extLst>
      <p:ext uri="{BB962C8B-B14F-4D97-AF65-F5344CB8AC3E}">
        <p14:creationId xmlns:p14="http://schemas.microsoft.com/office/powerpoint/2010/main" val="1694733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36</a:t>
            </a:fld>
            <a:endParaRPr lang="uk-UA"/>
          </a:p>
        </p:txBody>
      </p:sp>
    </p:spTree>
    <p:extLst>
      <p:ext uri="{BB962C8B-B14F-4D97-AF65-F5344CB8AC3E}">
        <p14:creationId xmlns:p14="http://schemas.microsoft.com/office/powerpoint/2010/main" val="1820183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37</a:t>
            </a:fld>
            <a:endParaRPr lang="uk-UA"/>
          </a:p>
        </p:txBody>
      </p:sp>
    </p:spTree>
    <p:extLst>
      <p:ext uri="{BB962C8B-B14F-4D97-AF65-F5344CB8AC3E}">
        <p14:creationId xmlns:p14="http://schemas.microsoft.com/office/powerpoint/2010/main" val="591324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38</a:t>
            </a:fld>
            <a:endParaRPr lang="uk-UA"/>
          </a:p>
        </p:txBody>
      </p:sp>
    </p:spTree>
    <p:extLst>
      <p:ext uri="{BB962C8B-B14F-4D97-AF65-F5344CB8AC3E}">
        <p14:creationId xmlns:p14="http://schemas.microsoft.com/office/powerpoint/2010/main" val="3370832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41</a:t>
            </a:fld>
            <a:endParaRPr lang="uk-UA"/>
          </a:p>
        </p:txBody>
      </p:sp>
    </p:spTree>
    <p:extLst>
      <p:ext uri="{BB962C8B-B14F-4D97-AF65-F5344CB8AC3E}">
        <p14:creationId xmlns:p14="http://schemas.microsoft.com/office/powerpoint/2010/main" val="542757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42</a:t>
            </a:fld>
            <a:endParaRPr lang="uk-UA"/>
          </a:p>
        </p:txBody>
      </p:sp>
    </p:spTree>
    <p:extLst>
      <p:ext uri="{BB962C8B-B14F-4D97-AF65-F5344CB8AC3E}">
        <p14:creationId xmlns:p14="http://schemas.microsoft.com/office/powerpoint/2010/main" val="1085415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44</a:t>
            </a:fld>
            <a:endParaRPr lang="uk-UA"/>
          </a:p>
        </p:txBody>
      </p:sp>
    </p:spTree>
    <p:extLst>
      <p:ext uri="{BB962C8B-B14F-4D97-AF65-F5344CB8AC3E}">
        <p14:creationId xmlns:p14="http://schemas.microsoft.com/office/powerpoint/2010/main" val="1646675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47</a:t>
            </a:fld>
            <a:endParaRPr kumimoji="0" lang="uk-U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96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260125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2785078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325080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271249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126250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1265011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594">
              <a:defRPr/>
            </a:pPr>
            <a:r>
              <a:rPr lang="en-US" dirty="0"/>
              <a:t>Thushan Hemachandra</a:t>
            </a:r>
          </a:p>
          <a:p>
            <a:pPr defTabSz="942594">
              <a:defRPr/>
            </a:pP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23</a:t>
            </a:fld>
            <a:endParaRPr lang="uk-UA"/>
          </a:p>
        </p:txBody>
      </p:sp>
    </p:spTree>
    <p:extLst>
      <p:ext uri="{BB962C8B-B14F-4D97-AF65-F5344CB8AC3E}">
        <p14:creationId xmlns:p14="http://schemas.microsoft.com/office/powerpoint/2010/main" val="3119374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0388742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51177065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9298113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43" r:id="rId6"/>
    <p:sldLayoutId id="2147483753" r:id="rId7"/>
    <p:sldLayoutId id="2147483756" r:id="rId8"/>
    <p:sldLayoutId id="2147483761" r:id="rId9"/>
    <p:sldLayoutId id="2147483762" r:id="rId10"/>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9Ta2ITcX0XM"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WQYXCbdYAyE" TargetMode="External"/><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s://youtu.be/ObDLBuCwcwY"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hyperlink" Target="https://youtu.be/LBta9-ylTH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7.png"/><Relationship Id="rId7"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68.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63.jpeg"/><Relationship Id="rId3" Type="http://schemas.openxmlformats.org/officeDocument/2006/relationships/image" Target="../media/image94.jpeg"/><Relationship Id="rId7" Type="http://schemas.openxmlformats.org/officeDocument/2006/relationships/image" Target="../media/image106.jpeg"/><Relationship Id="rId12"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jpg"/><Relationship Id="rId4" Type="http://schemas.openxmlformats.org/officeDocument/2006/relationships/image" Target="../media/image103.jpeg"/><Relationship Id="rId9" Type="http://schemas.openxmlformats.org/officeDocument/2006/relationships/image" Target="../media/image108.png"/></Relationships>
</file>

<file path=ppt/slides/_rels/slide43.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17" Type="http://schemas.openxmlformats.org/officeDocument/2006/relationships/image" Target="../media/image126.jpeg"/><Relationship Id="rId2" Type="http://schemas.openxmlformats.org/officeDocument/2006/relationships/image" Target="../media/image111.jpeg"/><Relationship Id="rId16" Type="http://schemas.openxmlformats.org/officeDocument/2006/relationships/image" Target="../media/image125.jpeg"/><Relationship Id="rId1" Type="http://schemas.openxmlformats.org/officeDocument/2006/relationships/slideLayout" Target="../slideLayouts/slideLayout8.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5" Type="http://schemas.openxmlformats.org/officeDocument/2006/relationships/image" Target="../media/image12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5CRCtuf6lj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www.youtube.com/watch?v=f4WzNSdIVks&amp;t=2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Backflow Prevention - 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8738294"/>
            <a:ext cx="10744200" cy="477054"/>
          </a:xfrm>
          <a:prstGeom prst="rect">
            <a:avLst/>
          </a:prstGeom>
          <a:noFill/>
        </p:spPr>
        <p:txBody>
          <a:bodyPr wrap="square" rtlCol="0">
            <a:spAutoFit/>
          </a:bodyPr>
          <a:lstStyle/>
          <a:p>
            <a:r>
              <a:rPr lang="en-US" sz="2500" dirty="0">
                <a:solidFill>
                  <a:schemeClr val="tx2"/>
                </a:solidFill>
                <a:latin typeface="Arial Regular" charset="0"/>
              </a:rPr>
              <a:t>July 16,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972800" y="4453"/>
            <a:ext cx="7315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2" name="TextBox 31"/>
          <p:cNvSpPr txBox="1"/>
          <p:nvPr/>
        </p:nvSpPr>
        <p:spPr>
          <a:xfrm>
            <a:off x="890180" y="2899470"/>
            <a:ext cx="9168220" cy="5509200"/>
          </a:xfrm>
          <a:prstGeom prst="rect">
            <a:avLst/>
          </a:prstGeom>
          <a:noFill/>
        </p:spPr>
        <p:txBody>
          <a:bodyPr wrap="square" rtlCol="0">
            <a:spAutoFit/>
          </a:bodyPr>
          <a:lstStyle/>
          <a:p>
            <a:r>
              <a:rPr lang="en-US" sz="3200" dirty="0">
                <a:latin typeface="Arial Narrow" panose="020B0606020202030204" pitchFamily="34" charset="0"/>
              </a:rPr>
              <a:t>The Zurn Wilkins Double Check Detector Backflow Preventers </a:t>
            </a:r>
            <a:r>
              <a:rPr lang="en-US" sz="3200" dirty="0">
                <a:solidFill>
                  <a:schemeClr val="accent1"/>
                </a:solidFill>
                <a:latin typeface="Arial Narrow" panose="020B0606020202030204" pitchFamily="34" charset="0"/>
              </a:rPr>
              <a:t>provide low hazard protection from backsiphonage and backpressure</a:t>
            </a:r>
            <a:r>
              <a:rPr lang="en-US" sz="3200" dirty="0">
                <a:latin typeface="Arial Narrow" panose="020B0606020202030204" pitchFamily="34" charset="0"/>
              </a:rPr>
              <a:t>, including a </a:t>
            </a:r>
            <a:r>
              <a:rPr lang="en-US" sz="3200" dirty="0">
                <a:solidFill>
                  <a:schemeClr val="accent1"/>
                </a:solidFill>
                <a:latin typeface="Arial Narrow" panose="020B0606020202030204" pitchFamily="34" charset="0"/>
              </a:rPr>
              <a:t>metered by-pass </a:t>
            </a:r>
            <a:r>
              <a:rPr lang="en-US" sz="3200" dirty="0">
                <a:latin typeface="Arial Narrow" panose="020B0606020202030204" pitchFamily="34" charset="0"/>
              </a:rPr>
              <a:t>to detect leaks and unauthorized water use in unmetered fire sprinkler systems. </a:t>
            </a:r>
          </a:p>
          <a:p>
            <a:endParaRPr lang="en-US" sz="3200" dirty="0">
              <a:solidFill>
                <a:schemeClr val="tx2"/>
              </a:solidFill>
              <a:latin typeface="Arial Narrow" panose="020B0606020202030204" pitchFamily="34" charset="0"/>
            </a:endParaRPr>
          </a:p>
          <a:p>
            <a:r>
              <a:rPr lang="en-US" sz="3200" dirty="0">
                <a:latin typeface="Arial Narrow" panose="020B0606020202030204" pitchFamily="34" charset="0"/>
              </a:rPr>
              <a:t>Bypass valve provides an equal level of protection. (double check)</a:t>
            </a:r>
          </a:p>
          <a:p>
            <a:endParaRPr lang="en-US" sz="3200" dirty="0">
              <a:latin typeface="Arial Narrow" panose="020B0606020202030204" pitchFamily="34" charset="0"/>
            </a:endParaRPr>
          </a:p>
          <a:p>
            <a:r>
              <a:rPr lang="en-US" sz="3200" dirty="0">
                <a:latin typeface="Arial Narrow" panose="020B0606020202030204" pitchFamily="34" charset="0"/>
              </a:rPr>
              <a:t>950XLT</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350</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350A</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350AST</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450</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450ST</a:t>
            </a:r>
            <a:r>
              <a:rPr lang="en-US" sz="3200" dirty="0">
                <a:solidFill>
                  <a:srgbClr val="FF0000"/>
                </a:solidFill>
                <a:latin typeface="Arial Narrow" panose="020B0606020202030204" pitchFamily="34" charset="0"/>
              </a:rPr>
              <a:t>DA</a:t>
            </a:r>
          </a:p>
          <a:p>
            <a:endParaRPr lang="en-US" sz="3200" dirty="0">
              <a:latin typeface="Arial Narrow" panose="020B0606020202030204" pitchFamily="34" charset="0"/>
            </a:endParaRPr>
          </a:p>
        </p:txBody>
      </p:sp>
      <p:sp>
        <p:nvSpPr>
          <p:cNvPr id="6" name="Title 5"/>
          <p:cNvSpPr>
            <a:spLocks noGrp="1"/>
          </p:cNvSpPr>
          <p:nvPr>
            <p:ph type="title"/>
          </p:nvPr>
        </p:nvSpPr>
        <p:spPr>
          <a:xfrm>
            <a:off x="876300" y="571411"/>
            <a:ext cx="8724900" cy="1962076"/>
          </a:xfrm>
        </p:spPr>
        <p:txBody>
          <a:bodyPr/>
          <a:lstStyle/>
          <a:p>
            <a:r>
              <a:rPr lang="en-US" dirty="0">
                <a:solidFill>
                  <a:schemeClr val="accent1"/>
                </a:solidFill>
              </a:rPr>
              <a:t>features &amp; benefits</a:t>
            </a:r>
            <a:br>
              <a:rPr lang="en-US" dirty="0"/>
            </a:br>
            <a:r>
              <a:rPr lang="en-US" dirty="0"/>
              <a:t>double check detector assembly</a:t>
            </a:r>
            <a:endParaRPr lang="uk-UA" dirty="0"/>
          </a:p>
        </p:txBody>
      </p:sp>
      <p:grpSp>
        <p:nvGrpSpPr>
          <p:cNvPr id="17" name="Group 16"/>
          <p:cNvGrpSpPr/>
          <p:nvPr/>
        </p:nvGrpSpPr>
        <p:grpSpPr>
          <a:xfrm>
            <a:off x="13639799" y="4327074"/>
            <a:ext cx="5029201" cy="1045026"/>
            <a:chOff x="1257300" y="5691876"/>
            <a:chExt cx="5029201" cy="1045026"/>
          </a:xfrm>
        </p:grpSpPr>
        <p:sp>
          <p:nvSpPr>
            <p:cNvPr id="18" name="TextBox 17"/>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450STDA</a:t>
              </a:r>
              <a:endParaRPr lang="en-US" sz="3600" dirty="0">
                <a:solidFill>
                  <a:schemeClr val="accent1"/>
                </a:solidFill>
                <a:latin typeface="Arial Narrow Regular" charset="0"/>
              </a:endParaRPr>
            </a:p>
          </p:txBody>
        </p:sp>
        <p:sp>
          <p:nvSpPr>
            <p:cNvPr id="20" name="TextBox 19"/>
            <p:cNvSpPr txBox="1"/>
            <p:nvPr/>
          </p:nvSpPr>
          <p:spPr>
            <a:xfrm>
              <a:off x="1257300" y="6336792"/>
              <a:ext cx="5029200" cy="400110"/>
            </a:xfrm>
            <a:prstGeom prst="rect">
              <a:avLst/>
            </a:prstGeom>
            <a:noFill/>
          </p:spPr>
          <p:txBody>
            <a:bodyPr wrap="square" rtlCol="0">
              <a:spAutoFit/>
            </a:bodyPr>
            <a:lstStyle/>
            <a:p>
              <a:r>
                <a:rPr lang="en-US" sz="2000" dirty="0">
                  <a:solidFill>
                    <a:schemeClr val="tx2"/>
                  </a:solidFill>
                  <a:latin typeface="Arial Regular" charset="0"/>
                </a:rPr>
                <a:t>Sizes 4” – 10” </a:t>
              </a:r>
              <a:endParaRPr lang="uk-UA" sz="2000" dirty="0">
                <a:solidFill>
                  <a:schemeClr val="tx2"/>
                </a:solidFill>
                <a:latin typeface="Arial Regular" charset="0"/>
              </a:endParaRPr>
            </a:p>
          </p:txBody>
        </p:sp>
      </p:grpSp>
      <p:sp>
        <p:nvSpPr>
          <p:cNvPr id="19" name="Rectangle 18"/>
          <p:cNvSpPr/>
          <p:nvPr/>
        </p:nvSpPr>
        <p:spPr>
          <a:xfrm>
            <a:off x="10972800" y="6438900"/>
            <a:ext cx="1295400" cy="228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 name="Group 2"/>
          <p:cNvGrpSpPr/>
          <p:nvPr/>
        </p:nvGrpSpPr>
        <p:grpSpPr>
          <a:xfrm>
            <a:off x="11887200" y="5905500"/>
            <a:ext cx="6629399" cy="3401749"/>
            <a:chOff x="12877800" y="6094728"/>
            <a:chExt cx="6629399" cy="3401749"/>
          </a:xfrm>
        </p:grpSpPr>
        <p:grpSp>
          <p:nvGrpSpPr>
            <p:cNvPr id="2" name="Group 1"/>
            <p:cNvGrpSpPr/>
            <p:nvPr/>
          </p:nvGrpSpPr>
          <p:grpSpPr>
            <a:xfrm>
              <a:off x="14096999" y="8438813"/>
              <a:ext cx="5410200" cy="1057664"/>
              <a:chOff x="1409699" y="5690234"/>
              <a:chExt cx="5410200" cy="1057664"/>
            </a:xfrm>
          </p:grpSpPr>
          <p:sp>
            <p:nvSpPr>
              <p:cNvPr id="13" name="TextBox 12"/>
              <p:cNvSpPr txBox="1"/>
              <p:nvPr/>
            </p:nvSpPr>
            <p:spPr>
              <a:xfrm>
                <a:off x="1409699" y="5690234"/>
                <a:ext cx="5029201" cy="646331"/>
              </a:xfrm>
              <a:prstGeom prst="rect">
                <a:avLst/>
              </a:prstGeom>
              <a:noFill/>
            </p:spPr>
            <p:txBody>
              <a:bodyPr wrap="square" rtlCol="0">
                <a:spAutoFit/>
              </a:bodyPr>
              <a:lstStyle/>
              <a:p>
                <a:r>
                  <a:rPr lang="en-US" sz="3600" dirty="0">
                    <a:latin typeface="Arial Narrow Regular" charset="0"/>
                  </a:rPr>
                  <a:t>350ASTDA</a:t>
                </a:r>
                <a:endParaRPr lang="en-US" sz="3600" dirty="0">
                  <a:solidFill>
                    <a:schemeClr val="accent1"/>
                  </a:solidFill>
                  <a:latin typeface="Arial Narrow Regular" charset="0"/>
                </a:endParaRPr>
              </a:p>
            </p:txBody>
          </p:sp>
          <p:sp>
            <p:nvSpPr>
              <p:cNvPr id="14" name="TextBox 13"/>
              <p:cNvSpPr txBox="1"/>
              <p:nvPr/>
            </p:nvSpPr>
            <p:spPr>
              <a:xfrm>
                <a:off x="1790699" y="6347788"/>
                <a:ext cx="5029200" cy="400110"/>
              </a:xfrm>
              <a:prstGeom prst="rect">
                <a:avLst/>
              </a:prstGeom>
              <a:noFill/>
            </p:spPr>
            <p:txBody>
              <a:bodyPr wrap="square" rtlCol="0">
                <a:spAutoFit/>
              </a:bodyPr>
              <a:lstStyle/>
              <a:p>
                <a:r>
                  <a:rPr lang="en-US" sz="2000" dirty="0">
                    <a:solidFill>
                      <a:schemeClr val="tx2"/>
                    </a:solidFill>
                    <a:latin typeface="Arial Regular" charset="0"/>
                  </a:rPr>
                  <a:t>Sizes 2 ½” – 10”</a:t>
                </a:r>
              </a:p>
            </p:txBody>
          </p:sp>
        </p:grpSp>
        <p:pic>
          <p:nvPicPr>
            <p:cNvPr id="21" name="Picture 20" descr="350ASTDA_CMYK.png"/>
            <p:cNvPicPr>
              <a:picLocks noChangeAspect="1"/>
            </p:cNvPicPr>
            <p:nvPr/>
          </p:nvPicPr>
          <p:blipFill>
            <a:blip r:embed="rId3" cstate="print"/>
            <a:stretch>
              <a:fillRect/>
            </a:stretch>
          </p:blipFill>
          <p:spPr>
            <a:xfrm>
              <a:off x="12877800" y="6094728"/>
              <a:ext cx="5485947" cy="2261429"/>
            </a:xfrm>
            <a:prstGeom prst="rect">
              <a:avLst/>
            </a:prstGeom>
          </p:spPr>
        </p:pic>
      </p:grpSp>
      <p:pic>
        <p:nvPicPr>
          <p:cNvPr id="22" name="Picture 21" descr="Zurn_Wilkins_6-450STDA_Front_R1.jpg"/>
          <p:cNvPicPr>
            <a:picLocks noChangeAspect="1"/>
          </p:cNvPicPr>
          <p:nvPr/>
        </p:nvPicPr>
        <p:blipFill>
          <a:blip r:embed="rId4" cstate="print"/>
          <a:stretch>
            <a:fillRect/>
          </a:stretch>
        </p:blipFill>
        <p:spPr>
          <a:xfrm>
            <a:off x="12669575" y="149413"/>
            <a:ext cx="4170625" cy="4170625"/>
          </a:xfrm>
          <a:prstGeom prst="rect">
            <a:avLst/>
          </a:prstGeom>
        </p:spPr>
      </p:pic>
    </p:spTree>
    <p:extLst>
      <p:ext uri="{BB962C8B-B14F-4D97-AF65-F5344CB8AC3E}">
        <p14:creationId xmlns:p14="http://schemas.microsoft.com/office/powerpoint/2010/main" val="252498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772400" cy="1962076"/>
          </a:xfrm>
        </p:spPr>
        <p:txBody>
          <a:bodyPr/>
          <a:lstStyle/>
          <a:p>
            <a:r>
              <a:rPr lang="en-US" dirty="0">
                <a:solidFill>
                  <a:schemeClr val="accent1"/>
                </a:solidFill>
              </a:rPr>
              <a:t>how it works</a:t>
            </a:r>
            <a:br>
              <a:rPr lang="en-US" dirty="0"/>
            </a:br>
            <a:r>
              <a:rPr lang="en-US" dirty="0"/>
              <a:t>backflow detector assemblies</a:t>
            </a:r>
            <a:endParaRPr lang="uk-UA" dirty="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958" y="2900889"/>
            <a:ext cx="5181600" cy="3748217"/>
          </a:xfrm>
          <a:prstGeom prst="rect">
            <a:avLst/>
          </a:prstGeom>
          <a:noFill/>
          <a:ln w="9525">
            <a:solidFill>
              <a:schemeClr val="tx1"/>
            </a:solidFill>
            <a:miter lim="800000"/>
            <a:headEnd/>
            <a:tailEnd/>
          </a:ln>
          <a:effec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20600" y="2900888"/>
            <a:ext cx="5242684" cy="3748217"/>
          </a:xfrm>
          <a:prstGeom prst="rect">
            <a:avLst/>
          </a:prstGeom>
          <a:noFill/>
          <a:ln w="9525">
            <a:solidFill>
              <a:schemeClr val="tx1"/>
            </a:solidFill>
            <a:miter lim="800000"/>
            <a:headEnd/>
            <a:tailEnd/>
          </a:ln>
          <a:effectLst/>
        </p:spPr>
      </p:pic>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7651" y="2900889"/>
            <a:ext cx="5176749" cy="3755837"/>
          </a:xfrm>
          <a:prstGeom prst="rect">
            <a:avLst/>
          </a:prstGeom>
          <a:noFill/>
          <a:ln w="9525">
            <a:solidFill>
              <a:schemeClr val="tx1"/>
            </a:solidFill>
            <a:miter lim="800000"/>
            <a:headEnd/>
            <a:tailEnd/>
          </a:ln>
          <a:effectLst/>
        </p:spPr>
      </p:pic>
      <p:graphicFrame>
        <p:nvGraphicFramePr>
          <p:cNvPr id="2" name="Table 1"/>
          <p:cNvGraphicFramePr>
            <a:graphicFrameLocks noGrp="1"/>
          </p:cNvGraphicFramePr>
          <p:nvPr>
            <p:extLst>
              <p:ext uri="{D42A27DB-BD31-4B8C-83A1-F6EECF244321}">
                <p14:modId xmlns:p14="http://schemas.microsoft.com/office/powerpoint/2010/main" val="3995730810"/>
              </p:ext>
            </p:extLst>
          </p:nvPr>
        </p:nvGraphicFramePr>
        <p:xfrm>
          <a:off x="761060" y="7007134"/>
          <a:ext cx="16916399" cy="1894840"/>
        </p:xfrm>
        <a:graphic>
          <a:graphicData uri="http://schemas.openxmlformats.org/drawingml/2006/table">
            <a:tbl>
              <a:tblPr firstRow="1" bandRow="1">
                <a:tableStyleId>{5C22544A-7EE6-4342-B048-85BDC9FD1C3A}</a:tableStyleId>
              </a:tblPr>
              <a:tblGrid>
                <a:gridCol w="122014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gridCol w="5256859">
                  <a:extLst>
                    <a:ext uri="{9D8B030D-6E8A-4147-A177-3AD203B41FA5}">
                      <a16:colId xmlns:a16="http://schemas.microsoft.com/office/drawing/2014/main" val="20003"/>
                    </a:ext>
                  </a:extLst>
                </a:gridCol>
              </a:tblGrid>
              <a:tr h="294640">
                <a:tc>
                  <a:txBody>
                    <a:bodyPr/>
                    <a:lstStyle/>
                    <a:p>
                      <a:endParaRPr lang="en-US" sz="1000" dirty="0">
                        <a:latin typeface="Arial Narrow Regular"/>
                      </a:endParaRPr>
                    </a:p>
                  </a:txBody>
                  <a:tcPr/>
                </a:tc>
                <a:tc>
                  <a:txBody>
                    <a:bodyPr/>
                    <a:lstStyle/>
                    <a:p>
                      <a:r>
                        <a:rPr lang="en-US" sz="1800" dirty="0">
                          <a:latin typeface="Arial Narrow Regular"/>
                        </a:rPr>
                        <a:t>No</a:t>
                      </a:r>
                      <a:r>
                        <a:rPr lang="en-US" sz="1800" baseline="0" dirty="0">
                          <a:latin typeface="Arial Narrow Regular"/>
                        </a:rPr>
                        <a:t> flow (static)</a:t>
                      </a:r>
                      <a:endParaRPr lang="en-US" sz="1800" dirty="0">
                        <a:latin typeface="Arial Narrow Regular"/>
                      </a:endParaRPr>
                    </a:p>
                  </a:txBody>
                  <a:tcPr/>
                </a:tc>
                <a:tc>
                  <a:txBody>
                    <a:bodyPr/>
                    <a:lstStyle/>
                    <a:p>
                      <a:r>
                        <a:rPr lang="en-US" sz="1800" dirty="0">
                          <a:latin typeface="Arial Narrow Regular"/>
                        </a:rPr>
                        <a:t>Low flow (&lt;5gpm)</a:t>
                      </a:r>
                    </a:p>
                  </a:txBody>
                  <a:tcPr/>
                </a:tc>
                <a:tc>
                  <a:txBody>
                    <a:bodyPr/>
                    <a:lstStyle/>
                    <a:p>
                      <a:r>
                        <a:rPr lang="en-US" sz="1800" dirty="0">
                          <a:latin typeface="Arial Narrow Regular"/>
                        </a:rPr>
                        <a:t>High flow (&gt;5gpm)</a:t>
                      </a:r>
                    </a:p>
                  </a:txBody>
                  <a:tcPr/>
                </a:tc>
                <a:extLst>
                  <a:ext uri="{0D108BD9-81ED-4DB2-BD59-A6C34878D82A}">
                    <a16:rowId xmlns:a16="http://schemas.microsoft.com/office/drawing/2014/main" val="10000"/>
                  </a:ext>
                </a:extLst>
              </a:tr>
              <a:tr h="370840">
                <a:tc>
                  <a:txBody>
                    <a:bodyPr/>
                    <a:lstStyle/>
                    <a:p>
                      <a:r>
                        <a:rPr lang="en-US" sz="1600" dirty="0">
                          <a:solidFill>
                            <a:srgbClr val="FF0000"/>
                          </a:solidFill>
                          <a:latin typeface="Arial Narrow Regular"/>
                        </a:rPr>
                        <a:t>Main</a:t>
                      </a:r>
                      <a:r>
                        <a:rPr lang="en-US" sz="1600" baseline="0" dirty="0">
                          <a:solidFill>
                            <a:srgbClr val="FF0000"/>
                          </a:solidFill>
                          <a:latin typeface="Arial Narrow Regular"/>
                        </a:rPr>
                        <a:t> Valve</a:t>
                      </a:r>
                      <a:r>
                        <a:rPr lang="en-US" sz="1600" dirty="0">
                          <a:solidFill>
                            <a:srgbClr val="FF0000"/>
                          </a:solidFill>
                          <a:latin typeface="Arial Narrow Regular"/>
                        </a:rPr>
                        <a:t> checks</a:t>
                      </a:r>
                    </a:p>
                  </a:txBody>
                  <a:tcPr/>
                </a:tc>
                <a:tc>
                  <a:txBody>
                    <a:bodyPr/>
                    <a:lstStyle/>
                    <a:p>
                      <a:r>
                        <a:rPr lang="en-US" sz="1800" dirty="0">
                          <a:latin typeface="Arial Narrow Regular"/>
                        </a:rPr>
                        <a:t>closed</a:t>
                      </a:r>
                    </a:p>
                  </a:txBody>
                  <a:tcPr/>
                </a:tc>
                <a:tc>
                  <a:txBody>
                    <a:bodyPr/>
                    <a:lstStyle/>
                    <a:p>
                      <a:r>
                        <a:rPr lang="en-US" sz="1800" dirty="0">
                          <a:latin typeface="Arial Narrow Regular"/>
                        </a:rPr>
                        <a:t>closed</a:t>
                      </a:r>
                    </a:p>
                  </a:txBody>
                  <a:tcPr/>
                </a:tc>
                <a:tc>
                  <a:txBody>
                    <a:bodyPr/>
                    <a:lstStyle/>
                    <a:p>
                      <a:r>
                        <a:rPr lang="en-US" sz="1800" dirty="0">
                          <a:latin typeface="Arial Narrow Regular"/>
                        </a:rPr>
                        <a:t>open</a:t>
                      </a:r>
                    </a:p>
                  </a:txBody>
                  <a:tcPr/>
                </a:tc>
                <a:extLst>
                  <a:ext uri="{0D108BD9-81ED-4DB2-BD59-A6C34878D82A}">
                    <a16:rowId xmlns:a16="http://schemas.microsoft.com/office/drawing/2014/main" val="10001"/>
                  </a:ext>
                </a:extLst>
              </a:tr>
              <a:tr h="370840">
                <a:tc>
                  <a:txBody>
                    <a:bodyPr/>
                    <a:lstStyle/>
                    <a:p>
                      <a:r>
                        <a:rPr lang="en-US" sz="1600" dirty="0">
                          <a:solidFill>
                            <a:srgbClr val="FF0000"/>
                          </a:solidFill>
                          <a:latin typeface="Arial Narrow Regular"/>
                        </a:rPr>
                        <a:t>Bypass checks</a:t>
                      </a:r>
                    </a:p>
                  </a:txBody>
                  <a:tcPr/>
                </a:tc>
                <a:tc>
                  <a:txBody>
                    <a:bodyPr/>
                    <a:lstStyle/>
                    <a:p>
                      <a:r>
                        <a:rPr lang="en-US" sz="1800" dirty="0">
                          <a:latin typeface="Arial Narrow Regular"/>
                        </a:rPr>
                        <a:t>closed</a:t>
                      </a:r>
                    </a:p>
                  </a:txBody>
                  <a:tcPr/>
                </a:tc>
                <a:tc>
                  <a:txBody>
                    <a:bodyPr/>
                    <a:lstStyle/>
                    <a:p>
                      <a:r>
                        <a:rPr lang="en-US" sz="1800" dirty="0">
                          <a:latin typeface="Arial Narrow Regular"/>
                        </a:rPr>
                        <a:t>open</a:t>
                      </a:r>
                    </a:p>
                  </a:txBody>
                  <a:tcPr/>
                </a:tc>
                <a:tc>
                  <a:txBody>
                    <a:bodyPr/>
                    <a:lstStyle/>
                    <a:p>
                      <a:r>
                        <a:rPr lang="en-US" sz="1800" dirty="0">
                          <a:latin typeface="Arial Narrow Regular"/>
                        </a:rPr>
                        <a:t>open</a:t>
                      </a:r>
                    </a:p>
                  </a:txBody>
                  <a:tcPr/>
                </a:tc>
                <a:extLst>
                  <a:ext uri="{0D108BD9-81ED-4DB2-BD59-A6C34878D82A}">
                    <a16:rowId xmlns:a16="http://schemas.microsoft.com/office/drawing/2014/main" val="10002"/>
                  </a:ext>
                </a:extLst>
              </a:tr>
              <a:tr h="370840">
                <a:tc>
                  <a:txBody>
                    <a:bodyPr/>
                    <a:lstStyle/>
                    <a:p>
                      <a:r>
                        <a:rPr lang="en-US" sz="1600" dirty="0">
                          <a:solidFill>
                            <a:srgbClr val="FF0000"/>
                          </a:solidFill>
                          <a:latin typeface="Arial Narrow Regular"/>
                        </a:rPr>
                        <a:t>Meter</a:t>
                      </a:r>
                      <a:endParaRPr lang="en-US" sz="2000" dirty="0">
                        <a:solidFill>
                          <a:srgbClr val="FF0000"/>
                        </a:solidFill>
                        <a:latin typeface="Arial Narrow Regular"/>
                      </a:endParaRPr>
                    </a:p>
                  </a:txBody>
                  <a:tcPr/>
                </a:tc>
                <a:tc>
                  <a:txBody>
                    <a:bodyPr/>
                    <a:lstStyle/>
                    <a:p>
                      <a:r>
                        <a:rPr lang="en-US" sz="1800" dirty="0">
                          <a:latin typeface="Arial Narrow Regular"/>
                        </a:rPr>
                        <a:t>not moving</a:t>
                      </a:r>
                    </a:p>
                  </a:txBody>
                  <a:tcPr/>
                </a:tc>
                <a:tc>
                  <a:txBody>
                    <a:bodyPr/>
                    <a:lstStyle/>
                    <a:p>
                      <a:r>
                        <a:rPr lang="en-US" sz="1800" dirty="0">
                          <a:latin typeface="Arial Narrow Regular"/>
                        </a:rPr>
                        <a:t>registering flow</a:t>
                      </a:r>
                    </a:p>
                  </a:txBody>
                  <a:tcPr/>
                </a:tc>
                <a:tc>
                  <a:txBody>
                    <a:bodyPr/>
                    <a:lstStyle/>
                    <a:p>
                      <a:r>
                        <a:rPr lang="en-US" sz="1800" dirty="0">
                          <a:latin typeface="Arial Narrow Regular"/>
                        </a:rPr>
                        <a:t>registering</a:t>
                      </a:r>
                      <a:r>
                        <a:rPr lang="en-US" sz="1800" baseline="0" dirty="0">
                          <a:latin typeface="Arial Narrow Regular"/>
                        </a:rPr>
                        <a:t> bypass flow only</a:t>
                      </a:r>
                      <a:endParaRPr lang="en-US" sz="1800" dirty="0">
                        <a:latin typeface="Arial Narrow Regular"/>
                      </a:endParaRPr>
                    </a:p>
                  </a:txBody>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4191000" y="2533487"/>
            <a:ext cx="0" cy="1162213"/>
          </a:xfrm>
          <a:prstGeom prst="straightConnector1">
            <a:avLst/>
          </a:prstGeom>
          <a:ln w="25400" cap="sq">
            <a:solidFill>
              <a:srgbClr val="FF0000"/>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401558" y="5905500"/>
            <a:ext cx="533400" cy="0"/>
          </a:xfrm>
          <a:prstGeom prst="straightConnector1">
            <a:avLst/>
          </a:prstGeom>
          <a:ln w="25400" cap="sq">
            <a:solidFill>
              <a:srgbClr val="FF0000"/>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29200" y="2268094"/>
            <a:ext cx="0" cy="1333826"/>
          </a:xfrm>
          <a:prstGeom prst="straightConnector1">
            <a:avLst/>
          </a:prstGeom>
          <a:ln w="25400" cap="sq">
            <a:solidFill>
              <a:srgbClr val="FF0000"/>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40875" y="1817164"/>
            <a:ext cx="1300250" cy="646331"/>
          </a:xfrm>
          <a:prstGeom prst="rect">
            <a:avLst/>
          </a:prstGeom>
          <a:noFill/>
        </p:spPr>
        <p:txBody>
          <a:bodyPr wrap="square" rtlCol="0">
            <a:spAutoFit/>
          </a:bodyPr>
          <a:lstStyle/>
          <a:p>
            <a:pPr algn="ctr"/>
            <a:r>
              <a:rPr lang="en-US" sz="1800" dirty="0">
                <a:solidFill>
                  <a:srgbClr val="FF0000"/>
                </a:solidFill>
                <a:latin typeface="Arial Narrow Regular"/>
              </a:rPr>
              <a:t>“Tattletale” Meter</a:t>
            </a:r>
          </a:p>
        </p:txBody>
      </p:sp>
      <p:sp>
        <p:nvSpPr>
          <p:cNvPr id="33" name="TextBox 32"/>
          <p:cNvSpPr txBox="1"/>
          <p:nvPr/>
        </p:nvSpPr>
        <p:spPr>
          <a:xfrm>
            <a:off x="4802757" y="1621763"/>
            <a:ext cx="1143000" cy="646331"/>
          </a:xfrm>
          <a:prstGeom prst="rect">
            <a:avLst/>
          </a:prstGeom>
          <a:noFill/>
        </p:spPr>
        <p:txBody>
          <a:bodyPr wrap="square" rtlCol="0">
            <a:spAutoFit/>
          </a:bodyPr>
          <a:lstStyle/>
          <a:p>
            <a:r>
              <a:rPr lang="en-US" sz="1800" dirty="0">
                <a:solidFill>
                  <a:srgbClr val="FF0000"/>
                </a:solidFill>
                <a:latin typeface="Arial Narrow Regular"/>
              </a:rPr>
              <a:t>Bypass Valve</a:t>
            </a:r>
          </a:p>
        </p:txBody>
      </p:sp>
      <p:sp>
        <p:nvSpPr>
          <p:cNvPr id="34" name="TextBox 33"/>
          <p:cNvSpPr txBox="1"/>
          <p:nvPr/>
        </p:nvSpPr>
        <p:spPr>
          <a:xfrm>
            <a:off x="762000" y="5676900"/>
            <a:ext cx="685800" cy="369332"/>
          </a:xfrm>
          <a:prstGeom prst="rect">
            <a:avLst/>
          </a:prstGeom>
          <a:noFill/>
        </p:spPr>
        <p:txBody>
          <a:bodyPr wrap="square" rtlCol="0">
            <a:spAutoFit/>
          </a:bodyPr>
          <a:lstStyle/>
          <a:p>
            <a:r>
              <a:rPr lang="en-US" sz="1800" dirty="0">
                <a:solidFill>
                  <a:srgbClr val="FF0000"/>
                </a:solidFill>
                <a:latin typeface="Arial Narrow Regular"/>
              </a:rPr>
              <a:t>Inlet</a:t>
            </a:r>
          </a:p>
        </p:txBody>
      </p:sp>
      <p:sp>
        <p:nvSpPr>
          <p:cNvPr id="9" name="Rectangle 8"/>
          <p:cNvSpPr/>
          <p:nvPr/>
        </p:nvSpPr>
        <p:spPr>
          <a:xfrm>
            <a:off x="9677400" y="9029700"/>
            <a:ext cx="2057400" cy="1143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76777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1887200" y="0"/>
            <a:ext cx="6400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9791700" cy="1962076"/>
          </a:xfrm>
        </p:spPr>
        <p:txBody>
          <a:bodyPr/>
          <a:lstStyle/>
          <a:p>
            <a:r>
              <a:rPr lang="en-US" dirty="0">
                <a:solidFill>
                  <a:schemeClr val="accent1"/>
                </a:solidFill>
              </a:rPr>
              <a:t>features &amp; benefits</a:t>
            </a:r>
            <a:br>
              <a:rPr lang="en-US" dirty="0"/>
            </a:br>
            <a:r>
              <a:rPr lang="en-US" dirty="0"/>
              <a:t>reduced pressure principle assembly</a:t>
            </a:r>
            <a:endParaRPr lang="uk-UA" dirty="0"/>
          </a:p>
        </p:txBody>
      </p:sp>
      <p:sp>
        <p:nvSpPr>
          <p:cNvPr id="18" name="Slide Number Placeholder 2"/>
          <p:cNvSpPr txBox="1">
            <a:spLocks/>
          </p:cNvSpPr>
          <p:nvPr/>
        </p:nvSpPr>
        <p:spPr>
          <a:xfrm>
            <a:off x="18973800" y="8908321"/>
            <a:ext cx="1733550" cy="954107"/>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b="0" dirty="0">
                <a:latin typeface="Arial Regular" charset="0"/>
              </a:rPr>
              <a:t>page</a:t>
            </a:r>
          </a:p>
          <a:p>
            <a:r>
              <a:rPr lang="en-US" b="0" dirty="0">
                <a:latin typeface="Arial Regular" charset="0"/>
              </a:rPr>
              <a:t>0</a:t>
            </a:r>
            <a:fld id="{37D409AB-2201-4E18-8A34-C31753AD9B06}" type="slidenum">
              <a:rPr b="0" smtClean="0">
                <a:latin typeface="Arial Regular" charset="0"/>
              </a:rPr>
              <a:pPr/>
              <a:t>12</a:t>
            </a:fld>
            <a:endParaRPr b="0" dirty="0">
              <a:latin typeface="Arial Regular" charset="0"/>
            </a:endParaRPr>
          </a:p>
        </p:txBody>
      </p:sp>
      <p:grpSp>
        <p:nvGrpSpPr>
          <p:cNvPr id="19" name="Group 18"/>
          <p:cNvGrpSpPr/>
          <p:nvPr/>
        </p:nvGrpSpPr>
        <p:grpSpPr>
          <a:xfrm>
            <a:off x="14097000" y="8543889"/>
            <a:ext cx="5029201" cy="1352802"/>
            <a:chOff x="6629399" y="5691876"/>
            <a:chExt cx="5029201" cy="1352802"/>
          </a:xfrm>
        </p:grpSpPr>
        <p:sp>
          <p:nvSpPr>
            <p:cNvPr id="20" name="TextBox 19"/>
            <p:cNvSpPr txBox="1"/>
            <p:nvPr/>
          </p:nvSpPr>
          <p:spPr>
            <a:xfrm>
              <a:off x="6629399" y="5691876"/>
              <a:ext cx="5029201" cy="646331"/>
            </a:xfrm>
            <a:prstGeom prst="rect">
              <a:avLst/>
            </a:prstGeom>
            <a:noFill/>
          </p:spPr>
          <p:txBody>
            <a:bodyPr wrap="square" rtlCol="0">
              <a:spAutoFit/>
            </a:bodyPr>
            <a:lstStyle/>
            <a:p>
              <a:r>
                <a:rPr lang="en-US" sz="3600" dirty="0">
                  <a:latin typeface="Arial Narrow Regular" charset="0"/>
                </a:rPr>
                <a:t>975XL2</a:t>
              </a:r>
              <a:endParaRPr lang="en-US" sz="3600" dirty="0">
                <a:solidFill>
                  <a:schemeClr val="accent1"/>
                </a:solidFill>
                <a:latin typeface="Arial Narrow Regular" charset="0"/>
              </a:endParaRPr>
            </a:p>
          </p:txBody>
        </p:sp>
        <p:sp>
          <p:nvSpPr>
            <p:cNvPr id="22" name="TextBox 21"/>
            <p:cNvSpPr txBox="1"/>
            <p:nvPr/>
          </p:nvSpPr>
          <p:spPr>
            <a:xfrm>
              <a:off x="6629399" y="6336792"/>
              <a:ext cx="5029200" cy="707886"/>
            </a:xfrm>
            <a:prstGeom prst="rect">
              <a:avLst/>
            </a:prstGeom>
            <a:noFill/>
          </p:spPr>
          <p:txBody>
            <a:bodyPr wrap="square" rtlCol="0">
              <a:spAutoFit/>
            </a:bodyPr>
            <a:lstStyle/>
            <a:p>
              <a:r>
                <a:rPr lang="en-US" sz="2000" dirty="0">
                  <a:solidFill>
                    <a:schemeClr val="tx2"/>
                  </a:solidFill>
                  <a:latin typeface="Arial Regular" charset="0"/>
                </a:rPr>
                <a:t>Sizes ½” – 2”</a:t>
              </a:r>
            </a:p>
            <a:p>
              <a:endParaRPr lang="en-US" sz="2000" dirty="0">
                <a:solidFill>
                  <a:schemeClr val="tx2"/>
                </a:solidFill>
                <a:latin typeface="Arial Regular" charset="0"/>
              </a:endParaRPr>
            </a:p>
          </p:txBody>
        </p:sp>
      </p:grpSp>
      <p:sp>
        <p:nvSpPr>
          <p:cNvPr id="9" name="TextBox 8"/>
          <p:cNvSpPr txBox="1"/>
          <p:nvPr/>
        </p:nvSpPr>
        <p:spPr>
          <a:xfrm>
            <a:off x="859240" y="2847082"/>
            <a:ext cx="10189759" cy="797141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Narrow" panose="020B0606020202030204" pitchFamily="34" charset="0"/>
              </a:rPr>
              <a:t>The Zurn Wilkins Reduced Pressure Principle Backflow Preventers </a:t>
            </a:r>
            <a:r>
              <a:rPr lang="en-US" sz="3200" dirty="0">
                <a:solidFill>
                  <a:schemeClr val="accent1"/>
                </a:solidFill>
                <a:latin typeface="Arial Narrow" panose="020B0606020202030204" pitchFamily="34" charset="0"/>
              </a:rPr>
              <a:t>provide high hazard protection against backsiphonage and backpressure </a:t>
            </a:r>
            <a:r>
              <a:rPr lang="en-US" sz="3200" dirty="0">
                <a:latin typeface="Arial Narrow" panose="020B0606020202030204" pitchFamily="34" charset="0"/>
              </a:rPr>
              <a:t>for all water applications</a:t>
            </a:r>
          </a:p>
          <a:p>
            <a:pPr marL="457200" indent="-457200">
              <a:buFont typeface="Arial" panose="020B0604020202020204" pitchFamily="34" charset="0"/>
              <a:buChar char="•"/>
            </a:pPr>
            <a:endParaRPr lang="en-US" sz="3200" dirty="0">
              <a:latin typeface="Arial Narrow" panose="020B0606020202030204" pitchFamily="34" charset="0"/>
            </a:endParaRPr>
          </a:p>
          <a:p>
            <a:pPr marL="457200" indent="-457200">
              <a:buFont typeface="Arial" panose="020B0604020202020204" pitchFamily="34" charset="0"/>
              <a:buChar char="•"/>
            </a:pPr>
            <a:r>
              <a:rPr lang="en-US" sz="3200" dirty="0">
                <a:latin typeface="Arial Narrow" panose="020B0606020202030204" pitchFamily="34" charset="0"/>
              </a:rPr>
              <a:t>Features two spring loaded check valves designed to close drip tight and a relief valve </a:t>
            </a:r>
          </a:p>
          <a:p>
            <a:pPr marL="457200" indent="-457200">
              <a:buFont typeface="Arial" panose="020B0604020202020204" pitchFamily="34" charset="0"/>
              <a:buChar char="•"/>
            </a:pPr>
            <a:endParaRPr lang="en-US" sz="3200" dirty="0">
              <a:latin typeface="Arial Narrow" panose="020B0606020202030204" pitchFamily="34" charset="0"/>
            </a:endParaRPr>
          </a:p>
          <a:p>
            <a:pPr marL="457200" indent="-457200">
              <a:buFont typeface="Arial" panose="020B0604020202020204" pitchFamily="34" charset="0"/>
              <a:buChar char="•"/>
            </a:pPr>
            <a:r>
              <a:rPr lang="en-US" sz="3200" dirty="0">
                <a:latin typeface="Arial Narrow" panose="020B0606020202030204" pitchFamily="34" charset="0"/>
              </a:rPr>
              <a:t>Pressure Loss is approximately 15 psi static</a:t>
            </a:r>
          </a:p>
          <a:p>
            <a:pPr marL="457200" indent="-457200">
              <a:buFont typeface="Arial" panose="020B0604020202020204" pitchFamily="34" charset="0"/>
              <a:buChar char="•"/>
            </a:pPr>
            <a:endParaRPr lang="en-US" sz="3200" dirty="0">
              <a:latin typeface="Arial Narrow" panose="020B0606020202030204" pitchFamily="34" charset="0"/>
            </a:endParaRPr>
          </a:p>
          <a:p>
            <a:pPr marL="457200" indent="-457200">
              <a:buFont typeface="Arial" panose="020B0604020202020204" pitchFamily="34" charset="0"/>
              <a:buChar char="•"/>
            </a:pPr>
            <a:r>
              <a:rPr lang="en-US" sz="3200" dirty="0">
                <a:latin typeface="Arial Narrow" panose="020B0606020202030204" pitchFamily="34" charset="0"/>
              </a:rPr>
              <a:t>9</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XL2, 9</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XL, 3</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XL, 3</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 3</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A, 3</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AST, 4</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 4</a:t>
            </a:r>
            <a:r>
              <a:rPr lang="en-US" sz="3200" dirty="0">
                <a:solidFill>
                  <a:srgbClr val="FF0000"/>
                </a:solidFill>
                <a:latin typeface="Arial Narrow" panose="020B0606020202030204" pitchFamily="34" charset="0"/>
              </a:rPr>
              <a:t>75</a:t>
            </a:r>
            <a:r>
              <a:rPr lang="en-US" sz="3200" dirty="0">
                <a:latin typeface="Arial Narrow" panose="020B0606020202030204" pitchFamily="34" charset="0"/>
              </a:rPr>
              <a:t>ST</a:t>
            </a:r>
          </a:p>
          <a:p>
            <a:pPr marL="457200" indent="-457200">
              <a:buFont typeface="Arial" panose="020B0604020202020204" pitchFamily="34" charset="0"/>
              <a:buChar char="•"/>
            </a:pPr>
            <a:endParaRPr lang="en-US" sz="3200" dirty="0">
              <a:latin typeface="Arial Narrow" panose="020B0606020202030204" pitchFamily="34" charset="0"/>
            </a:endParaRPr>
          </a:p>
          <a:p>
            <a:pPr marL="457200" indent="-457200">
              <a:buFont typeface="Arial" panose="020B0604020202020204" pitchFamily="34" charset="0"/>
              <a:buChar char="•"/>
            </a:pPr>
            <a:endParaRPr lang="en-US" sz="3200" dirty="0">
              <a:latin typeface="Arial Narrow" panose="020B0606020202030204" pitchFamily="34" charset="0"/>
            </a:endParaRPr>
          </a:p>
          <a:p>
            <a:pPr marL="457200" indent="-457200">
              <a:buFont typeface="Arial" panose="020B0604020202020204" pitchFamily="34" charset="0"/>
              <a:buChar char="•"/>
            </a:pPr>
            <a:endParaRPr lang="en-US" sz="3200" dirty="0">
              <a:latin typeface="Arial Narrow" panose="020B0606020202030204" pitchFamily="34" charset="0"/>
            </a:endParaRPr>
          </a:p>
          <a:p>
            <a:pPr marL="457200" indent="-457200">
              <a:buFont typeface="Arial" panose="020B0604020202020204" pitchFamily="34" charset="0"/>
              <a:buChar char="•"/>
            </a:pPr>
            <a:endParaRPr lang="en-US" sz="3200" dirty="0">
              <a:latin typeface="Arial Narrow" panose="020B0606020202030204" pitchFamily="34" charset="0"/>
            </a:endParaRPr>
          </a:p>
          <a:p>
            <a:pPr marL="457200" indent="-457200">
              <a:buFont typeface="Arial" panose="020B0604020202020204" pitchFamily="34" charset="0"/>
              <a:buChar char="•"/>
            </a:pPr>
            <a:endParaRPr lang="en-US" sz="3200" dirty="0">
              <a:solidFill>
                <a:schemeClr val="tx2"/>
              </a:solidFill>
              <a:latin typeface="Arial Narrow" panose="020B0606020202030204" pitchFamily="34" charset="0"/>
            </a:endParaRPr>
          </a:p>
          <a:p>
            <a:pPr marL="457200" indent="-457200">
              <a:buFont typeface="Arial" panose="020B0604020202020204" pitchFamily="34" charset="0"/>
              <a:buChar char="•"/>
            </a:pPr>
            <a:endParaRPr lang="en-US" sz="3200" dirty="0">
              <a:solidFill>
                <a:schemeClr val="tx2"/>
              </a:solidFill>
              <a:latin typeface="Arial Narrow" panose="020B0606020202030204" pitchFamily="34" charset="0"/>
            </a:endParaRPr>
          </a:p>
        </p:txBody>
      </p:sp>
      <p:grpSp>
        <p:nvGrpSpPr>
          <p:cNvPr id="4" name="Group 3"/>
          <p:cNvGrpSpPr/>
          <p:nvPr/>
        </p:nvGrpSpPr>
        <p:grpSpPr>
          <a:xfrm>
            <a:off x="13792200" y="3972036"/>
            <a:ext cx="5562601" cy="1352802"/>
            <a:chOff x="6095999" y="5691876"/>
            <a:chExt cx="5562601" cy="1352802"/>
          </a:xfrm>
        </p:grpSpPr>
        <p:sp>
          <p:nvSpPr>
            <p:cNvPr id="16" name="TextBox 15"/>
            <p:cNvSpPr txBox="1"/>
            <p:nvPr/>
          </p:nvSpPr>
          <p:spPr>
            <a:xfrm>
              <a:off x="6629399" y="5691876"/>
              <a:ext cx="5029201" cy="646331"/>
            </a:xfrm>
            <a:prstGeom prst="rect">
              <a:avLst/>
            </a:prstGeom>
            <a:noFill/>
          </p:spPr>
          <p:txBody>
            <a:bodyPr wrap="square" rtlCol="0">
              <a:spAutoFit/>
            </a:bodyPr>
            <a:lstStyle/>
            <a:p>
              <a:r>
                <a:rPr lang="en-US" sz="3600" dirty="0">
                  <a:latin typeface="Arial Narrow Regular" charset="0"/>
                </a:rPr>
                <a:t>375A</a:t>
              </a:r>
              <a:endParaRPr lang="en-US" sz="3600" dirty="0">
                <a:solidFill>
                  <a:schemeClr val="accent1"/>
                </a:solidFill>
                <a:latin typeface="Arial Narrow Regular" charset="0"/>
              </a:endParaRPr>
            </a:p>
          </p:txBody>
        </p:sp>
        <p:sp>
          <p:nvSpPr>
            <p:cNvPr id="17" name="TextBox 16"/>
            <p:cNvSpPr txBox="1"/>
            <p:nvPr/>
          </p:nvSpPr>
          <p:spPr>
            <a:xfrm>
              <a:off x="6095999" y="6336792"/>
              <a:ext cx="5029200" cy="707886"/>
            </a:xfrm>
            <a:prstGeom prst="rect">
              <a:avLst/>
            </a:prstGeom>
            <a:noFill/>
          </p:spPr>
          <p:txBody>
            <a:bodyPr wrap="square" rtlCol="0">
              <a:spAutoFit/>
            </a:bodyPr>
            <a:lstStyle/>
            <a:p>
              <a:r>
                <a:rPr lang="en-US" sz="2000" dirty="0">
                  <a:solidFill>
                    <a:schemeClr val="tx2"/>
                  </a:solidFill>
                  <a:latin typeface="Arial Regular" charset="0"/>
                </a:rPr>
                <a:t>Sizes 2 1/2” – 10”</a:t>
              </a:r>
            </a:p>
            <a:p>
              <a:endParaRPr lang="en-US" sz="2000" dirty="0">
                <a:solidFill>
                  <a:schemeClr val="tx2"/>
                </a:solidFill>
                <a:latin typeface="Arial Regular" charset="0"/>
              </a:endParaRP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9680" y="5400149"/>
            <a:ext cx="4567720" cy="2938409"/>
          </a:xfrm>
          <a:prstGeom prst="rect">
            <a:avLst/>
          </a:prstGeom>
        </p:spPr>
      </p:pic>
      <p:pic>
        <p:nvPicPr>
          <p:cNvPr id="3" name="Picture 2">
            <a:extLst>
              <a:ext uri="{FF2B5EF4-FFF2-40B4-BE49-F238E27FC236}">
                <a16:creationId xmlns:a16="http://schemas.microsoft.com/office/drawing/2014/main" id="{9DAD5568-BD77-403B-A29A-574929CC2564}"/>
              </a:ext>
            </a:extLst>
          </p:cNvPr>
          <p:cNvPicPr>
            <a:picLocks noChangeAspect="1"/>
          </p:cNvPicPr>
          <p:nvPr/>
        </p:nvPicPr>
        <p:blipFill>
          <a:blip r:embed="rId4"/>
          <a:stretch>
            <a:fillRect/>
          </a:stretch>
        </p:blipFill>
        <p:spPr>
          <a:xfrm>
            <a:off x="12627504" y="675293"/>
            <a:ext cx="4652963" cy="3168314"/>
          </a:xfrm>
          <a:prstGeom prst="rect">
            <a:avLst/>
          </a:prstGeom>
        </p:spPr>
      </p:pic>
    </p:spTree>
    <p:extLst>
      <p:ext uri="{BB962C8B-B14F-4D97-AF65-F5344CB8AC3E}">
        <p14:creationId xmlns:p14="http://schemas.microsoft.com/office/powerpoint/2010/main" val="15305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76300" y="571411"/>
            <a:ext cx="9791700" cy="1338828"/>
          </a:xfrm>
        </p:spPr>
        <p:txBody>
          <a:bodyPr/>
          <a:lstStyle/>
          <a:p>
            <a:r>
              <a:rPr lang="en-US" dirty="0">
                <a:solidFill>
                  <a:schemeClr val="accent1"/>
                </a:solidFill>
              </a:rPr>
              <a:t>how it works</a:t>
            </a:r>
            <a:br>
              <a:rPr lang="en-US" dirty="0"/>
            </a:br>
            <a:r>
              <a:rPr lang="en-US" dirty="0"/>
              <a:t>RPZ functions</a:t>
            </a:r>
            <a:endParaRPr lang="uk-UA" dirty="0"/>
          </a:p>
        </p:txBody>
      </p:sp>
      <p:sp>
        <p:nvSpPr>
          <p:cNvPr id="18" name="Slide Number Placeholder 2"/>
          <p:cNvSpPr txBox="1">
            <a:spLocks/>
          </p:cNvSpPr>
          <p:nvPr/>
        </p:nvSpPr>
        <p:spPr>
          <a:xfrm>
            <a:off x="16992600" y="9046470"/>
            <a:ext cx="1733550" cy="954107"/>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b="0" dirty="0">
                <a:latin typeface="Arial Regular" charset="0"/>
              </a:rPr>
              <a:t>page</a:t>
            </a:r>
          </a:p>
          <a:p>
            <a:r>
              <a:rPr lang="en-US" b="0" dirty="0">
                <a:latin typeface="Arial Regular" charset="0"/>
              </a:rPr>
              <a:t>0</a:t>
            </a:r>
            <a:fld id="{37D409AB-2201-4E18-8A34-C31753AD9B06}" type="slidenum">
              <a:rPr b="0" smtClean="0">
                <a:latin typeface="Arial Regular" charset="0"/>
              </a:rPr>
              <a:pPr/>
              <a:t>13</a:t>
            </a:fld>
            <a:endParaRPr b="0" dirty="0">
              <a:latin typeface="Arial Regular" charset="0"/>
            </a:endParaRPr>
          </a:p>
        </p:txBody>
      </p:sp>
      <p:grpSp>
        <p:nvGrpSpPr>
          <p:cNvPr id="21" name="Group 20"/>
          <p:cNvGrpSpPr/>
          <p:nvPr/>
        </p:nvGrpSpPr>
        <p:grpSpPr>
          <a:xfrm>
            <a:off x="3941568" y="7353300"/>
            <a:ext cx="4989540" cy="1780639"/>
            <a:chOff x="13334999" y="2933700"/>
            <a:chExt cx="6786853" cy="1780639"/>
          </a:xfrm>
        </p:grpSpPr>
        <p:sp>
          <p:nvSpPr>
            <p:cNvPr id="23" name="TextBox 22"/>
            <p:cNvSpPr txBox="1"/>
            <p:nvPr/>
          </p:nvSpPr>
          <p:spPr>
            <a:xfrm>
              <a:off x="13334999" y="2933700"/>
              <a:ext cx="5410200" cy="461665"/>
            </a:xfrm>
            <a:prstGeom prst="rect">
              <a:avLst/>
            </a:prstGeom>
            <a:noFill/>
          </p:spPr>
          <p:txBody>
            <a:bodyPr wrap="square" rtlCol="0">
              <a:spAutoFit/>
            </a:bodyPr>
            <a:lstStyle/>
            <a:p>
              <a:r>
                <a:rPr lang="en-US" sz="2400" dirty="0">
                  <a:latin typeface="Arial Narrow Regular" charset="0"/>
                </a:rPr>
                <a:t>static (no flow) condition</a:t>
              </a:r>
              <a:endParaRPr lang="uk-UA" sz="2400" dirty="0">
                <a:latin typeface="Arial Narrow Regular" charset="0"/>
              </a:endParaRPr>
            </a:p>
          </p:txBody>
        </p:sp>
        <p:sp>
          <p:nvSpPr>
            <p:cNvPr id="24" name="TextBox 23"/>
            <p:cNvSpPr txBox="1"/>
            <p:nvPr/>
          </p:nvSpPr>
          <p:spPr>
            <a:xfrm>
              <a:off x="13373100" y="3390900"/>
              <a:ext cx="6748752" cy="1323439"/>
            </a:xfrm>
            <a:prstGeom prst="rect">
              <a:avLst/>
            </a:prstGeom>
            <a:noFill/>
          </p:spPr>
          <p:txBody>
            <a:bodyPr wrap="square" rtlCol="0">
              <a:spAutoFit/>
            </a:bodyPr>
            <a:lstStyle/>
            <a:p>
              <a:r>
                <a:rPr lang="en-US" sz="2000" dirty="0">
                  <a:solidFill>
                    <a:schemeClr val="tx2"/>
                  </a:solidFill>
                  <a:latin typeface="Arial Regular" charset="0"/>
                </a:rPr>
                <a:t>Both check valves and the relief valve are in the closed position. The difference in color reflects the pressure drop across each check valve</a:t>
              </a:r>
            </a:p>
          </p:txBody>
        </p:sp>
      </p:grpSp>
      <p:grpSp>
        <p:nvGrpSpPr>
          <p:cNvPr id="25" name="Group 24"/>
          <p:cNvGrpSpPr/>
          <p:nvPr/>
        </p:nvGrpSpPr>
        <p:grpSpPr>
          <a:xfrm>
            <a:off x="11101272" y="7353300"/>
            <a:ext cx="4953000" cy="1478642"/>
            <a:chOff x="13411200" y="2934659"/>
            <a:chExt cx="4953000" cy="1478642"/>
          </a:xfrm>
        </p:grpSpPr>
        <p:sp>
          <p:nvSpPr>
            <p:cNvPr id="27" name="TextBox 26"/>
            <p:cNvSpPr txBox="1"/>
            <p:nvPr/>
          </p:nvSpPr>
          <p:spPr>
            <a:xfrm>
              <a:off x="13411200" y="2934659"/>
              <a:ext cx="4953000" cy="461665"/>
            </a:xfrm>
            <a:prstGeom prst="rect">
              <a:avLst/>
            </a:prstGeom>
            <a:noFill/>
          </p:spPr>
          <p:txBody>
            <a:bodyPr wrap="square" rtlCol="0">
              <a:spAutoFit/>
            </a:bodyPr>
            <a:lstStyle/>
            <a:p>
              <a:r>
                <a:rPr lang="en-US" sz="2400" dirty="0">
                  <a:latin typeface="Arial Narrow Regular" charset="0"/>
                </a:rPr>
                <a:t>normal flow</a:t>
              </a:r>
              <a:endParaRPr lang="uk-UA" sz="2400" dirty="0">
                <a:latin typeface="Arial Narrow Regular" charset="0"/>
              </a:endParaRPr>
            </a:p>
          </p:txBody>
        </p:sp>
        <p:sp>
          <p:nvSpPr>
            <p:cNvPr id="28" name="TextBox 27"/>
            <p:cNvSpPr txBox="1"/>
            <p:nvPr/>
          </p:nvSpPr>
          <p:spPr>
            <a:xfrm>
              <a:off x="13411201" y="3397638"/>
              <a:ext cx="4952999" cy="1015663"/>
            </a:xfrm>
            <a:prstGeom prst="rect">
              <a:avLst/>
            </a:prstGeom>
            <a:noFill/>
          </p:spPr>
          <p:txBody>
            <a:bodyPr wrap="square" rtlCol="0">
              <a:spAutoFit/>
            </a:bodyPr>
            <a:lstStyle/>
            <a:p>
              <a:r>
                <a:rPr lang="en-US" sz="2000" dirty="0">
                  <a:solidFill>
                    <a:schemeClr val="tx2"/>
                  </a:solidFill>
                  <a:latin typeface="Arial Regular" charset="0"/>
                </a:rPr>
                <a:t>Both check valves have lifted off of their seats and the relief valve remains in the closed position</a:t>
              </a:r>
            </a:p>
          </p:txBody>
        </p:sp>
      </p:grpSp>
      <p:pic>
        <p:nvPicPr>
          <p:cNvPr id="29" name="Picture 2" descr="\\CORP_FILEPRNT.zurn.ad\SHARE\Public\MARKETING-ERIE\MarCom Project Sleeve Folder\Principles of Backflow Prevention\Operating Principles Images\Static (No Flow) Condition_Updated.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2600" y="2801143"/>
            <a:ext cx="6301650" cy="3962400"/>
          </a:xfrm>
          <a:prstGeom prst="rect">
            <a:avLst/>
          </a:prstGeom>
          <a:noFill/>
        </p:spPr>
      </p:pic>
      <p:pic>
        <p:nvPicPr>
          <p:cNvPr id="30" name="Picture 2" descr="\\CORP_FILEPRNT.zurn.ad\SHARE\Public\MARKETING-ERIE\MarCom Project Sleeve Folder\Principles of Backflow Prevention\Operating Principles Images\Normal_Flow_Updated.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134600" y="2801143"/>
            <a:ext cx="6094692" cy="3832268"/>
          </a:xfrm>
          <a:prstGeom prst="rect">
            <a:avLst/>
          </a:prstGeom>
          <a:noFill/>
        </p:spPr>
      </p:pic>
      <p:sp>
        <p:nvSpPr>
          <p:cNvPr id="31" name="TextBox 30"/>
          <p:cNvSpPr txBox="1"/>
          <p:nvPr/>
        </p:nvSpPr>
        <p:spPr>
          <a:xfrm>
            <a:off x="2667000" y="2572543"/>
            <a:ext cx="2743200" cy="400110"/>
          </a:xfrm>
          <a:prstGeom prst="rect">
            <a:avLst/>
          </a:prstGeom>
          <a:noFill/>
        </p:spPr>
        <p:txBody>
          <a:bodyPr wrap="square" rtlCol="0">
            <a:spAutoFit/>
          </a:bodyPr>
          <a:lstStyle/>
          <a:p>
            <a:r>
              <a:rPr lang="en-US" sz="2000" dirty="0">
                <a:latin typeface="Arial Narrow Regular"/>
              </a:rPr>
              <a:t>1</a:t>
            </a:r>
            <a:r>
              <a:rPr lang="en-US" sz="2000" baseline="30000" dirty="0">
                <a:latin typeface="Arial Narrow Regular"/>
              </a:rPr>
              <a:t>st</a:t>
            </a:r>
            <a:r>
              <a:rPr lang="en-US" sz="2000" dirty="0">
                <a:latin typeface="Arial Narrow Regular"/>
              </a:rPr>
              <a:t> check valve closed</a:t>
            </a:r>
          </a:p>
        </p:txBody>
      </p:sp>
      <p:sp>
        <p:nvSpPr>
          <p:cNvPr id="32" name="TextBox 31"/>
          <p:cNvSpPr txBox="1"/>
          <p:nvPr/>
        </p:nvSpPr>
        <p:spPr>
          <a:xfrm>
            <a:off x="5739381" y="5830033"/>
            <a:ext cx="2871219" cy="400110"/>
          </a:xfrm>
          <a:prstGeom prst="rect">
            <a:avLst/>
          </a:prstGeom>
          <a:noFill/>
        </p:spPr>
        <p:txBody>
          <a:bodyPr wrap="square" rtlCol="0">
            <a:spAutoFit/>
          </a:bodyPr>
          <a:lstStyle/>
          <a:p>
            <a:r>
              <a:rPr lang="en-US" sz="2000" dirty="0">
                <a:latin typeface="Arial Narrow Regular"/>
              </a:rPr>
              <a:t>2</a:t>
            </a:r>
            <a:r>
              <a:rPr lang="en-US" sz="2000" baseline="30000" dirty="0">
                <a:latin typeface="Arial Narrow Regular"/>
              </a:rPr>
              <a:t>nd </a:t>
            </a:r>
            <a:r>
              <a:rPr lang="en-US" sz="2000" dirty="0">
                <a:latin typeface="Arial Narrow Regular"/>
              </a:rPr>
              <a:t> check valve closed</a:t>
            </a:r>
          </a:p>
        </p:txBody>
      </p:sp>
      <p:sp>
        <p:nvSpPr>
          <p:cNvPr id="33" name="TextBox 32"/>
          <p:cNvSpPr txBox="1"/>
          <p:nvPr/>
        </p:nvSpPr>
        <p:spPr>
          <a:xfrm>
            <a:off x="13868400" y="5772943"/>
            <a:ext cx="2871219" cy="400110"/>
          </a:xfrm>
          <a:prstGeom prst="rect">
            <a:avLst/>
          </a:prstGeom>
          <a:noFill/>
        </p:spPr>
        <p:txBody>
          <a:bodyPr wrap="square" rtlCol="0">
            <a:spAutoFit/>
          </a:bodyPr>
          <a:lstStyle/>
          <a:p>
            <a:r>
              <a:rPr lang="en-US" sz="2000" dirty="0">
                <a:latin typeface="Arial Narrow Regular"/>
              </a:rPr>
              <a:t>2</a:t>
            </a:r>
            <a:r>
              <a:rPr lang="en-US" sz="2000" baseline="30000" dirty="0">
                <a:latin typeface="Arial Narrow Regular"/>
              </a:rPr>
              <a:t>nd </a:t>
            </a:r>
            <a:r>
              <a:rPr lang="en-US" sz="2000" dirty="0">
                <a:latin typeface="Arial Narrow Regular"/>
              </a:rPr>
              <a:t> check valve open</a:t>
            </a:r>
          </a:p>
        </p:txBody>
      </p:sp>
      <p:sp>
        <p:nvSpPr>
          <p:cNvPr id="34" name="TextBox 33"/>
          <p:cNvSpPr txBox="1"/>
          <p:nvPr/>
        </p:nvSpPr>
        <p:spPr>
          <a:xfrm>
            <a:off x="10895292" y="2552700"/>
            <a:ext cx="2743200" cy="400110"/>
          </a:xfrm>
          <a:prstGeom prst="rect">
            <a:avLst/>
          </a:prstGeom>
          <a:noFill/>
        </p:spPr>
        <p:txBody>
          <a:bodyPr wrap="square" rtlCol="0">
            <a:spAutoFit/>
          </a:bodyPr>
          <a:lstStyle/>
          <a:p>
            <a:r>
              <a:rPr lang="en-US" sz="2000" dirty="0">
                <a:latin typeface="Arial Narrow Regular"/>
              </a:rPr>
              <a:t>1</a:t>
            </a:r>
            <a:r>
              <a:rPr lang="en-US" sz="2000" baseline="30000" dirty="0">
                <a:latin typeface="Arial Narrow Regular"/>
              </a:rPr>
              <a:t>st</a:t>
            </a:r>
            <a:r>
              <a:rPr lang="en-US" sz="2000" dirty="0">
                <a:latin typeface="Arial Narrow Regular"/>
              </a:rPr>
              <a:t> check valve open</a:t>
            </a:r>
          </a:p>
        </p:txBody>
      </p:sp>
    </p:spTree>
    <p:extLst>
      <p:ext uri="{BB962C8B-B14F-4D97-AF65-F5344CB8AC3E}">
        <p14:creationId xmlns:p14="http://schemas.microsoft.com/office/powerpoint/2010/main" val="192936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1925280" y="0"/>
            <a:ext cx="6370093" cy="103251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9486900" cy="1962076"/>
          </a:xfrm>
        </p:spPr>
        <p:txBody>
          <a:bodyPr/>
          <a:lstStyle/>
          <a:p>
            <a:r>
              <a:rPr lang="en-US" dirty="0">
                <a:solidFill>
                  <a:schemeClr val="accent1"/>
                </a:solidFill>
              </a:rPr>
              <a:t>features &amp; benefits</a:t>
            </a:r>
            <a:br>
              <a:rPr lang="en-US" dirty="0">
                <a:solidFill>
                  <a:schemeClr val="accent1"/>
                </a:solidFill>
              </a:rPr>
            </a:br>
            <a:r>
              <a:rPr lang="en-US" dirty="0"/>
              <a:t>reduced pressure principal detector assembly</a:t>
            </a:r>
            <a:endParaRPr lang="uk-UA" dirty="0"/>
          </a:p>
        </p:txBody>
      </p:sp>
      <p:sp>
        <p:nvSpPr>
          <p:cNvPr id="18" name="Slide Number Placeholder 2"/>
          <p:cNvSpPr txBox="1">
            <a:spLocks/>
          </p:cNvSpPr>
          <p:nvPr/>
        </p:nvSpPr>
        <p:spPr>
          <a:xfrm>
            <a:off x="22345650" y="9072685"/>
            <a:ext cx="1733550" cy="954107"/>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b="0" dirty="0">
                <a:latin typeface="Arial Regular" charset="0"/>
              </a:rPr>
              <a:t>page</a:t>
            </a:r>
          </a:p>
          <a:p>
            <a:r>
              <a:rPr lang="en-US" b="0" dirty="0">
                <a:latin typeface="Arial Regular" charset="0"/>
              </a:rPr>
              <a:t>0</a:t>
            </a:r>
            <a:fld id="{37D409AB-2201-4E18-8A34-C31753AD9B06}" type="slidenum">
              <a:rPr b="0" smtClean="0">
                <a:latin typeface="Arial Regular" charset="0"/>
              </a:rPr>
              <a:pPr/>
              <a:t>14</a:t>
            </a:fld>
            <a:endParaRPr b="0" dirty="0">
              <a:latin typeface="Arial Regular" charset="0"/>
            </a:endParaRPr>
          </a:p>
        </p:txBody>
      </p:sp>
      <p:sp>
        <p:nvSpPr>
          <p:cNvPr id="9" name="TextBox 8"/>
          <p:cNvSpPr txBox="1"/>
          <p:nvPr/>
        </p:nvSpPr>
        <p:spPr>
          <a:xfrm>
            <a:off x="762000" y="2781300"/>
            <a:ext cx="10210800" cy="5016758"/>
          </a:xfrm>
          <a:prstGeom prst="rect">
            <a:avLst/>
          </a:prstGeom>
          <a:noFill/>
        </p:spPr>
        <p:txBody>
          <a:bodyPr wrap="square" rtlCol="0">
            <a:spAutoFit/>
          </a:bodyPr>
          <a:lstStyle/>
          <a:p>
            <a:r>
              <a:rPr lang="en-US" sz="3200" dirty="0">
                <a:latin typeface="Arial Narrow" panose="020B0606020202030204" pitchFamily="34" charset="0"/>
              </a:rPr>
              <a:t>The Zurn Wilkins Reduced Pressure Principal Detector Assembly Backflow Preventers </a:t>
            </a:r>
            <a:r>
              <a:rPr lang="en-US" sz="3200" dirty="0">
                <a:solidFill>
                  <a:schemeClr val="accent1"/>
                </a:solidFill>
                <a:latin typeface="Arial Narrow" panose="020B0606020202030204" pitchFamily="34" charset="0"/>
              </a:rPr>
              <a:t>provide high hazard protection from backsiphonage and backpressure</a:t>
            </a:r>
            <a:r>
              <a:rPr lang="en-US" sz="3200" dirty="0">
                <a:latin typeface="Arial Narrow" panose="020B0606020202030204" pitchFamily="34" charset="0"/>
              </a:rPr>
              <a:t>, including a </a:t>
            </a:r>
            <a:r>
              <a:rPr lang="en-US" sz="3200" dirty="0">
                <a:solidFill>
                  <a:schemeClr val="accent1"/>
                </a:solidFill>
                <a:latin typeface="Arial Narrow" panose="020B0606020202030204" pitchFamily="34" charset="0"/>
              </a:rPr>
              <a:t>metered by-pass </a:t>
            </a:r>
            <a:r>
              <a:rPr lang="en-US" sz="3200" dirty="0">
                <a:latin typeface="Arial Narrow" panose="020B0606020202030204" pitchFamily="34" charset="0"/>
              </a:rPr>
              <a:t>to detect leaks and unauthorized water use in unmetered fire sprinkler systems. </a:t>
            </a:r>
          </a:p>
          <a:p>
            <a:endParaRPr lang="en-US" sz="3200" dirty="0">
              <a:latin typeface="Arial Narrow" panose="020B0606020202030204" pitchFamily="34" charset="0"/>
            </a:endParaRPr>
          </a:p>
          <a:p>
            <a:r>
              <a:rPr lang="en-US" sz="3200" dirty="0">
                <a:latin typeface="Arial Narrow" panose="020B0606020202030204" pitchFamily="34" charset="0"/>
              </a:rPr>
              <a:t>Bypass valve provides an equal level of protection. (RPZ)</a:t>
            </a:r>
          </a:p>
          <a:p>
            <a:endParaRPr lang="en-US" sz="3200" dirty="0">
              <a:latin typeface="Arial Narrow" panose="020B0606020202030204" pitchFamily="34" charset="0"/>
            </a:endParaRPr>
          </a:p>
          <a:p>
            <a:r>
              <a:rPr lang="en-US" sz="3200" dirty="0">
                <a:latin typeface="Arial Narrow" panose="020B0606020202030204" pitchFamily="34" charset="0"/>
              </a:rPr>
              <a:t>375</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375A</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375AST</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475</a:t>
            </a:r>
            <a:r>
              <a:rPr lang="en-US" sz="3200" dirty="0">
                <a:solidFill>
                  <a:srgbClr val="FF0000"/>
                </a:solidFill>
                <a:latin typeface="Arial Narrow" panose="020B0606020202030204" pitchFamily="34" charset="0"/>
              </a:rPr>
              <a:t>DA</a:t>
            </a:r>
            <a:r>
              <a:rPr lang="en-US" sz="3200" dirty="0">
                <a:latin typeface="Arial Narrow" panose="020B0606020202030204" pitchFamily="34" charset="0"/>
              </a:rPr>
              <a:t>, 475ST</a:t>
            </a:r>
            <a:r>
              <a:rPr lang="en-US" sz="3200" dirty="0">
                <a:solidFill>
                  <a:srgbClr val="FF0000"/>
                </a:solidFill>
                <a:latin typeface="Arial Narrow" panose="020B0606020202030204" pitchFamily="34" charset="0"/>
              </a:rPr>
              <a:t>DA</a:t>
            </a:r>
          </a:p>
          <a:p>
            <a:endParaRPr lang="en-US" sz="3200" dirty="0">
              <a:latin typeface="Arial Narrow" panose="020B0606020202030204" pitchFamily="34" charset="0"/>
            </a:endParaRPr>
          </a:p>
        </p:txBody>
      </p:sp>
      <p:grpSp>
        <p:nvGrpSpPr>
          <p:cNvPr id="19" name="Group 18"/>
          <p:cNvGrpSpPr/>
          <p:nvPr/>
        </p:nvGrpSpPr>
        <p:grpSpPr>
          <a:xfrm>
            <a:off x="14069008" y="8880323"/>
            <a:ext cx="5057192" cy="1338829"/>
            <a:chOff x="6601407" y="6013626"/>
            <a:chExt cx="5057192" cy="1338829"/>
          </a:xfrm>
        </p:grpSpPr>
        <p:sp>
          <p:nvSpPr>
            <p:cNvPr id="20" name="TextBox 19"/>
            <p:cNvSpPr txBox="1"/>
            <p:nvPr/>
          </p:nvSpPr>
          <p:spPr>
            <a:xfrm>
              <a:off x="6601407" y="6013626"/>
              <a:ext cx="5029201" cy="646331"/>
            </a:xfrm>
            <a:prstGeom prst="rect">
              <a:avLst/>
            </a:prstGeom>
            <a:noFill/>
          </p:spPr>
          <p:txBody>
            <a:bodyPr wrap="square" rtlCol="0">
              <a:spAutoFit/>
            </a:bodyPr>
            <a:lstStyle/>
            <a:p>
              <a:r>
                <a:rPr lang="en-US" sz="3600" dirty="0">
                  <a:latin typeface="Arial Narrow Regular" charset="0"/>
                </a:rPr>
                <a:t>375ADASTBG</a:t>
              </a:r>
              <a:endParaRPr lang="en-US" sz="3600" dirty="0">
                <a:solidFill>
                  <a:schemeClr val="accent1"/>
                </a:solidFill>
                <a:latin typeface="Arial Narrow Regular" charset="0"/>
              </a:endParaRPr>
            </a:p>
          </p:txBody>
        </p:sp>
        <p:sp>
          <p:nvSpPr>
            <p:cNvPr id="22" name="TextBox 21"/>
            <p:cNvSpPr txBox="1"/>
            <p:nvPr/>
          </p:nvSpPr>
          <p:spPr>
            <a:xfrm>
              <a:off x="6629399" y="6336792"/>
              <a:ext cx="5029200" cy="1015663"/>
            </a:xfrm>
            <a:prstGeom prst="rect">
              <a:avLst/>
            </a:prstGeom>
            <a:noFill/>
          </p:spPr>
          <p:txBody>
            <a:bodyPr wrap="square" rtlCol="0">
              <a:spAutoFit/>
            </a:bodyPr>
            <a:lstStyle/>
            <a:p>
              <a:endParaRPr lang="en-US" sz="2000" dirty="0">
                <a:solidFill>
                  <a:schemeClr val="tx2"/>
                </a:solidFill>
                <a:latin typeface="Arial Regular" charset="0"/>
              </a:endParaRPr>
            </a:p>
            <a:p>
              <a:r>
                <a:rPr lang="en-US" sz="2000" dirty="0">
                  <a:solidFill>
                    <a:schemeClr val="tx2"/>
                  </a:solidFill>
                  <a:latin typeface="Arial Regular" charset="0"/>
                </a:rPr>
                <a:t>Sizes 2 ½” – 10””</a:t>
              </a:r>
            </a:p>
            <a:p>
              <a:endParaRPr lang="en-US" sz="2000" dirty="0">
                <a:solidFill>
                  <a:schemeClr val="tx2"/>
                </a:solidFill>
                <a:latin typeface="Arial Regular" charset="0"/>
              </a:endParaRPr>
            </a:p>
          </p:txBody>
        </p:sp>
      </p:grpSp>
      <p:grpSp>
        <p:nvGrpSpPr>
          <p:cNvPr id="34" name="Group 33"/>
          <p:cNvGrpSpPr/>
          <p:nvPr/>
        </p:nvGrpSpPr>
        <p:grpSpPr>
          <a:xfrm>
            <a:off x="14637772" y="4369007"/>
            <a:ext cx="5029201" cy="1660579"/>
            <a:chOff x="6629399" y="5691876"/>
            <a:chExt cx="5029201" cy="1660579"/>
          </a:xfrm>
        </p:grpSpPr>
        <p:sp>
          <p:nvSpPr>
            <p:cNvPr id="35" name="TextBox 34"/>
            <p:cNvSpPr txBox="1"/>
            <p:nvPr/>
          </p:nvSpPr>
          <p:spPr>
            <a:xfrm>
              <a:off x="6629399" y="5691876"/>
              <a:ext cx="5029201" cy="646331"/>
            </a:xfrm>
            <a:prstGeom prst="rect">
              <a:avLst/>
            </a:prstGeom>
            <a:noFill/>
          </p:spPr>
          <p:txBody>
            <a:bodyPr wrap="square" rtlCol="0">
              <a:spAutoFit/>
            </a:bodyPr>
            <a:lstStyle/>
            <a:p>
              <a:r>
                <a:rPr lang="en-US" sz="3600" dirty="0">
                  <a:latin typeface="Arial Narrow Regular" charset="0"/>
                </a:rPr>
                <a:t>475DA</a:t>
              </a:r>
              <a:endParaRPr lang="en-US" sz="3600" dirty="0">
                <a:solidFill>
                  <a:schemeClr val="accent1"/>
                </a:solidFill>
                <a:latin typeface="Arial Narrow Regular" charset="0"/>
              </a:endParaRPr>
            </a:p>
          </p:txBody>
        </p:sp>
        <p:sp>
          <p:nvSpPr>
            <p:cNvPr id="36" name="TextBox 35"/>
            <p:cNvSpPr txBox="1"/>
            <p:nvPr/>
          </p:nvSpPr>
          <p:spPr>
            <a:xfrm>
              <a:off x="6629399" y="6336792"/>
              <a:ext cx="5029200" cy="1015663"/>
            </a:xfrm>
            <a:prstGeom prst="rect">
              <a:avLst/>
            </a:prstGeom>
            <a:noFill/>
          </p:spPr>
          <p:txBody>
            <a:bodyPr wrap="square" rtlCol="0">
              <a:spAutoFit/>
            </a:bodyPr>
            <a:lstStyle/>
            <a:p>
              <a:endParaRPr lang="en-US" sz="2000" dirty="0">
                <a:solidFill>
                  <a:schemeClr val="tx2"/>
                </a:solidFill>
                <a:latin typeface="Arial Regular" charset="0"/>
              </a:endParaRPr>
            </a:p>
            <a:p>
              <a:r>
                <a:rPr lang="en-US" sz="2000" dirty="0">
                  <a:solidFill>
                    <a:schemeClr val="tx2"/>
                  </a:solidFill>
                  <a:latin typeface="Arial Regular" charset="0"/>
                </a:rPr>
                <a:t>Sizes 4” – 10”</a:t>
              </a:r>
            </a:p>
            <a:p>
              <a:endParaRPr lang="en-US" sz="2000" dirty="0">
                <a:solidFill>
                  <a:schemeClr val="tx2"/>
                </a:solidFill>
                <a:latin typeface="Arial Regular" charset="0"/>
              </a:endParaRPr>
            </a:p>
          </p:txBody>
        </p:sp>
      </p:grpSp>
      <p:sp>
        <p:nvSpPr>
          <p:cNvPr id="14" name="TextBox 13"/>
          <p:cNvSpPr txBox="1"/>
          <p:nvPr/>
        </p:nvSpPr>
        <p:spPr>
          <a:xfrm>
            <a:off x="13068300" y="6189985"/>
            <a:ext cx="4572000" cy="1015663"/>
          </a:xfrm>
          <a:prstGeom prst="rect">
            <a:avLst/>
          </a:prstGeom>
          <a:noFill/>
        </p:spPr>
        <p:txBody>
          <a:bodyPr wrap="square" rtlCol="0">
            <a:spAutoFit/>
          </a:bodyPr>
          <a:lstStyle/>
          <a:p>
            <a:r>
              <a:rPr lang="en-US" sz="2000" dirty="0">
                <a:solidFill>
                  <a:schemeClr val="bg2"/>
                </a:solidFill>
              </a:rPr>
              <a:t>INSERT PHOTO</a:t>
            </a:r>
          </a:p>
          <a:p>
            <a:endParaRPr lang="en-US" sz="2000" dirty="0">
              <a:solidFill>
                <a:schemeClr val="bg2"/>
              </a:solidFill>
            </a:endParaRPr>
          </a:p>
          <a:p>
            <a:endParaRPr lang="en-US" sz="2000" dirty="0">
              <a:solidFill>
                <a:schemeClr val="bg2"/>
              </a:solidFill>
            </a:endParaRPr>
          </a:p>
        </p:txBody>
      </p:sp>
      <p:pic>
        <p:nvPicPr>
          <p:cNvPr id="3" name="Picture 2">
            <a:extLst>
              <a:ext uri="{FF2B5EF4-FFF2-40B4-BE49-F238E27FC236}">
                <a16:creationId xmlns:a16="http://schemas.microsoft.com/office/drawing/2014/main" id="{C74B3AE0-36B9-4F03-883A-AA2866460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4457" y="6300047"/>
            <a:ext cx="4187915" cy="2444695"/>
          </a:xfrm>
          <a:prstGeom prst="rect">
            <a:avLst/>
          </a:prstGeom>
        </p:spPr>
      </p:pic>
      <p:pic>
        <p:nvPicPr>
          <p:cNvPr id="5" name="Picture 4">
            <a:extLst>
              <a:ext uri="{FF2B5EF4-FFF2-40B4-BE49-F238E27FC236}">
                <a16:creationId xmlns:a16="http://schemas.microsoft.com/office/drawing/2014/main" id="{A162EC70-79C1-4B5E-9137-04EB1D2C7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7858" y="439343"/>
            <a:ext cx="4572009" cy="4050800"/>
          </a:xfrm>
          <a:prstGeom prst="rect">
            <a:avLst/>
          </a:prstGeom>
        </p:spPr>
      </p:pic>
    </p:spTree>
    <p:extLst>
      <p:ext uri="{BB962C8B-B14F-4D97-AF65-F5344CB8AC3E}">
        <p14:creationId xmlns:p14="http://schemas.microsoft.com/office/powerpoint/2010/main" val="178515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385DBD4-EA27-4724-8620-6768CCD2F60C}"/>
              </a:ext>
            </a:extLst>
          </p:cNvPr>
          <p:cNvPicPr>
            <a:picLocks noChangeAspect="1"/>
          </p:cNvPicPr>
          <p:nvPr/>
        </p:nvPicPr>
        <p:blipFill rotWithShape="1">
          <a:blip r:embed="rId3">
            <a:extLst>
              <a:ext uri="{28A0092B-C50C-407E-A947-70E740481C1C}">
                <a14:useLocalDpi xmlns:a14="http://schemas.microsoft.com/office/drawing/2010/main" val="0"/>
              </a:ext>
            </a:extLst>
          </a:blip>
          <a:srcRect r="23116"/>
          <a:stretch/>
        </p:blipFill>
        <p:spPr>
          <a:xfrm>
            <a:off x="0" y="0"/>
            <a:ext cx="11887200" cy="10287000"/>
          </a:xfrm>
          <a:prstGeom prst="rect">
            <a:avLst/>
          </a:prstGeom>
        </p:spPr>
      </p:pic>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562100"/>
            <a:ext cx="5486400"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latin typeface="Arial Narrow Regular"/>
            </a:endParaRPr>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visually differentiates a double check assembly from a reduced pressure principal assembly?</a:t>
            </a:r>
          </a:p>
          <a:p>
            <a:pPr marL="0" indent="0">
              <a:buFont typeface="Arial" panose="020B0604020202020204" pitchFamily="34" charset="0"/>
              <a:buNone/>
            </a:pPr>
            <a:endParaRPr lang="en-US" sz="2000" b="1" dirty="0">
              <a:solidFill>
                <a:schemeClr val="bg2"/>
              </a:solidFill>
              <a:latin typeface="Arial Narrow Regular"/>
            </a:endParaRPr>
          </a:p>
          <a:p>
            <a:pPr marL="457200" indent="-457200">
              <a:lnSpc>
                <a:spcPct val="120000"/>
              </a:lnSpc>
              <a:buFont typeface="+mj-lt"/>
              <a:buAutoNum type="alphaUcPeriod"/>
            </a:pPr>
            <a:r>
              <a:rPr lang="en-US" sz="2000" b="1" dirty="0">
                <a:solidFill>
                  <a:schemeClr val="bg2"/>
                </a:solidFill>
                <a:latin typeface="Arial Narrow Regular"/>
              </a:rPr>
              <a:t>1</a:t>
            </a:r>
            <a:r>
              <a:rPr lang="en-US" sz="2000" b="1" baseline="30000" dirty="0">
                <a:solidFill>
                  <a:schemeClr val="bg2"/>
                </a:solidFill>
                <a:latin typeface="Arial Narrow Regular"/>
              </a:rPr>
              <a:t>st</a:t>
            </a:r>
            <a:r>
              <a:rPr lang="en-US" sz="2000" b="1" dirty="0">
                <a:solidFill>
                  <a:schemeClr val="bg2"/>
                </a:solidFill>
                <a:latin typeface="Arial Narrow Regular"/>
              </a:rPr>
              <a:t> check valve</a:t>
            </a:r>
          </a:p>
          <a:p>
            <a:pPr marL="457200" indent="-457200">
              <a:lnSpc>
                <a:spcPct val="120000"/>
              </a:lnSpc>
              <a:buFont typeface="+mj-lt"/>
              <a:buAutoNum type="alphaUcPeriod"/>
            </a:pPr>
            <a:r>
              <a:rPr lang="en-US" sz="2000" b="1" dirty="0">
                <a:solidFill>
                  <a:schemeClr val="bg2"/>
                </a:solidFill>
                <a:latin typeface="Arial Narrow Regular"/>
              </a:rPr>
              <a:t>2</a:t>
            </a:r>
            <a:r>
              <a:rPr lang="en-US" sz="2000" b="1" baseline="30000" dirty="0">
                <a:solidFill>
                  <a:schemeClr val="bg2"/>
                </a:solidFill>
                <a:latin typeface="Arial Narrow Regular"/>
              </a:rPr>
              <a:t>nd</a:t>
            </a:r>
            <a:r>
              <a:rPr lang="en-US" sz="2000" b="1" dirty="0">
                <a:solidFill>
                  <a:schemeClr val="bg2"/>
                </a:solidFill>
                <a:latin typeface="Arial Narrow Regular"/>
              </a:rPr>
              <a:t> check valve</a:t>
            </a:r>
          </a:p>
          <a:p>
            <a:pPr marL="457200" indent="-457200">
              <a:lnSpc>
                <a:spcPct val="120000"/>
              </a:lnSpc>
              <a:buFont typeface="+mj-lt"/>
              <a:buAutoNum type="alphaUcPeriod"/>
            </a:pPr>
            <a:r>
              <a:rPr lang="en-US" sz="2000" b="1" dirty="0">
                <a:solidFill>
                  <a:schemeClr val="bg2"/>
                </a:solidFill>
                <a:latin typeface="Arial Narrow Regular"/>
              </a:rPr>
              <a:t>Relief valve</a:t>
            </a:r>
          </a:p>
          <a:p>
            <a:pPr marL="457200" indent="-457200">
              <a:lnSpc>
                <a:spcPct val="120000"/>
              </a:lnSpc>
              <a:buFont typeface="+mj-lt"/>
              <a:buAutoNum type="alphaUcPeriod"/>
            </a:pPr>
            <a:r>
              <a:rPr lang="en-US" sz="2000" b="1" dirty="0">
                <a:solidFill>
                  <a:schemeClr val="bg2"/>
                </a:solidFill>
                <a:latin typeface="Arial Narrow Regular"/>
              </a:rPr>
              <a:t>All of the above</a:t>
            </a:r>
            <a:r>
              <a:rPr lang="en-US" sz="2000" b="1" dirty="0">
                <a:solidFill>
                  <a:schemeClr val="accent1"/>
                </a:solidFill>
                <a:latin typeface="Arial Narrow Regular"/>
              </a:rPr>
              <a:t> </a:t>
            </a:r>
          </a:p>
          <a:p>
            <a:pPr marL="0" indent="0">
              <a:buFont typeface="Arial" panose="020B0604020202020204" pitchFamily="34" charset="0"/>
              <a:buNone/>
            </a:pPr>
            <a:endParaRPr lang="en-US" sz="2400" dirty="0">
              <a:latin typeface="Arial Narrow Regular"/>
            </a:endParaRPr>
          </a:p>
          <a:p>
            <a:pPr marL="0" indent="0">
              <a:buFont typeface="Arial" panose="020B0604020202020204" pitchFamily="34" charset="0"/>
              <a:buNone/>
            </a:pPr>
            <a:endParaRPr lang="en-US" sz="2400" dirty="0">
              <a:latin typeface="Arial Narrow Regular"/>
            </a:endParaRPr>
          </a:p>
          <a:p>
            <a:pPr marL="0" indent="0">
              <a:buFont typeface="Arial" panose="020B0604020202020204" pitchFamily="34" charset="0"/>
              <a:buNone/>
            </a:pPr>
            <a:endParaRPr lang="en-US" sz="2400" dirty="0">
              <a:latin typeface="Arial Narrow Regular"/>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5928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10648951" cy="1962076"/>
          </a:xfrm>
        </p:spPr>
        <p:txBody>
          <a:bodyPr/>
          <a:lstStyle/>
          <a:p>
            <a:r>
              <a:rPr lang="en-US" dirty="0">
                <a:solidFill>
                  <a:schemeClr val="accent1"/>
                </a:solidFill>
              </a:rPr>
              <a:t>features &amp; benefits</a:t>
            </a:r>
            <a:br>
              <a:rPr lang="en-US" dirty="0"/>
            </a:br>
            <a:r>
              <a:rPr lang="en-US" dirty="0"/>
              <a:t>300 Series with </a:t>
            </a:r>
            <a:r>
              <a:rPr lang="en-US" dirty="0" err="1"/>
              <a:t>EZSwap</a:t>
            </a:r>
            <a:r>
              <a:rPr lang="en-US" dirty="0"/>
              <a:t> pressure vessel</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16</a:t>
            </a:fld>
            <a:endParaRPr b="0" dirty="0">
              <a:latin typeface="Arial Regular" charset="0"/>
            </a:endParaRPr>
          </a:p>
        </p:txBody>
      </p:sp>
      <p:grpSp>
        <p:nvGrpSpPr>
          <p:cNvPr id="27" name="Group 26"/>
          <p:cNvGrpSpPr/>
          <p:nvPr/>
        </p:nvGrpSpPr>
        <p:grpSpPr>
          <a:xfrm>
            <a:off x="1006415" y="6061571"/>
            <a:ext cx="9829800" cy="1649573"/>
            <a:chOff x="7848600" y="5084128"/>
            <a:chExt cx="7848600" cy="1649573"/>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simple and safe line flushing</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417204" cy="98488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Line flushing to remove fouling debris is fast, simple and safe with the EZSwap pressure vessel </a:t>
              </a:r>
            </a:p>
            <a:p>
              <a:pPr marL="285750" indent="-285750">
                <a:buFont typeface="Arial" panose="020B0604020202020204" pitchFamily="34" charset="0"/>
                <a:buChar char="•"/>
              </a:pPr>
              <a:endParaRPr lang="en-US" sz="1800" dirty="0">
                <a:solidFill>
                  <a:schemeClr val="tx2"/>
                </a:solidFill>
                <a:latin typeface="Arial Regular" charset="0"/>
              </a:endParaRPr>
            </a:p>
          </p:txBody>
        </p:sp>
      </p:grpSp>
      <p:grpSp>
        <p:nvGrpSpPr>
          <p:cNvPr id="39" name="Group 38"/>
          <p:cNvGrpSpPr/>
          <p:nvPr/>
        </p:nvGrpSpPr>
        <p:grpSpPr>
          <a:xfrm>
            <a:off x="1006415" y="2476500"/>
            <a:ext cx="9994009" cy="3749333"/>
            <a:chOff x="7848600" y="5084128"/>
            <a:chExt cx="7672859" cy="3749333"/>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7" y="5724918"/>
              <a:ext cx="7241462" cy="310854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Ease of repair/maintenance </a:t>
              </a:r>
              <a:r>
                <a:rPr lang="en-US" sz="2000" dirty="0">
                  <a:solidFill>
                    <a:schemeClr val="accent1"/>
                  </a:solidFill>
                  <a:latin typeface="Arial Regular" charset="0"/>
                </a:rPr>
                <a:t>saving up to 35 minutes </a:t>
              </a:r>
              <a:r>
                <a:rPr lang="en-US" sz="2000" dirty="0">
                  <a:solidFill>
                    <a:schemeClr val="tx2"/>
                  </a:solidFill>
                  <a:latin typeface="Arial Regular" charset="0"/>
                </a:rPr>
                <a:t>in repair and rebuild time</a:t>
              </a:r>
            </a:p>
            <a:p>
              <a:pPr marL="285750" indent="-285750">
                <a:buFont typeface="Arial" panose="020B0604020202020204" pitchFamily="34" charset="0"/>
                <a:buChar char="•"/>
              </a:pPr>
              <a:endParaRPr lang="en-US" sz="2000" dirty="0">
                <a:solidFill>
                  <a:schemeClr val="tx2"/>
                </a:solidFill>
                <a:latin typeface="Arial Regular" charset="0"/>
              </a:endParaRPr>
            </a:p>
            <a:p>
              <a:pPr marL="285750" indent="-285750">
                <a:buFont typeface="Arial" panose="020B0604020202020204" pitchFamily="34" charset="0"/>
                <a:buChar char="•"/>
              </a:pPr>
              <a:r>
                <a:rPr lang="en-US" sz="2000" dirty="0">
                  <a:solidFill>
                    <a:schemeClr val="tx2"/>
                  </a:solidFill>
                  <a:latin typeface="Arial Regular" charset="0"/>
                </a:rPr>
                <a:t>Labor savings from ease of flushing </a:t>
              </a:r>
              <a:r>
                <a:rPr lang="en-US" sz="2000" dirty="0">
                  <a:solidFill>
                    <a:schemeClr val="accent1"/>
                  </a:solidFill>
                  <a:latin typeface="Arial Regular" charset="0"/>
                </a:rPr>
                <a:t>saves up to 15 minutes </a:t>
              </a:r>
              <a:r>
                <a:rPr lang="en-US" sz="2000" dirty="0">
                  <a:solidFill>
                    <a:schemeClr val="tx2"/>
                  </a:solidFill>
                  <a:latin typeface="Arial Regular" charset="0"/>
                </a:rPr>
                <a:t>per installation</a:t>
              </a:r>
            </a:p>
            <a:p>
              <a:pPr marL="285750" indent="-285750">
                <a:buFont typeface="Arial" panose="020B0604020202020204" pitchFamily="34" charset="0"/>
                <a:buChar char="•"/>
              </a:pPr>
              <a:endParaRPr lang="en-US" sz="2000" dirty="0">
                <a:solidFill>
                  <a:schemeClr val="tx2"/>
                </a:solidFill>
                <a:latin typeface="Arial Regular" charset="0"/>
              </a:endParaRPr>
            </a:p>
            <a:p>
              <a:pPr marL="285750" indent="-285750">
                <a:buFont typeface="Arial" panose="020B0604020202020204" pitchFamily="34" charset="0"/>
                <a:buChar char="•"/>
              </a:pPr>
              <a:r>
                <a:rPr lang="en-US" sz="2000" dirty="0" err="1">
                  <a:solidFill>
                    <a:schemeClr val="tx2"/>
                  </a:solidFill>
                  <a:latin typeface="Arial Regular" charset="0"/>
                </a:rPr>
                <a:t>EZSwap</a:t>
              </a:r>
              <a:r>
                <a:rPr lang="en-US" sz="2000" dirty="0">
                  <a:solidFill>
                    <a:schemeClr val="tx2"/>
                  </a:solidFill>
                  <a:latin typeface="Arial Regular" charset="0"/>
                </a:rPr>
                <a:t> pressure vessel can be </a:t>
              </a:r>
              <a:r>
                <a:rPr lang="en-US" sz="2000" dirty="0">
                  <a:solidFill>
                    <a:schemeClr val="accent1"/>
                  </a:solidFill>
                  <a:latin typeface="Arial Regular" charset="0"/>
                </a:rPr>
                <a:t>changed out within 2 minutes</a:t>
              </a:r>
            </a:p>
            <a:p>
              <a:pPr marL="285750" indent="-285750">
                <a:buFont typeface="Arial" panose="020B0604020202020204" pitchFamily="34" charset="0"/>
                <a:buChar char="•"/>
              </a:pPr>
              <a:endParaRPr lang="en-US" sz="2000" dirty="0">
                <a:solidFill>
                  <a:schemeClr val="accent1"/>
                </a:solidFill>
                <a:latin typeface="Arial Regular" charset="0"/>
              </a:endParaRPr>
            </a:p>
            <a:p>
              <a:pPr marL="285750" indent="-285750">
                <a:buFont typeface="Arial" panose="020B0604020202020204" pitchFamily="34" charset="0"/>
                <a:buChar char="•"/>
              </a:pPr>
              <a:r>
                <a:rPr lang="en-US" sz="2000" dirty="0">
                  <a:solidFill>
                    <a:schemeClr val="tx2"/>
                  </a:solidFill>
                  <a:latin typeface="Arial Regular" charset="0"/>
                </a:rPr>
                <a:t>Contractors should keep a spare EZSwap on hand for easy maintenance and repairs</a:t>
              </a:r>
            </a:p>
            <a:p>
              <a:pPr marL="285750" indent="-285750">
                <a:buFont typeface="Arial" panose="020B0604020202020204" pitchFamily="34" charset="0"/>
                <a:buChar char="•"/>
              </a:pPr>
              <a:endParaRPr lang="en-US" sz="1800" dirty="0">
                <a:solidFill>
                  <a:schemeClr val="tx2"/>
                </a:solidFill>
                <a:latin typeface="Arial Regular" charset="0"/>
              </a:endParaRPr>
            </a:p>
            <a:p>
              <a:pPr marL="285750" indent="-285750">
                <a:buFont typeface="Arial" panose="020B0604020202020204" pitchFamily="34" charset="0"/>
                <a:buChar char="•"/>
              </a:pPr>
              <a:endParaRPr lang="en-US" sz="1800" dirty="0">
                <a:solidFill>
                  <a:schemeClr val="tx2"/>
                </a:solidFill>
                <a:latin typeface="Arial Regular" charset="0"/>
              </a:endParaRPr>
            </a:p>
          </p:txBody>
        </p:sp>
      </p:grpSp>
      <p:sp>
        <p:nvSpPr>
          <p:cNvPr id="16" name="Rectangle 15"/>
          <p:cNvSpPr/>
          <p:nvPr/>
        </p:nvSpPr>
        <p:spPr>
          <a:xfrm>
            <a:off x="11887200" y="0"/>
            <a:ext cx="6400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2" name="Rectangle 1"/>
          <p:cNvSpPr/>
          <p:nvPr/>
        </p:nvSpPr>
        <p:spPr>
          <a:xfrm>
            <a:off x="3429000" y="8343900"/>
            <a:ext cx="7601666" cy="1631216"/>
          </a:xfrm>
          <a:prstGeom prst="rect">
            <a:avLst/>
          </a:prstGeom>
        </p:spPr>
        <p:txBody>
          <a:bodyPr wrap="square">
            <a:spAutoFit/>
          </a:bodyPr>
          <a:lstStyle/>
          <a:p>
            <a:r>
              <a:rPr lang="en-US" sz="1800" dirty="0">
                <a:latin typeface="Arial Narrow Regular"/>
              </a:rPr>
              <a:t>“</a:t>
            </a:r>
            <a:r>
              <a:rPr lang="en-US" sz="2000" b="1" dirty="0">
                <a:latin typeface="Arial Narrow Regular"/>
              </a:rPr>
              <a:t>The 300 Series with EZSwap Pressure Vessel saves me time and money. My customers love it because the water system is down for less than 5 minutes and we don’t have to schedule a second appointment for repairs.”</a:t>
            </a:r>
          </a:p>
          <a:p>
            <a:pPr>
              <a:buNone/>
            </a:pPr>
            <a:r>
              <a:rPr lang="en-US" sz="2000" b="1" i="1" dirty="0">
                <a:latin typeface="Arial Narrow Regular"/>
              </a:rPr>
              <a:t>– Ben Bennett, Backflow Prevention Specialists, Inc.</a:t>
            </a:r>
            <a:endParaRPr lang="en-US" sz="2000" b="1" dirty="0">
              <a:latin typeface="Arial Narrow Regular"/>
            </a:endParaRPr>
          </a:p>
        </p:txBody>
      </p:sp>
      <p:pic>
        <p:nvPicPr>
          <p:cNvPr id="29" name="Picture 28" descr="RK34-375V-02-SM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7257" y="6223141"/>
            <a:ext cx="2535767" cy="3803651"/>
          </a:xfrm>
          <a:prstGeom prst="rect">
            <a:avLst/>
          </a:prstGeom>
        </p:spPr>
      </p:pic>
      <p:pic>
        <p:nvPicPr>
          <p:cNvPr id="21" name="Picture 20" descr="34-350XL qtr view.png"/>
          <p:cNvPicPr>
            <a:picLocks noChangeAspect="1"/>
          </p:cNvPicPr>
          <p:nvPr/>
        </p:nvPicPr>
        <p:blipFill>
          <a:blip r:embed="rId3" cstate="print"/>
          <a:stretch>
            <a:fillRect/>
          </a:stretch>
        </p:blipFill>
        <p:spPr>
          <a:xfrm>
            <a:off x="13195188" y="4079191"/>
            <a:ext cx="4211988" cy="2419912"/>
          </a:xfrm>
          <a:prstGeom prst="rect">
            <a:avLst/>
          </a:prstGeom>
        </p:spPr>
      </p:pic>
      <p:pic>
        <p:nvPicPr>
          <p:cNvPr id="6" name="Picture 5">
            <a:extLst>
              <a:ext uri="{FF2B5EF4-FFF2-40B4-BE49-F238E27FC236}">
                <a16:creationId xmlns:a16="http://schemas.microsoft.com/office/drawing/2014/main" id="{72F88686-0B11-410B-8137-145BBB9F6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1753" y="647700"/>
            <a:ext cx="4498857" cy="2916942"/>
          </a:xfrm>
          <a:prstGeom prst="rect">
            <a:avLst/>
          </a:prstGeom>
        </p:spPr>
      </p:pic>
    </p:spTree>
    <p:extLst>
      <p:ext uri="{BB962C8B-B14F-4D97-AF65-F5344CB8AC3E}">
        <p14:creationId xmlns:p14="http://schemas.microsoft.com/office/powerpoint/2010/main" val="3860363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12153901" cy="2003625"/>
          </a:xfrm>
        </p:spPr>
        <p:txBody>
          <a:bodyPr/>
          <a:lstStyle/>
          <a:p>
            <a:r>
              <a:rPr lang="en-US" dirty="0">
                <a:solidFill>
                  <a:schemeClr val="accent1"/>
                </a:solidFill>
              </a:rPr>
              <a:t>features &amp; benefits</a:t>
            </a:r>
            <a:br>
              <a:rPr lang="en-US" dirty="0"/>
            </a:br>
            <a:r>
              <a:rPr lang="en-US" dirty="0"/>
              <a:t>375XLB </a:t>
            </a:r>
            <a:r>
              <a:rPr lang="en-US" sz="4800" dirty="0">
                <a:latin typeface="Arial Narrow Regular" charset="0"/>
              </a:rPr>
              <a:t>theft deterrent coating</a:t>
            </a:r>
            <a:br>
              <a:rPr lang="uk-UA" sz="4800" dirty="0">
                <a:solidFill>
                  <a:schemeClr val="accent1"/>
                </a:solidFill>
                <a:latin typeface="Arial Narrow Regular" charset="0"/>
              </a:rPr>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17</a:t>
            </a:fld>
            <a:endParaRPr b="0" dirty="0">
              <a:latin typeface="Arial Regular" charset="0"/>
            </a:endParaRPr>
          </a:p>
        </p:txBody>
      </p:sp>
      <p:grpSp>
        <p:nvGrpSpPr>
          <p:cNvPr id="39" name="Group 38"/>
          <p:cNvGrpSpPr/>
          <p:nvPr/>
        </p:nvGrpSpPr>
        <p:grpSpPr>
          <a:xfrm>
            <a:off x="954505" y="2732229"/>
            <a:ext cx="9982200" cy="2579782"/>
            <a:chOff x="7848600" y="5084128"/>
            <a:chExt cx="8028263" cy="2579782"/>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24918"/>
              <a:ext cx="7596867" cy="193899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Provides ultimate backflow protection with </a:t>
              </a:r>
              <a:r>
                <a:rPr lang="en-US" sz="2000" dirty="0">
                  <a:solidFill>
                    <a:schemeClr val="accent1"/>
                  </a:solidFill>
                  <a:latin typeface="Arial Regular" charset="0"/>
                </a:rPr>
                <a:t>theft resistant design</a:t>
              </a:r>
            </a:p>
            <a:p>
              <a:pPr marL="285750" indent="-285750">
                <a:buClr>
                  <a:schemeClr val="tx2"/>
                </a:buClr>
                <a:buFont typeface="Arial" panose="020B0604020202020204" pitchFamily="34" charset="0"/>
                <a:buChar char="•"/>
              </a:pPr>
              <a:endParaRPr lang="en-US" sz="2000" dirty="0">
                <a:solidFill>
                  <a:schemeClr val="accent1"/>
                </a:solidFill>
                <a:latin typeface="Arial Regular" charset="0"/>
              </a:endParaRPr>
            </a:p>
            <a:p>
              <a:pPr marL="285750" indent="-285750">
                <a:buClr>
                  <a:schemeClr val="tx2"/>
                </a:buClr>
                <a:buFont typeface="Arial" panose="020B0604020202020204" pitchFamily="34" charset="0"/>
                <a:buChar char="•"/>
              </a:pPr>
              <a:r>
                <a:rPr lang="en-US" sz="2000" dirty="0">
                  <a:solidFill>
                    <a:schemeClr val="accent1"/>
                  </a:solidFill>
                  <a:latin typeface="Arial Regular" charset="0"/>
                </a:rPr>
                <a:t>Black fusion epoxy coating camouflages bronze </a:t>
              </a:r>
              <a:r>
                <a:rPr lang="en-US" sz="2000" dirty="0">
                  <a:solidFill>
                    <a:schemeClr val="tx2"/>
                  </a:solidFill>
                  <a:latin typeface="Arial Regular" charset="0"/>
                </a:rPr>
                <a:t>and reduces scrap value by as much as 90%, virtually eliminating theft</a:t>
              </a:r>
            </a:p>
            <a:p>
              <a:pPr marL="285750" indent="-285750">
                <a:buClr>
                  <a:schemeClr val="tx2"/>
                </a:buClr>
                <a:buFont typeface="Arial" panose="020B0604020202020204" pitchFamily="34" charset="0"/>
                <a:buChar char="•"/>
              </a:pPr>
              <a:endParaRPr lang="en-US" sz="2000" dirty="0">
                <a:solidFill>
                  <a:schemeClr val="tx2"/>
                </a:solidFill>
                <a:latin typeface="Arial Regular" charset="0"/>
              </a:endParaRPr>
            </a:p>
            <a:p>
              <a:pPr marL="285750" lvl="1" indent="-285750">
                <a:buClr>
                  <a:schemeClr val="tx2"/>
                </a:buClr>
                <a:buFont typeface="Arial" panose="020B0604020202020204" pitchFamily="34" charset="0"/>
                <a:buChar char="•"/>
              </a:pPr>
              <a:r>
                <a:rPr lang="en-US" sz="2000" dirty="0">
                  <a:solidFill>
                    <a:schemeClr val="accent1"/>
                  </a:solidFill>
                  <a:latin typeface="Arial Regular" charset="0"/>
                </a:rPr>
                <a:t>Less bronze = less theft</a:t>
              </a:r>
            </a:p>
          </p:txBody>
        </p:sp>
      </p:grpSp>
      <p:sp>
        <p:nvSpPr>
          <p:cNvPr id="16" name="Rectangle 15"/>
          <p:cNvSpPr/>
          <p:nvPr/>
        </p:nvSpPr>
        <p:spPr>
          <a:xfrm>
            <a:off x="11887200" y="0"/>
            <a:ext cx="6400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9" name="TextBox 18"/>
          <p:cNvSpPr txBox="1"/>
          <p:nvPr/>
        </p:nvSpPr>
        <p:spPr>
          <a:xfrm>
            <a:off x="14859000" y="6801772"/>
            <a:ext cx="1636078" cy="400110"/>
          </a:xfrm>
          <a:prstGeom prst="rect">
            <a:avLst/>
          </a:prstGeom>
          <a:noFill/>
        </p:spPr>
        <p:txBody>
          <a:bodyPr wrap="square" rtlCol="0">
            <a:spAutoFit/>
          </a:bodyPr>
          <a:lstStyle/>
          <a:p>
            <a:r>
              <a:rPr lang="en-US" sz="2000" dirty="0">
                <a:latin typeface="Arial Narrow Regular"/>
              </a:rPr>
              <a:t>375XLB</a:t>
            </a:r>
          </a:p>
        </p:txBody>
      </p:sp>
      <p:sp>
        <p:nvSpPr>
          <p:cNvPr id="21" name="Content Placeholder 2"/>
          <p:cNvSpPr txBox="1">
            <a:spLocks/>
          </p:cNvSpPr>
          <p:nvPr/>
        </p:nvSpPr>
        <p:spPr>
          <a:xfrm>
            <a:off x="16144520" y="9132048"/>
            <a:ext cx="16764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3:13 Video:</a:t>
            </a:r>
          </a:p>
          <a:p>
            <a:pPr marL="0" indent="0">
              <a:buNone/>
            </a:pPr>
            <a:r>
              <a:rPr lang="en-US" sz="1800" dirty="0">
                <a:latin typeface="Arial Narrow" panose="020B0606020202030204" pitchFamily="34" charset="0"/>
                <a:hlinkClick r:id="rId2"/>
              </a:rPr>
              <a:t>375XL Upgrade</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grpSp>
        <p:nvGrpSpPr>
          <p:cNvPr id="26" name="Group 25"/>
          <p:cNvGrpSpPr/>
          <p:nvPr/>
        </p:nvGrpSpPr>
        <p:grpSpPr>
          <a:xfrm>
            <a:off x="968441" y="5494441"/>
            <a:ext cx="9968264" cy="2272006"/>
            <a:chOff x="7848600" y="5084128"/>
            <a:chExt cx="8293157" cy="2272006"/>
          </a:xfrm>
        </p:grpSpPr>
        <p:grpSp>
          <p:nvGrpSpPr>
            <p:cNvPr id="28" name="Group 27"/>
            <p:cNvGrpSpPr/>
            <p:nvPr/>
          </p:nvGrpSpPr>
          <p:grpSpPr>
            <a:xfrm>
              <a:off x="7848600" y="5084128"/>
              <a:ext cx="7380759" cy="646331"/>
              <a:chOff x="7467600" y="5557807"/>
              <a:chExt cx="7380759" cy="646331"/>
            </a:xfrm>
          </p:grpSpPr>
          <p:sp>
            <p:nvSpPr>
              <p:cNvPr id="30" name="TextBox 29"/>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additional theft deterrents</a:t>
                </a:r>
                <a:endParaRPr lang="uk-UA" sz="3600" dirty="0">
                  <a:solidFill>
                    <a:schemeClr val="accent1"/>
                  </a:solidFill>
                  <a:latin typeface="Arial Narrow Regular" charset="0"/>
                </a:endParaRPr>
              </a:p>
            </p:txBody>
          </p:sp>
          <p:cxnSp>
            <p:nvCxnSpPr>
              <p:cNvPr id="32" name="Straight Connector 3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8279996" y="5724918"/>
              <a:ext cx="7861761" cy="1631216"/>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Enclose the valve in a </a:t>
              </a:r>
              <a:r>
                <a:rPr lang="en-US" sz="2000" dirty="0">
                  <a:solidFill>
                    <a:schemeClr val="accent1"/>
                  </a:solidFill>
                  <a:latin typeface="Arial Regular" charset="0"/>
                </a:rPr>
                <a:t>securely fastened enclosure</a:t>
              </a:r>
            </a:p>
            <a:p>
              <a:pPr marL="285750" indent="-285750">
                <a:buClr>
                  <a:schemeClr val="tx2"/>
                </a:buClr>
                <a:buFont typeface="Arial" panose="020B0604020202020204" pitchFamily="34" charset="0"/>
                <a:buChar char="•"/>
              </a:pPr>
              <a:endParaRPr lang="en-US" sz="2000" dirty="0">
                <a:solidFill>
                  <a:schemeClr val="accent1"/>
                </a:solidFill>
                <a:latin typeface="Arial Regular" charset="0"/>
              </a:endParaRPr>
            </a:p>
            <a:p>
              <a:pPr marL="285750" indent="-285750">
                <a:buClr>
                  <a:schemeClr val="tx2"/>
                </a:buClr>
                <a:buFont typeface="Arial" panose="020B0604020202020204" pitchFamily="34" charset="0"/>
                <a:buChar char="•"/>
              </a:pPr>
              <a:r>
                <a:rPr lang="en-US" sz="2000" dirty="0">
                  <a:solidFill>
                    <a:schemeClr val="tx2"/>
                  </a:solidFill>
                  <a:latin typeface="Arial Regular" charset="0"/>
                </a:rPr>
                <a:t>Use specially designed </a:t>
              </a:r>
              <a:r>
                <a:rPr lang="en-US" sz="2000" dirty="0">
                  <a:solidFill>
                    <a:schemeClr val="accent1"/>
                  </a:solidFill>
                  <a:latin typeface="Arial Regular" charset="0"/>
                </a:rPr>
                <a:t>backflow locks</a:t>
              </a:r>
              <a:r>
                <a:rPr lang="en-US" sz="2000" dirty="0">
                  <a:solidFill>
                    <a:schemeClr val="tx2"/>
                  </a:solidFill>
                  <a:latin typeface="Arial Regular" charset="0"/>
                </a:rPr>
                <a:t> and anchor it in </a:t>
              </a:r>
              <a:r>
                <a:rPr lang="en-US" sz="2000" dirty="0">
                  <a:solidFill>
                    <a:schemeClr val="accent1"/>
                  </a:solidFill>
                  <a:latin typeface="Arial Regular" charset="0"/>
                </a:rPr>
                <a:t>concrete</a:t>
              </a:r>
            </a:p>
            <a:p>
              <a:pPr marL="285750" indent="-285750">
                <a:buClr>
                  <a:schemeClr val="tx2"/>
                </a:buClr>
                <a:buFont typeface="Arial" panose="020B0604020202020204" pitchFamily="34" charset="0"/>
                <a:buChar char="•"/>
              </a:pPr>
              <a:endParaRPr lang="en-US" sz="2000" dirty="0">
                <a:solidFill>
                  <a:schemeClr val="accent1"/>
                </a:solidFill>
                <a:latin typeface="Arial Regular" charset="0"/>
              </a:endParaRPr>
            </a:p>
            <a:p>
              <a:pPr marL="285750" indent="-285750">
                <a:buClr>
                  <a:schemeClr val="tx2"/>
                </a:buClr>
                <a:buFont typeface="Arial" panose="020B0604020202020204" pitchFamily="34" charset="0"/>
                <a:buChar char="•"/>
              </a:pPr>
              <a:r>
                <a:rPr lang="en-US" sz="2000" dirty="0">
                  <a:solidFill>
                    <a:schemeClr val="accent1"/>
                  </a:solidFill>
                  <a:latin typeface="Arial Regular" charset="0"/>
                </a:rPr>
                <a:t>Paint the valve</a:t>
              </a:r>
              <a:r>
                <a:rPr lang="en-US" sz="2000" dirty="0">
                  <a:solidFill>
                    <a:schemeClr val="tx2"/>
                  </a:solidFill>
                  <a:latin typeface="Arial Regular" charset="0"/>
                </a:rPr>
                <a:t> to camouflage it and reduce its scrap value</a:t>
              </a:r>
            </a:p>
          </p:txBody>
        </p:sp>
      </p:grpSp>
      <p:pic>
        <p:nvPicPr>
          <p:cNvPr id="7" name="Picture 6">
            <a:extLst>
              <a:ext uri="{FF2B5EF4-FFF2-40B4-BE49-F238E27FC236}">
                <a16:creationId xmlns:a16="http://schemas.microsoft.com/office/drawing/2014/main" id="{F2114615-83BB-4211-A200-E506E154D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2600" y="2846529"/>
            <a:ext cx="6400801" cy="3683750"/>
          </a:xfrm>
          <a:prstGeom prst="rect">
            <a:avLst/>
          </a:prstGeom>
        </p:spPr>
      </p:pic>
    </p:spTree>
    <p:extLst>
      <p:ext uri="{BB962C8B-B14F-4D97-AF65-F5344CB8AC3E}">
        <p14:creationId xmlns:p14="http://schemas.microsoft.com/office/powerpoint/2010/main" val="3546362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accent1"/>
                </a:solidFill>
              </a:rPr>
              <a:t>features &amp; benefits</a:t>
            </a:r>
            <a:br>
              <a:rPr lang="en-US" dirty="0"/>
            </a:br>
            <a:r>
              <a:rPr lang="en-US" dirty="0"/>
              <a:t>BOF fitting tools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graphicFrame>
        <p:nvGraphicFramePr>
          <p:cNvPr id="20" name="Content Placeholder 4"/>
          <p:cNvGraphicFramePr>
            <a:graphicFrameLocks/>
          </p:cNvGraphicFramePr>
          <p:nvPr>
            <p:extLst>
              <p:ext uri="{D42A27DB-BD31-4B8C-83A1-F6EECF244321}">
                <p14:modId xmlns:p14="http://schemas.microsoft.com/office/powerpoint/2010/main" val="4255711336"/>
              </p:ext>
            </p:extLst>
          </p:nvPr>
        </p:nvGraphicFramePr>
        <p:xfrm>
          <a:off x="1828801" y="2463687"/>
          <a:ext cx="14630399" cy="2679813"/>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335278">
                  <a:extLst>
                    <a:ext uri="{9D8B030D-6E8A-4147-A177-3AD203B41FA5}">
                      <a16:colId xmlns:a16="http://schemas.microsoft.com/office/drawing/2014/main" val="20001"/>
                    </a:ext>
                  </a:extLst>
                </a:gridCol>
                <a:gridCol w="3172201">
                  <a:extLst>
                    <a:ext uri="{9D8B030D-6E8A-4147-A177-3AD203B41FA5}">
                      <a16:colId xmlns:a16="http://schemas.microsoft.com/office/drawing/2014/main" val="20002"/>
                    </a:ext>
                  </a:extLst>
                </a:gridCol>
                <a:gridCol w="3008120">
                  <a:extLst>
                    <a:ext uri="{9D8B030D-6E8A-4147-A177-3AD203B41FA5}">
                      <a16:colId xmlns:a16="http://schemas.microsoft.com/office/drawing/2014/main" val="20003"/>
                    </a:ext>
                  </a:extLst>
                </a:gridCol>
              </a:tblGrid>
              <a:tr h="894312">
                <a:tc>
                  <a:txBody>
                    <a:bodyPr/>
                    <a:lstStyle/>
                    <a:p>
                      <a:endParaRPr lang="en-US" sz="4100" dirty="0"/>
                    </a:p>
                  </a:txBody>
                  <a:tcPr marL="137160" marR="137160" marT="68580" marB="68580"/>
                </a:tc>
                <a:tc>
                  <a:txBody>
                    <a:bodyPr/>
                    <a:lstStyle/>
                    <a:p>
                      <a:pPr algn="ctr"/>
                      <a:r>
                        <a:rPr lang="en-US" sz="4100" dirty="0"/>
                        <a:t>375XL</a:t>
                      </a:r>
                      <a:r>
                        <a:rPr lang="en-US" sz="4100" baseline="0" dirty="0"/>
                        <a:t> or </a:t>
                      </a:r>
                      <a:r>
                        <a:rPr lang="en-US" sz="4100" dirty="0"/>
                        <a:t>350XL</a:t>
                      </a:r>
                    </a:p>
                  </a:txBody>
                  <a:tcPr marL="137160" marR="137160" marT="68580" marB="68580" anchor="ctr"/>
                </a:tc>
                <a:tc>
                  <a:txBody>
                    <a:bodyPr/>
                    <a:lstStyle/>
                    <a:p>
                      <a:pPr algn="ctr"/>
                      <a:r>
                        <a:rPr lang="en-US" sz="4100" dirty="0"/>
                        <a:t>375</a:t>
                      </a:r>
                      <a:r>
                        <a:rPr lang="en-US" sz="4100" baseline="0" dirty="0"/>
                        <a:t> or </a:t>
                      </a:r>
                      <a:r>
                        <a:rPr lang="en-US" sz="4100" dirty="0"/>
                        <a:t>350</a:t>
                      </a:r>
                    </a:p>
                  </a:txBody>
                  <a:tcPr marL="137160" marR="137160" marT="68580" marB="68580" anchor="ctr"/>
                </a:tc>
                <a:tc>
                  <a:txBody>
                    <a:bodyPr/>
                    <a:lstStyle/>
                    <a:p>
                      <a:pPr algn="ctr"/>
                      <a:r>
                        <a:rPr lang="en-US" sz="4100" dirty="0"/>
                        <a:t>BOF</a:t>
                      </a:r>
                    </a:p>
                    <a:p>
                      <a:pPr algn="ctr"/>
                      <a:r>
                        <a:rPr lang="en-US" sz="1200" dirty="0"/>
                        <a:t>(Blow Out Flush)</a:t>
                      </a:r>
                    </a:p>
                  </a:txBody>
                  <a:tcPr marL="137160" marR="137160" marT="68580" marB="68580" anchor="ctr"/>
                </a:tc>
                <a:extLst>
                  <a:ext uri="{0D108BD9-81ED-4DB2-BD59-A6C34878D82A}">
                    <a16:rowId xmlns:a16="http://schemas.microsoft.com/office/drawing/2014/main" val="10000"/>
                  </a:ext>
                </a:extLst>
              </a:tr>
              <a:tr h="678105">
                <a:tc>
                  <a:txBody>
                    <a:bodyPr/>
                    <a:lstStyle/>
                    <a:p>
                      <a:r>
                        <a:rPr lang="en-US" sz="3000" dirty="0">
                          <a:solidFill>
                            <a:schemeClr val="tx1">
                              <a:lumMod val="65000"/>
                              <a:lumOff val="35000"/>
                            </a:schemeClr>
                          </a:solidFill>
                        </a:rPr>
                        <a:t>Plumbing Contractor</a:t>
                      </a:r>
                    </a:p>
                  </a:txBody>
                  <a:tcPr marL="137160" marR="137160" marT="68580" marB="68580" anchor="ctr"/>
                </a:tc>
                <a:tc>
                  <a:txBody>
                    <a:bodyPr/>
                    <a:lstStyle/>
                    <a:p>
                      <a:pPr algn="ctr"/>
                      <a:endParaRPr lang="en-US" sz="4100" dirty="0"/>
                    </a:p>
                  </a:txBody>
                  <a:tcPr marL="137160" marR="137160" marT="68580" marB="68580" anchor="ctr"/>
                </a:tc>
                <a:tc>
                  <a:txBody>
                    <a:bodyPr/>
                    <a:lstStyle/>
                    <a:p>
                      <a:pPr algn="ctr"/>
                      <a:endParaRPr lang="en-US" sz="4100" dirty="0"/>
                    </a:p>
                  </a:txBody>
                  <a:tcPr marL="137160" marR="137160" marT="68580" marB="68580" anchor="ctr"/>
                </a:tc>
                <a:tc>
                  <a:txBody>
                    <a:bodyPr/>
                    <a:lstStyle/>
                    <a:p>
                      <a:pPr algn="ctr"/>
                      <a:endParaRPr lang="en-US" sz="4100" dirty="0"/>
                    </a:p>
                  </a:txBody>
                  <a:tcPr marL="137160" marR="137160" marT="68580" marB="68580" anchor="ctr"/>
                </a:tc>
                <a:extLst>
                  <a:ext uri="{0D108BD9-81ED-4DB2-BD59-A6C34878D82A}">
                    <a16:rowId xmlns:a16="http://schemas.microsoft.com/office/drawing/2014/main" val="10001"/>
                  </a:ext>
                </a:extLst>
              </a:tr>
              <a:tr h="972933">
                <a:tc>
                  <a:txBody>
                    <a:bodyPr/>
                    <a:lstStyle/>
                    <a:p>
                      <a:pPr algn="l"/>
                      <a:r>
                        <a:rPr lang="en-US" sz="3000" baseline="0" dirty="0">
                          <a:solidFill>
                            <a:schemeClr val="tx1">
                              <a:lumMod val="65000"/>
                              <a:lumOff val="35000"/>
                            </a:schemeClr>
                          </a:solidFill>
                        </a:rPr>
                        <a:t>Irrigation Contractor</a:t>
                      </a:r>
                      <a:endParaRPr lang="en-US" sz="3000" dirty="0">
                        <a:solidFill>
                          <a:schemeClr val="tx1">
                            <a:lumMod val="65000"/>
                            <a:lumOff val="35000"/>
                          </a:schemeClr>
                        </a:solidFill>
                      </a:endParaRPr>
                    </a:p>
                  </a:txBody>
                  <a:tcPr marL="137160" marR="137160" marT="68580" marB="68580" anchor="ctr"/>
                </a:tc>
                <a:tc>
                  <a:txBody>
                    <a:bodyPr/>
                    <a:lstStyle/>
                    <a:p>
                      <a:pPr algn="ctr"/>
                      <a:endParaRPr lang="en-US" sz="4100" dirty="0"/>
                    </a:p>
                  </a:txBody>
                  <a:tcPr marL="137160" marR="137160" marT="68580" marB="68580" anchor="ctr"/>
                </a:tc>
                <a:tc>
                  <a:txBody>
                    <a:bodyPr/>
                    <a:lstStyle/>
                    <a:p>
                      <a:pPr algn="ctr"/>
                      <a:endParaRPr lang="en-US" sz="4100" dirty="0"/>
                    </a:p>
                  </a:txBody>
                  <a:tcPr marL="137160" marR="137160" marT="68580" marB="68580" anchor="ctr"/>
                </a:tc>
                <a:tc>
                  <a:txBody>
                    <a:bodyPr/>
                    <a:lstStyle/>
                    <a:p>
                      <a:pPr algn="ctr"/>
                      <a:endParaRPr lang="en-US" sz="4100" dirty="0"/>
                    </a:p>
                  </a:txBody>
                  <a:tcPr marL="137160" marR="137160" marT="68580" marB="68580" anchor="ctr"/>
                </a:tc>
                <a:extLst>
                  <a:ext uri="{0D108BD9-81ED-4DB2-BD59-A6C34878D82A}">
                    <a16:rowId xmlns:a16="http://schemas.microsoft.com/office/drawing/2014/main" val="10002"/>
                  </a:ext>
                </a:extLst>
              </a:tr>
            </a:tbl>
          </a:graphicData>
        </a:graphic>
      </p:graphicFrame>
      <p:grpSp>
        <p:nvGrpSpPr>
          <p:cNvPr id="21" name="Group 20"/>
          <p:cNvGrpSpPr/>
          <p:nvPr/>
        </p:nvGrpSpPr>
        <p:grpSpPr>
          <a:xfrm>
            <a:off x="7772401" y="3486056"/>
            <a:ext cx="7433906" cy="1416030"/>
            <a:chOff x="3171165" y="2273056"/>
            <a:chExt cx="4886271" cy="944020"/>
          </a:xfrm>
        </p:grpSpPr>
        <p:pic>
          <p:nvPicPr>
            <p:cNvPr id="22" name="Picture 4" descr="Image result for green check mar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71165" y="2273057"/>
              <a:ext cx="428626" cy="385220"/>
            </a:xfrm>
            <a:prstGeom prst="rect">
              <a:avLst/>
            </a:prstGeom>
            <a:noFill/>
          </p:spPr>
        </p:pic>
        <p:pic>
          <p:nvPicPr>
            <p:cNvPr id="23" name="Picture 6" descr="Image result for red x"/>
            <p:cNvPicPr>
              <a:picLocks noChangeAspect="1" noChangeArrowheads="1"/>
            </p:cNvPicPr>
            <p:nvPr/>
          </p:nvPicPr>
          <p:blipFill>
            <a:blip r:embed="rId3" cstate="print"/>
            <a:srcRect/>
            <a:stretch>
              <a:fillRect/>
            </a:stretch>
          </p:blipFill>
          <p:spPr bwMode="auto">
            <a:xfrm>
              <a:off x="3171165" y="2861476"/>
              <a:ext cx="337278" cy="337278"/>
            </a:xfrm>
            <a:prstGeom prst="rect">
              <a:avLst/>
            </a:prstGeom>
            <a:noFill/>
          </p:spPr>
        </p:pic>
        <p:pic>
          <p:nvPicPr>
            <p:cNvPr id="24" name="Picture 6" descr="Image result for red x"/>
            <p:cNvPicPr>
              <a:picLocks noChangeAspect="1" noChangeArrowheads="1"/>
            </p:cNvPicPr>
            <p:nvPr/>
          </p:nvPicPr>
          <p:blipFill>
            <a:blip r:embed="rId3" cstate="print"/>
            <a:srcRect/>
            <a:stretch>
              <a:fillRect/>
            </a:stretch>
          </p:blipFill>
          <p:spPr bwMode="auto">
            <a:xfrm>
              <a:off x="5694454" y="2320998"/>
              <a:ext cx="337278" cy="337278"/>
            </a:xfrm>
            <a:prstGeom prst="rect">
              <a:avLst/>
            </a:prstGeom>
            <a:noFill/>
          </p:spPr>
        </p:pic>
        <p:pic>
          <p:nvPicPr>
            <p:cNvPr id="25" name="Picture 4" descr="Image result for green check mar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676076" y="2831856"/>
              <a:ext cx="428626" cy="385220"/>
            </a:xfrm>
            <a:prstGeom prst="rect">
              <a:avLst/>
            </a:prstGeom>
            <a:noFill/>
          </p:spPr>
        </p:pic>
        <p:pic>
          <p:nvPicPr>
            <p:cNvPr id="26" name="Picture 4" descr="Image result for green check mar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8810" y="2273056"/>
              <a:ext cx="428626" cy="385220"/>
            </a:xfrm>
            <a:prstGeom prst="rect">
              <a:avLst/>
            </a:prstGeom>
            <a:noFill/>
          </p:spPr>
        </p:pic>
        <p:pic>
          <p:nvPicPr>
            <p:cNvPr id="27" name="Picture 4" descr="Image result for green check mar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8810" y="2810676"/>
              <a:ext cx="428626" cy="385220"/>
            </a:xfrm>
            <a:prstGeom prst="rect">
              <a:avLst/>
            </a:prstGeom>
            <a:noFill/>
          </p:spPr>
        </p:pic>
      </p:grpSp>
      <p:graphicFrame>
        <p:nvGraphicFramePr>
          <p:cNvPr id="28" name="Table 27"/>
          <p:cNvGraphicFramePr>
            <a:graphicFrameLocks noGrp="1"/>
          </p:cNvGraphicFramePr>
          <p:nvPr>
            <p:extLst>
              <p:ext uri="{D42A27DB-BD31-4B8C-83A1-F6EECF244321}">
                <p14:modId xmlns:p14="http://schemas.microsoft.com/office/powerpoint/2010/main" val="2175862951"/>
              </p:ext>
            </p:extLst>
          </p:nvPr>
        </p:nvGraphicFramePr>
        <p:xfrm>
          <a:off x="3678072" y="5981700"/>
          <a:ext cx="10952328" cy="3125421"/>
        </p:xfrm>
        <a:graphic>
          <a:graphicData uri="http://schemas.openxmlformats.org/drawingml/2006/table">
            <a:tbl>
              <a:tblPr firstRow="1" bandRow="1">
                <a:tableStyleId>{5C22544A-7EE6-4342-B048-85BDC9FD1C3A}</a:tableStyleId>
              </a:tblPr>
              <a:tblGrid>
                <a:gridCol w="2738082">
                  <a:extLst>
                    <a:ext uri="{9D8B030D-6E8A-4147-A177-3AD203B41FA5}">
                      <a16:colId xmlns:a16="http://schemas.microsoft.com/office/drawing/2014/main" val="20000"/>
                    </a:ext>
                  </a:extLst>
                </a:gridCol>
                <a:gridCol w="2738082">
                  <a:extLst>
                    <a:ext uri="{9D8B030D-6E8A-4147-A177-3AD203B41FA5}">
                      <a16:colId xmlns:a16="http://schemas.microsoft.com/office/drawing/2014/main" val="20001"/>
                    </a:ext>
                  </a:extLst>
                </a:gridCol>
                <a:gridCol w="2738082">
                  <a:extLst>
                    <a:ext uri="{9D8B030D-6E8A-4147-A177-3AD203B41FA5}">
                      <a16:colId xmlns:a16="http://schemas.microsoft.com/office/drawing/2014/main" val="20002"/>
                    </a:ext>
                  </a:extLst>
                </a:gridCol>
                <a:gridCol w="2738082">
                  <a:extLst>
                    <a:ext uri="{9D8B030D-6E8A-4147-A177-3AD203B41FA5}">
                      <a16:colId xmlns:a16="http://schemas.microsoft.com/office/drawing/2014/main" val="20003"/>
                    </a:ext>
                  </a:extLst>
                </a:gridCol>
              </a:tblGrid>
              <a:tr h="752247">
                <a:tc gridSpan="2">
                  <a:txBody>
                    <a:bodyPr/>
                    <a:lstStyle/>
                    <a:p>
                      <a:pPr algn="ctr"/>
                      <a:r>
                        <a:rPr lang="en-US" sz="2700" b="1" kern="1200" baseline="0" dirty="0">
                          <a:solidFill>
                            <a:schemeClr val="lt1"/>
                          </a:solidFill>
                          <a:latin typeface="+mn-lt"/>
                          <a:ea typeface="+mn-ea"/>
                          <a:cs typeface="+mn-cs"/>
                        </a:rPr>
                        <a:t>375 Series Flush Fitting Tools</a:t>
                      </a:r>
                      <a:endParaRPr lang="en-US" sz="4100" dirty="0"/>
                    </a:p>
                  </a:txBody>
                  <a:tcPr marL="137160" marR="137160" marT="68580" marB="68580"/>
                </a:tc>
                <a:tc hMerge="1">
                  <a:txBody>
                    <a:bodyPr/>
                    <a:lstStyle/>
                    <a:p>
                      <a:endParaRPr lang="en-US" dirty="0"/>
                    </a:p>
                  </a:txBody>
                  <a:tcPr/>
                </a:tc>
                <a:tc gridSpan="2">
                  <a:txBody>
                    <a:bodyPr/>
                    <a:lstStyle/>
                    <a:p>
                      <a:pPr algn="ctr"/>
                      <a:r>
                        <a:rPr lang="en-US" sz="2700" b="1" kern="1200" baseline="0" dirty="0">
                          <a:solidFill>
                            <a:schemeClr val="lt1"/>
                          </a:solidFill>
                          <a:latin typeface="+mn-lt"/>
                          <a:ea typeface="+mn-ea"/>
                          <a:cs typeface="+mn-cs"/>
                        </a:rPr>
                        <a:t>350 Series Flush Fitting Tools</a:t>
                      </a:r>
                      <a:endParaRPr lang="en-US" sz="4100" dirty="0"/>
                    </a:p>
                  </a:txBody>
                  <a:tcPr marL="137160" marR="137160" marT="68580" marB="68580"/>
                </a:tc>
                <a:tc hMerge="1">
                  <a:txBody>
                    <a:bodyPr/>
                    <a:lstStyle/>
                    <a:p>
                      <a:endParaRPr lang="en-US" dirty="0"/>
                    </a:p>
                  </a:txBody>
                  <a:tcPr/>
                </a:tc>
                <a:extLst>
                  <a:ext uri="{0D108BD9-81ED-4DB2-BD59-A6C34878D82A}">
                    <a16:rowId xmlns:a16="http://schemas.microsoft.com/office/drawing/2014/main" val="10000"/>
                  </a:ext>
                </a:extLst>
              </a:tr>
              <a:tr h="752247">
                <a:tc>
                  <a:txBody>
                    <a:bodyPr/>
                    <a:lstStyle/>
                    <a:p>
                      <a:pPr algn="ctr"/>
                      <a:r>
                        <a:rPr lang="en-US" sz="2400" kern="1200" baseline="0" dirty="0">
                          <a:solidFill>
                            <a:schemeClr val="tx1">
                              <a:lumMod val="65000"/>
                              <a:lumOff val="35000"/>
                            </a:schemeClr>
                          </a:solidFill>
                          <a:latin typeface="+mn-lt"/>
                          <a:ea typeface="+mn-ea"/>
                          <a:cs typeface="+mn-cs"/>
                        </a:rPr>
                        <a:t>1/2"-3/4"</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RK34-375BOF</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1/2"-3/4"</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RK34-350BOF</a:t>
                      </a:r>
                      <a:endParaRPr lang="en-US" sz="2400" dirty="0">
                        <a:solidFill>
                          <a:schemeClr val="tx1">
                            <a:lumMod val="65000"/>
                            <a:lumOff val="35000"/>
                          </a:schemeClr>
                        </a:solidFill>
                      </a:endParaRPr>
                    </a:p>
                  </a:txBody>
                  <a:tcPr marL="137160" marR="137160" marT="68580" marB="68580"/>
                </a:tc>
                <a:extLst>
                  <a:ext uri="{0D108BD9-81ED-4DB2-BD59-A6C34878D82A}">
                    <a16:rowId xmlns:a16="http://schemas.microsoft.com/office/drawing/2014/main" val="10001"/>
                  </a:ext>
                </a:extLst>
              </a:tr>
              <a:tr h="752247">
                <a:tc>
                  <a:txBody>
                    <a:bodyPr/>
                    <a:lstStyle/>
                    <a:p>
                      <a:pPr algn="ctr"/>
                      <a:r>
                        <a:rPr lang="en-US" sz="2400" kern="1200" baseline="0" dirty="0">
                          <a:solidFill>
                            <a:schemeClr val="tx1">
                              <a:lumMod val="65000"/>
                              <a:lumOff val="35000"/>
                            </a:schemeClr>
                          </a:solidFill>
                          <a:latin typeface="+mn-lt"/>
                          <a:ea typeface="+mn-ea"/>
                          <a:cs typeface="+mn-cs"/>
                        </a:rPr>
                        <a:t>1"</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RK1-375BOF</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1"</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RK1-350BOF</a:t>
                      </a:r>
                      <a:endParaRPr lang="en-US" sz="2400" dirty="0">
                        <a:solidFill>
                          <a:schemeClr val="tx1">
                            <a:lumMod val="65000"/>
                            <a:lumOff val="35000"/>
                          </a:schemeClr>
                        </a:solidFill>
                      </a:endParaRPr>
                    </a:p>
                  </a:txBody>
                  <a:tcPr marL="137160" marR="137160" marT="68580" marB="68580"/>
                </a:tc>
                <a:extLst>
                  <a:ext uri="{0D108BD9-81ED-4DB2-BD59-A6C34878D82A}">
                    <a16:rowId xmlns:a16="http://schemas.microsoft.com/office/drawing/2014/main" val="10002"/>
                  </a:ext>
                </a:extLst>
              </a:tr>
              <a:tr h="868680">
                <a:tc>
                  <a:txBody>
                    <a:bodyPr/>
                    <a:lstStyle/>
                    <a:p>
                      <a:pPr algn="ctr"/>
                      <a:r>
                        <a:rPr lang="en-US" sz="2400" kern="1200" baseline="0" dirty="0">
                          <a:solidFill>
                            <a:schemeClr val="tx1">
                              <a:lumMod val="65000"/>
                              <a:lumOff val="35000"/>
                            </a:schemeClr>
                          </a:solidFill>
                          <a:latin typeface="+mn-lt"/>
                          <a:ea typeface="+mn-ea"/>
                          <a:cs typeface="+mn-cs"/>
                        </a:rPr>
                        <a:t>1-1/4”-2”</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RK114-350-375BOF</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1-1/4”-2”</a:t>
                      </a:r>
                      <a:endParaRPr lang="en-US" sz="2400" dirty="0">
                        <a:solidFill>
                          <a:schemeClr val="tx1">
                            <a:lumMod val="65000"/>
                            <a:lumOff val="35000"/>
                          </a:schemeClr>
                        </a:solidFill>
                      </a:endParaRPr>
                    </a:p>
                  </a:txBody>
                  <a:tcPr marL="137160" marR="137160" marT="68580" marB="68580"/>
                </a:tc>
                <a:tc>
                  <a:txBody>
                    <a:bodyPr/>
                    <a:lstStyle/>
                    <a:p>
                      <a:pPr algn="ctr"/>
                      <a:r>
                        <a:rPr lang="en-US" sz="2400" kern="1200" baseline="0" dirty="0">
                          <a:solidFill>
                            <a:schemeClr val="tx1">
                              <a:lumMod val="65000"/>
                              <a:lumOff val="35000"/>
                            </a:schemeClr>
                          </a:solidFill>
                          <a:latin typeface="+mn-lt"/>
                          <a:ea typeface="+mn-ea"/>
                          <a:cs typeface="+mn-cs"/>
                        </a:rPr>
                        <a:t>RK114-350-375BOF</a:t>
                      </a:r>
                      <a:endParaRPr lang="en-US" sz="2400" dirty="0">
                        <a:solidFill>
                          <a:schemeClr val="tx1">
                            <a:lumMod val="65000"/>
                            <a:lumOff val="35000"/>
                          </a:schemeClr>
                        </a:solidFill>
                      </a:endParaRPr>
                    </a:p>
                  </a:txBody>
                  <a:tcPr marL="137160" marR="137160" marT="68580" marB="6858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4561587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Title 7"/>
          <p:cNvSpPr>
            <a:spLocks noGrp="1"/>
          </p:cNvSpPr>
          <p:nvPr>
            <p:ph type="title"/>
          </p:nvPr>
        </p:nvSpPr>
        <p:spPr>
          <a:xfrm>
            <a:off x="876300" y="571411"/>
            <a:ext cx="5448300" cy="1338828"/>
          </a:xfrm>
        </p:spPr>
        <p:txBody>
          <a:bodyPr/>
          <a:lstStyle/>
          <a:p>
            <a:r>
              <a:rPr lang="en-US" dirty="0">
                <a:solidFill>
                  <a:schemeClr val="accent1"/>
                </a:solidFill>
              </a:rPr>
              <a:t>features &amp; benefits</a:t>
            </a:r>
            <a:br>
              <a:rPr lang="en-US" dirty="0"/>
            </a:br>
            <a:r>
              <a:rPr lang="en-US" dirty="0"/>
              <a:t>accessories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19</a:t>
            </a:fld>
            <a:endParaRPr b="0" dirty="0">
              <a:latin typeface="Arial Regular" charset="0"/>
            </a:endParaRPr>
          </a:p>
        </p:txBody>
      </p:sp>
      <p:sp>
        <p:nvSpPr>
          <p:cNvPr id="18" name="Rectangle 17"/>
          <p:cNvSpPr/>
          <p:nvPr/>
        </p:nvSpPr>
        <p:spPr>
          <a:xfrm>
            <a:off x="1433894" y="6553379"/>
            <a:ext cx="3900106" cy="1015663"/>
          </a:xfrm>
          <a:prstGeom prst="rect">
            <a:avLst/>
          </a:prstGeom>
        </p:spPr>
        <p:txBody>
          <a:bodyPr wrap="square">
            <a:spAutoFit/>
          </a:bodyPr>
          <a:lstStyle/>
          <a:p>
            <a:r>
              <a:rPr lang="en-US" sz="2000" dirty="0">
                <a:solidFill>
                  <a:schemeClr val="tx2"/>
                </a:solidFill>
                <a:latin typeface="Arial Narrow Regular"/>
              </a:rPr>
              <a:t>Strainer options to prevent against check valve fouling. For use on debris laden water.</a:t>
            </a:r>
            <a:endParaRPr lang="en-US" sz="2000" dirty="0">
              <a:solidFill>
                <a:schemeClr val="accent1"/>
              </a:solidFill>
              <a:latin typeface="Arial Narrow Regular"/>
            </a:endParaRPr>
          </a:p>
        </p:txBody>
      </p:sp>
      <p:grpSp>
        <p:nvGrpSpPr>
          <p:cNvPr id="21" name="Group 20"/>
          <p:cNvGrpSpPr/>
          <p:nvPr/>
        </p:nvGrpSpPr>
        <p:grpSpPr>
          <a:xfrm>
            <a:off x="6801646" y="2552700"/>
            <a:ext cx="4258101" cy="3516724"/>
            <a:chOff x="3043739" y="4053198"/>
            <a:chExt cx="3466243" cy="2344482"/>
          </a:xfrm>
        </p:grpSpPr>
        <p:sp>
          <p:nvSpPr>
            <p:cNvPr id="22" name="TextBox 21"/>
            <p:cNvSpPr txBox="1"/>
            <p:nvPr/>
          </p:nvSpPr>
          <p:spPr>
            <a:xfrm>
              <a:off x="4325271" y="6130940"/>
              <a:ext cx="1203140" cy="266740"/>
            </a:xfrm>
            <a:prstGeom prst="rect">
              <a:avLst/>
            </a:prstGeom>
            <a:noFill/>
          </p:spPr>
          <p:txBody>
            <a:bodyPr wrap="square" rtlCol="0" anchor="ctr">
              <a:spAutoFit/>
            </a:bodyPr>
            <a:lstStyle/>
            <a:p>
              <a:pPr algn="ctr"/>
              <a:r>
                <a:rPr lang="en-US" sz="2000" dirty="0">
                  <a:latin typeface="Arial Narrow Regular"/>
                </a:rPr>
                <a:t>RK-375</a:t>
              </a:r>
            </a:p>
          </p:txBody>
        </p:sp>
        <p:pic>
          <p:nvPicPr>
            <p:cNvPr id="23" name="Picture 2" descr="C:\Users\kspencer\Downloads\RK1-375-01 (1).jpg"/>
            <p:cNvPicPr>
              <a:picLocks noChangeAspect="1" noChangeArrowheads="1"/>
            </p:cNvPicPr>
            <p:nvPr/>
          </p:nvPicPr>
          <p:blipFill>
            <a:blip r:embed="rId2" cstate="print"/>
            <a:srcRect/>
            <a:stretch>
              <a:fillRect/>
            </a:stretch>
          </p:blipFill>
          <p:spPr bwMode="auto">
            <a:xfrm>
              <a:off x="3043739" y="4053198"/>
              <a:ext cx="3466243" cy="2001234"/>
            </a:xfrm>
            <a:prstGeom prst="rect">
              <a:avLst/>
            </a:prstGeom>
            <a:noFill/>
          </p:spPr>
        </p:pic>
      </p:grpSp>
      <p:pic>
        <p:nvPicPr>
          <p:cNvPr id="25" name="Picture 4" descr="http://ecx.images-amazon.com/images/I/61ELtBgZqXL._SL1389_.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706600" y="3467100"/>
            <a:ext cx="2514600" cy="1877298"/>
          </a:xfrm>
          <a:prstGeom prst="rect">
            <a:avLst/>
          </a:prstGeom>
          <a:noFill/>
        </p:spPr>
      </p:pic>
      <p:sp>
        <p:nvSpPr>
          <p:cNvPr id="26" name="TextBox 25"/>
          <p:cNvSpPr txBox="1"/>
          <p:nvPr/>
        </p:nvSpPr>
        <p:spPr>
          <a:xfrm>
            <a:off x="14468486" y="5764767"/>
            <a:ext cx="1938114" cy="400110"/>
          </a:xfrm>
          <a:prstGeom prst="rect">
            <a:avLst/>
          </a:prstGeom>
          <a:noFill/>
        </p:spPr>
        <p:txBody>
          <a:bodyPr wrap="square" rtlCol="0">
            <a:spAutoFit/>
          </a:bodyPr>
          <a:lstStyle/>
          <a:p>
            <a:pPr algn="ctr"/>
            <a:r>
              <a:rPr lang="en-US" sz="2000" dirty="0">
                <a:latin typeface="Arial Narrow Regular"/>
              </a:rPr>
              <a:t>RK-375FLUSH</a:t>
            </a:r>
          </a:p>
        </p:txBody>
      </p:sp>
      <p:sp>
        <p:nvSpPr>
          <p:cNvPr id="28" name="Rectangle 27"/>
          <p:cNvSpPr/>
          <p:nvPr/>
        </p:nvSpPr>
        <p:spPr>
          <a:xfrm>
            <a:off x="7503680" y="6502389"/>
            <a:ext cx="3556067" cy="2246769"/>
          </a:xfrm>
          <a:prstGeom prst="rect">
            <a:avLst/>
          </a:prstGeom>
        </p:spPr>
        <p:txBody>
          <a:bodyPr wrap="square">
            <a:spAutoFit/>
          </a:bodyPr>
          <a:lstStyle/>
          <a:p>
            <a:r>
              <a:rPr lang="en-US" sz="2000" dirty="0">
                <a:solidFill>
                  <a:schemeClr val="tx2"/>
                </a:solidFill>
                <a:latin typeface="Arial Narrow Regular"/>
              </a:rPr>
              <a:t>Complete repair kit compatible with 1” 375, 375XL, and 375ST</a:t>
            </a:r>
          </a:p>
          <a:p>
            <a:endParaRPr lang="en-US" sz="2000" dirty="0">
              <a:solidFill>
                <a:schemeClr val="tx2"/>
              </a:solidFill>
              <a:latin typeface="Arial Narrow Regular"/>
            </a:endParaRPr>
          </a:p>
          <a:p>
            <a:r>
              <a:rPr lang="en-US" sz="2000" dirty="0">
                <a:solidFill>
                  <a:schemeClr val="tx2"/>
                </a:solidFill>
                <a:latin typeface="Arial Narrow Regular"/>
              </a:rPr>
              <a:t>Includes check modules, all relief valve components, o-rings, and lubricant</a:t>
            </a:r>
          </a:p>
        </p:txBody>
      </p:sp>
      <p:sp>
        <p:nvSpPr>
          <p:cNvPr id="19" name="Content Placeholder 2"/>
          <p:cNvSpPr txBox="1">
            <a:spLocks/>
          </p:cNvSpPr>
          <p:nvPr/>
        </p:nvSpPr>
        <p:spPr>
          <a:xfrm>
            <a:off x="12009006" y="369392"/>
            <a:ext cx="6126593" cy="2887523"/>
          </a:xfrm>
          <a:prstGeom prst="rect">
            <a:avLst/>
          </a:prstGeom>
        </p:spPr>
        <p:txBody>
          <a:bodyPr lIns="0" tIns="0" rIns="0" bIns="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buFont typeface="Arial" panose="020B0604020202020204" pitchFamily="34" charset="0"/>
              <a:buNone/>
            </a:pPr>
            <a:r>
              <a:rPr lang="en-US" sz="1800" dirty="0">
                <a:latin typeface="Arial Narrow Regular"/>
              </a:rPr>
              <a:t>“</a:t>
            </a:r>
            <a:r>
              <a:rPr lang="en-US" sz="2000" dirty="0">
                <a:latin typeface="Arial Narrow Regular"/>
              </a:rPr>
              <a:t>The 300 Series with Flush Fitting Tool is amazing. I can’t believe how quick and easy it is to install and use. No more fouled checks in new installs.”</a:t>
            </a:r>
          </a:p>
          <a:p>
            <a:pPr>
              <a:buFont typeface="Arial" panose="020B0604020202020204" pitchFamily="34" charset="0"/>
              <a:buNone/>
            </a:pPr>
            <a:r>
              <a:rPr lang="en-US" sz="2000" i="1" dirty="0">
                <a:latin typeface="Arial Narrow Regular"/>
              </a:rPr>
              <a:t>– Matt Evangelista, Matt’s Plumbing</a:t>
            </a:r>
            <a:endParaRPr lang="en-US" sz="2000" dirty="0">
              <a:latin typeface="Arial Narrow Regular"/>
            </a:endParaRPr>
          </a:p>
        </p:txBody>
      </p:sp>
      <p:sp>
        <p:nvSpPr>
          <p:cNvPr id="2" name="Rectangle 1"/>
          <p:cNvSpPr/>
          <p:nvPr/>
        </p:nvSpPr>
        <p:spPr>
          <a:xfrm>
            <a:off x="16946711" y="9058698"/>
            <a:ext cx="1188888" cy="954107"/>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20" name="Picture 19" descr="Flush Fitting Tool_CMYK.png"/>
          <p:cNvPicPr>
            <a:picLocks noChangeAspect="1"/>
          </p:cNvPicPr>
          <p:nvPr/>
        </p:nvPicPr>
        <p:blipFill>
          <a:blip r:embed="rId4" cstate="print"/>
          <a:stretch>
            <a:fillRect/>
          </a:stretch>
        </p:blipFill>
        <p:spPr>
          <a:xfrm>
            <a:off x="12496799" y="2202477"/>
            <a:ext cx="4342356" cy="3962400"/>
          </a:xfrm>
          <a:prstGeom prst="rect">
            <a:avLst/>
          </a:prstGeom>
        </p:spPr>
      </p:pic>
      <p:sp>
        <p:nvSpPr>
          <p:cNvPr id="29" name="Rectangle 28"/>
          <p:cNvSpPr/>
          <p:nvPr/>
        </p:nvSpPr>
        <p:spPr>
          <a:xfrm>
            <a:off x="12496799" y="6502389"/>
            <a:ext cx="5638800" cy="2523768"/>
          </a:xfrm>
          <a:prstGeom prst="rect">
            <a:avLst/>
          </a:prstGeom>
        </p:spPr>
        <p:txBody>
          <a:bodyPr wrap="square">
            <a:spAutoFit/>
          </a:bodyPr>
          <a:lstStyle/>
          <a:p>
            <a:r>
              <a:rPr lang="en-US" sz="2000" dirty="0">
                <a:solidFill>
                  <a:schemeClr val="tx2"/>
                </a:solidFill>
                <a:latin typeface="Arial Narrow Regular"/>
              </a:rPr>
              <a:t>EZSwap Pressure Vessel is quickly removed and replaced with Flush Fitting Tool (FLUSH) to </a:t>
            </a:r>
            <a:r>
              <a:rPr lang="en-US" sz="2000" dirty="0">
                <a:solidFill>
                  <a:schemeClr val="accent1"/>
                </a:solidFill>
                <a:latin typeface="Arial Narrow Regular"/>
              </a:rPr>
              <a:t>quickly flush system</a:t>
            </a:r>
          </a:p>
          <a:p>
            <a:endParaRPr lang="en-US" sz="2000" dirty="0">
              <a:solidFill>
                <a:schemeClr val="tx2"/>
              </a:solidFill>
              <a:latin typeface="Arial Narrow Regular"/>
            </a:endParaRPr>
          </a:p>
          <a:p>
            <a:r>
              <a:rPr lang="en-US" sz="2000" dirty="0">
                <a:solidFill>
                  <a:schemeClr val="tx2"/>
                </a:solidFill>
                <a:latin typeface="Arial Narrow Regular"/>
              </a:rPr>
              <a:t>Line flushing with Flush Fitting Tool is </a:t>
            </a:r>
            <a:r>
              <a:rPr lang="en-US" sz="2000" dirty="0">
                <a:solidFill>
                  <a:schemeClr val="accent1"/>
                </a:solidFill>
                <a:latin typeface="Arial Narrow Regular"/>
              </a:rPr>
              <a:t>simple, safe</a:t>
            </a:r>
            <a:r>
              <a:rPr lang="en-US" sz="2000" dirty="0">
                <a:solidFill>
                  <a:schemeClr val="tx2"/>
                </a:solidFill>
                <a:latin typeface="Arial Narrow Regular"/>
              </a:rPr>
              <a:t>, and easily directed to a safe drain</a:t>
            </a:r>
          </a:p>
          <a:p>
            <a:endParaRPr lang="en-US" sz="2000" dirty="0">
              <a:solidFill>
                <a:schemeClr val="tx2"/>
              </a:solidFill>
              <a:latin typeface="Arial Narrow Regular"/>
            </a:endParaRPr>
          </a:p>
          <a:p>
            <a:endParaRPr lang="en-US" sz="1800" dirty="0">
              <a:solidFill>
                <a:schemeClr val="tx2"/>
              </a:solidFill>
            </a:endParaRPr>
          </a:p>
        </p:txBody>
      </p:sp>
      <p:pic>
        <p:nvPicPr>
          <p:cNvPr id="5" name="Picture 4">
            <a:extLst>
              <a:ext uri="{FF2B5EF4-FFF2-40B4-BE49-F238E27FC236}">
                <a16:creationId xmlns:a16="http://schemas.microsoft.com/office/drawing/2014/main" id="{58F2B445-7F1C-467C-ADC9-C9F3E2033968}"/>
              </a:ext>
            </a:extLst>
          </p:cNvPr>
          <p:cNvPicPr>
            <a:picLocks noChangeAspect="1"/>
          </p:cNvPicPr>
          <p:nvPr/>
        </p:nvPicPr>
        <p:blipFill>
          <a:blip r:embed="rId5"/>
          <a:stretch>
            <a:fillRect/>
          </a:stretch>
        </p:blipFill>
        <p:spPr>
          <a:xfrm>
            <a:off x="780081" y="3227282"/>
            <a:ext cx="4953000" cy="3190875"/>
          </a:xfrm>
          <a:prstGeom prst="rect">
            <a:avLst/>
          </a:prstGeom>
        </p:spPr>
      </p:pic>
    </p:spTree>
    <p:extLst>
      <p:ext uri="{BB962C8B-B14F-4D97-AF65-F5344CB8AC3E}">
        <p14:creationId xmlns:p14="http://schemas.microsoft.com/office/powerpoint/2010/main" val="809938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320052"/>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343901" cy="1338828"/>
          </a:xfrm>
        </p:spPr>
        <p:txBody>
          <a:bodyPr/>
          <a:lstStyle/>
          <a:p>
            <a:r>
              <a:rPr lang="en-US" dirty="0">
                <a:solidFill>
                  <a:schemeClr val="accent1"/>
                </a:solidFill>
              </a:rPr>
              <a:t>features &amp; benefits</a:t>
            </a:r>
            <a:br>
              <a:rPr lang="en-US" dirty="0"/>
            </a:br>
            <a:r>
              <a:rPr lang="en-US" dirty="0"/>
              <a:t>retrofit length valve</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20</a:t>
            </a:fld>
            <a:endParaRPr b="0" dirty="0">
              <a:latin typeface="Arial Regular" charset="0"/>
            </a:endParaRPr>
          </a:p>
        </p:txBody>
      </p:sp>
      <p:grpSp>
        <p:nvGrpSpPr>
          <p:cNvPr id="39" name="Group 38"/>
          <p:cNvGrpSpPr/>
          <p:nvPr/>
        </p:nvGrpSpPr>
        <p:grpSpPr>
          <a:xfrm>
            <a:off x="876299" y="2781300"/>
            <a:ext cx="7672859" cy="1964229"/>
            <a:chOff x="7848600" y="5084128"/>
            <a:chExt cx="7672859" cy="1964229"/>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7" y="5724918"/>
              <a:ext cx="724146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Stainless steel body options</a:t>
              </a:r>
            </a:p>
            <a:p>
              <a:pPr marL="285750" indent="-285750">
                <a:buFont typeface="Arial" panose="020B0604020202020204" pitchFamily="34" charset="0"/>
                <a:buChar char="•"/>
              </a:pPr>
              <a:r>
                <a:rPr lang="en-US" sz="2000" dirty="0">
                  <a:solidFill>
                    <a:schemeClr val="tx2"/>
                  </a:solidFill>
                  <a:latin typeface="Arial Regular" charset="0"/>
                </a:rPr>
                <a:t>Corrosion resistant internals</a:t>
              </a:r>
            </a:p>
            <a:p>
              <a:pPr marL="285750" indent="-285750">
                <a:buFont typeface="Arial" panose="020B0604020202020204" pitchFamily="34" charset="0"/>
                <a:buChar char="•"/>
              </a:pPr>
              <a:r>
                <a:rPr lang="en-US" sz="2000" dirty="0">
                  <a:solidFill>
                    <a:schemeClr val="tx2"/>
                  </a:solidFill>
                  <a:latin typeface="Arial Regular" charset="0"/>
                </a:rPr>
                <a:t>Low-lead law compliant</a:t>
              </a:r>
              <a:endParaRPr lang="en-US" sz="2000" dirty="0">
                <a:solidFill>
                  <a:schemeClr val="accent1"/>
                </a:solidFill>
                <a:latin typeface="Arial Regular" charset="0"/>
              </a:endParaRPr>
            </a:p>
            <a:p>
              <a:pPr marL="285750" indent="-285750">
                <a:buFont typeface="Arial" panose="020B0604020202020204" pitchFamily="34" charset="0"/>
                <a:buChar char="•"/>
              </a:pPr>
              <a:r>
                <a:rPr lang="en-US" sz="2000" dirty="0">
                  <a:solidFill>
                    <a:schemeClr val="accent1"/>
                  </a:solidFill>
                  <a:latin typeface="Arial Regular" charset="0"/>
                </a:rPr>
                <a:t>Drop in replacement for any existing valve</a:t>
              </a:r>
              <a:endParaRPr lang="en-US" sz="2000" dirty="0">
                <a:solidFill>
                  <a:schemeClr val="tx2"/>
                </a:solidFill>
                <a:latin typeface="Arial Regular" charset="0"/>
              </a:endParaRPr>
            </a:p>
          </p:txBody>
        </p:sp>
      </p:grpSp>
      <p:sp>
        <p:nvSpPr>
          <p:cNvPr id="16" name="Rectangle 15"/>
          <p:cNvSpPr/>
          <p:nvPr/>
        </p:nvSpPr>
        <p:spPr>
          <a:xfrm>
            <a:off x="9144000" y="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35" name="Picture 34" descr="350ASTR.png"/>
          <p:cNvPicPr>
            <a:picLocks noChangeAspect="1"/>
          </p:cNvPicPr>
          <p:nvPr/>
        </p:nvPicPr>
        <p:blipFill>
          <a:blip r:embed="rId2" cstate="print"/>
          <a:stretch>
            <a:fillRect/>
          </a:stretch>
        </p:blipFill>
        <p:spPr>
          <a:xfrm>
            <a:off x="9906000" y="5223937"/>
            <a:ext cx="7668135" cy="4720163"/>
          </a:xfrm>
          <a:prstGeom prst="rect">
            <a:avLst/>
          </a:prstGeom>
        </p:spPr>
      </p:pic>
      <p:sp>
        <p:nvSpPr>
          <p:cNvPr id="6" name="TextBox 5"/>
          <p:cNvSpPr txBox="1"/>
          <p:nvPr/>
        </p:nvSpPr>
        <p:spPr>
          <a:xfrm>
            <a:off x="11277600" y="1409700"/>
            <a:ext cx="3276600" cy="400110"/>
          </a:xfrm>
          <a:prstGeom prst="rect">
            <a:avLst/>
          </a:prstGeom>
          <a:noFill/>
        </p:spPr>
        <p:txBody>
          <a:bodyPr wrap="square" rtlCol="0">
            <a:spAutoFit/>
          </a:bodyPr>
          <a:lstStyle/>
          <a:p>
            <a:r>
              <a:rPr lang="en-US" sz="2000" dirty="0">
                <a:solidFill>
                  <a:schemeClr val="bg2"/>
                </a:solidFill>
              </a:rPr>
              <a:t>Insert competitor photo</a:t>
            </a:r>
          </a:p>
        </p:txBody>
      </p:sp>
      <p:grpSp>
        <p:nvGrpSpPr>
          <p:cNvPr id="14" name="Group 13"/>
          <p:cNvGrpSpPr/>
          <p:nvPr/>
        </p:nvGrpSpPr>
        <p:grpSpPr>
          <a:xfrm>
            <a:off x="849650" y="5524500"/>
            <a:ext cx="7674108" cy="1764493"/>
            <a:chOff x="7848600" y="5084128"/>
            <a:chExt cx="7674108" cy="1764493"/>
          </a:xfrm>
        </p:grpSpPr>
        <p:grpSp>
          <p:nvGrpSpPr>
            <p:cNvPr id="15" name="Group 14"/>
            <p:cNvGrpSpPr/>
            <p:nvPr/>
          </p:nvGrpSpPr>
          <p:grpSpPr>
            <a:xfrm>
              <a:off x="7848600" y="5084128"/>
              <a:ext cx="7380759" cy="646331"/>
              <a:chOff x="7467600" y="5557807"/>
              <a:chExt cx="7380759" cy="646331"/>
            </a:xfrm>
          </p:grpSpPr>
          <p:sp>
            <p:nvSpPr>
              <p:cNvPr id="18" name="TextBox 17"/>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models</a:t>
                </a:r>
                <a:endParaRPr lang="uk-UA" sz="3600" dirty="0">
                  <a:solidFill>
                    <a:schemeClr val="accent1"/>
                  </a:solidFill>
                  <a:latin typeface="Arial Narrow Regular" charset="0"/>
                </a:endParaRPr>
              </a:p>
            </p:txBody>
          </p:sp>
          <p:cxnSp>
            <p:nvCxnSpPr>
              <p:cNvPr id="19" name="Straight Connector 1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281246" y="5832958"/>
              <a:ext cx="724146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350ASTDAR              375ASTDAR	</a:t>
              </a:r>
            </a:p>
            <a:p>
              <a:pPr marL="285750" indent="-285750">
                <a:buFont typeface="Arial" panose="020B0604020202020204" pitchFamily="34" charset="0"/>
                <a:buChar char="•"/>
              </a:pPr>
              <a:r>
                <a:rPr lang="en-US" sz="2000" dirty="0">
                  <a:solidFill>
                    <a:schemeClr val="tx2"/>
                  </a:solidFill>
                  <a:latin typeface="Arial Regular" charset="0"/>
                </a:rPr>
                <a:t>350ASTR (retrofit)	375ASTR</a:t>
              </a:r>
            </a:p>
            <a:p>
              <a:pPr marL="285750" indent="-285750">
                <a:buFont typeface="Arial" panose="020B0604020202020204" pitchFamily="34" charset="0"/>
                <a:buChar char="•"/>
              </a:pPr>
              <a:r>
                <a:rPr lang="en-US" sz="2000" dirty="0">
                  <a:solidFill>
                    <a:schemeClr val="tx2"/>
                  </a:solidFill>
                  <a:latin typeface="Arial Regular" charset="0"/>
                </a:rPr>
                <a:t>350AR		375AR</a:t>
              </a:r>
            </a:p>
          </p:txBody>
        </p:sp>
      </p:grpSp>
      <p:pic>
        <p:nvPicPr>
          <p:cNvPr id="12" name="Picture 11">
            <a:extLst>
              <a:ext uri="{FF2B5EF4-FFF2-40B4-BE49-F238E27FC236}">
                <a16:creationId xmlns:a16="http://schemas.microsoft.com/office/drawing/2014/main" id="{66A8A3D9-79A8-4411-A1F1-F68DAB74D835}"/>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3983" r="13104" b="38279"/>
          <a:stretch/>
        </p:blipFill>
        <p:spPr>
          <a:xfrm>
            <a:off x="9824166" y="876300"/>
            <a:ext cx="7854234" cy="3694194"/>
          </a:xfrm>
          <a:prstGeom prst="rect">
            <a:avLst/>
          </a:prstGeom>
        </p:spPr>
      </p:pic>
      <p:sp>
        <p:nvSpPr>
          <p:cNvPr id="25" name="Down Arrow 16">
            <a:extLst>
              <a:ext uri="{FF2B5EF4-FFF2-40B4-BE49-F238E27FC236}">
                <a16:creationId xmlns:a16="http://schemas.microsoft.com/office/drawing/2014/main" id="{3313B0A5-A0C0-4805-8CE9-EE7E49C5E1D3}"/>
              </a:ext>
            </a:extLst>
          </p:cNvPr>
          <p:cNvSpPr/>
          <p:nvPr/>
        </p:nvSpPr>
        <p:spPr>
          <a:xfrm>
            <a:off x="13473684" y="5231892"/>
            <a:ext cx="484632" cy="978408"/>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4169279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343901" cy="1338828"/>
          </a:xfrm>
        </p:spPr>
        <p:txBody>
          <a:bodyPr/>
          <a:lstStyle/>
          <a:p>
            <a:r>
              <a:rPr lang="en-US" dirty="0">
                <a:solidFill>
                  <a:schemeClr val="accent1"/>
                </a:solidFill>
              </a:rPr>
              <a:t>features &amp; benefits</a:t>
            </a:r>
            <a:br>
              <a:rPr lang="en-US" dirty="0"/>
            </a:br>
            <a:r>
              <a:rPr lang="en-US" dirty="0"/>
              <a:t>stainless steel</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21</a:t>
            </a:fld>
            <a:endParaRPr b="0" dirty="0">
              <a:latin typeface="Arial Regular" charset="0"/>
            </a:endParaRPr>
          </a:p>
        </p:txBody>
      </p:sp>
      <p:grpSp>
        <p:nvGrpSpPr>
          <p:cNvPr id="27" name="Group 26"/>
          <p:cNvGrpSpPr/>
          <p:nvPr/>
        </p:nvGrpSpPr>
        <p:grpSpPr>
          <a:xfrm>
            <a:off x="990600" y="2487194"/>
            <a:ext cx="7672859" cy="1680351"/>
            <a:chOff x="7848600" y="5084128"/>
            <a:chExt cx="7672859" cy="1680351"/>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corrosion resistant</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1015663"/>
            </a:xfrm>
            <a:prstGeom prst="rect">
              <a:avLst/>
            </a:prstGeom>
            <a:noFill/>
          </p:spPr>
          <p:txBody>
            <a:bodyPr wrap="square" rtlCol="0">
              <a:spAutoFit/>
            </a:bodyPr>
            <a:lstStyle/>
            <a:p>
              <a:r>
                <a:rPr lang="en-US" sz="2000" dirty="0">
                  <a:solidFill>
                    <a:schemeClr val="tx2"/>
                  </a:solidFill>
                  <a:latin typeface="Arial Regular" charset="0"/>
                </a:rPr>
                <a:t>Ideal for liquids corrosive to copper alloys such as post-mix beverage machines and areas where aggressive drinking water exists</a:t>
              </a:r>
            </a:p>
          </p:txBody>
        </p:sp>
      </p:grpSp>
      <p:grpSp>
        <p:nvGrpSpPr>
          <p:cNvPr id="39" name="Group 38"/>
          <p:cNvGrpSpPr/>
          <p:nvPr/>
        </p:nvGrpSpPr>
        <p:grpSpPr>
          <a:xfrm>
            <a:off x="990600" y="4673981"/>
            <a:ext cx="7672859" cy="1656453"/>
            <a:chOff x="7848600" y="5084128"/>
            <a:chExt cx="7672859" cy="1656453"/>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7" y="5724918"/>
              <a:ext cx="7241462"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Stainless steel body</a:t>
              </a:r>
            </a:p>
            <a:p>
              <a:pPr marL="285750" indent="-285750">
                <a:buFont typeface="Arial" panose="020B0604020202020204" pitchFamily="34" charset="0"/>
                <a:buChar char="•"/>
              </a:pPr>
              <a:r>
                <a:rPr lang="en-US" sz="2000" dirty="0">
                  <a:solidFill>
                    <a:schemeClr val="tx2"/>
                  </a:solidFill>
                  <a:latin typeface="Arial Regular" charset="0"/>
                </a:rPr>
                <a:t>Corrosion resistant internals</a:t>
              </a:r>
            </a:p>
            <a:p>
              <a:pPr marL="285750" indent="-285750">
                <a:buFont typeface="Arial" panose="020B0604020202020204" pitchFamily="34" charset="0"/>
                <a:buChar char="•"/>
              </a:pPr>
              <a:r>
                <a:rPr lang="en-US" sz="2000" dirty="0">
                  <a:solidFill>
                    <a:schemeClr val="tx2"/>
                  </a:solidFill>
                  <a:latin typeface="Arial Regular" charset="0"/>
                </a:rPr>
                <a:t>Low-lead law compliant</a:t>
              </a:r>
              <a:endParaRPr lang="en-US" sz="2000" dirty="0">
                <a:solidFill>
                  <a:schemeClr val="accent1"/>
                </a:solidFill>
                <a:latin typeface="Arial Regular" charset="0"/>
              </a:endParaRPr>
            </a:p>
          </p:txBody>
        </p:sp>
      </p:grpSp>
      <p:sp>
        <p:nvSpPr>
          <p:cNvPr id="16" name="Rectangle 15"/>
          <p:cNvSpPr/>
          <p:nvPr/>
        </p:nvSpPr>
        <p:spPr>
          <a:xfrm>
            <a:off x="11887200" y="0"/>
            <a:ext cx="64008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26" name="Group 25"/>
          <p:cNvGrpSpPr/>
          <p:nvPr/>
        </p:nvGrpSpPr>
        <p:grpSpPr>
          <a:xfrm>
            <a:off x="1004536" y="6743700"/>
            <a:ext cx="7674108" cy="2687822"/>
            <a:chOff x="7848600" y="5084128"/>
            <a:chExt cx="7674108" cy="2687822"/>
          </a:xfrm>
        </p:grpSpPr>
        <p:grpSp>
          <p:nvGrpSpPr>
            <p:cNvPr id="28" name="Group 27"/>
            <p:cNvGrpSpPr/>
            <p:nvPr/>
          </p:nvGrpSpPr>
          <p:grpSpPr>
            <a:xfrm>
              <a:off x="7848600" y="5084128"/>
              <a:ext cx="7380759" cy="646331"/>
              <a:chOff x="7467600" y="5557807"/>
              <a:chExt cx="7380759" cy="646331"/>
            </a:xfrm>
          </p:grpSpPr>
          <p:sp>
            <p:nvSpPr>
              <p:cNvPr id="30" name="TextBox 29"/>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stainless models</a:t>
                </a:r>
                <a:endParaRPr lang="uk-UA" sz="3600" dirty="0">
                  <a:solidFill>
                    <a:schemeClr val="accent1"/>
                  </a:solidFill>
                  <a:latin typeface="Arial Narrow Regular" charset="0"/>
                </a:endParaRPr>
              </a:p>
            </p:txBody>
          </p:sp>
          <p:cxnSp>
            <p:nvCxnSpPr>
              <p:cNvPr id="32" name="Straight Connector 3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8281246" y="5832958"/>
              <a:ext cx="724146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350AST		 375AST		450ST</a:t>
              </a:r>
            </a:p>
            <a:p>
              <a:pPr marL="285750" indent="-285750">
                <a:buFont typeface="Arial" panose="020B0604020202020204" pitchFamily="34" charset="0"/>
                <a:buChar char="•"/>
              </a:pPr>
              <a:r>
                <a:rPr lang="en-US" sz="2000" dirty="0">
                  <a:solidFill>
                    <a:schemeClr val="tx2"/>
                  </a:solidFill>
                  <a:latin typeface="Arial Regular" charset="0"/>
                </a:rPr>
                <a:t>350ASTDA	 375ASTDA		475ST</a:t>
              </a:r>
            </a:p>
            <a:p>
              <a:pPr marL="285750" indent="-285750">
                <a:buFont typeface="Arial" panose="020B0604020202020204" pitchFamily="34" charset="0"/>
                <a:buChar char="•"/>
              </a:pPr>
              <a:r>
                <a:rPr lang="en-US" sz="2000" dirty="0">
                  <a:solidFill>
                    <a:schemeClr val="tx2"/>
                  </a:solidFill>
                  <a:latin typeface="Arial Regular" charset="0"/>
                </a:rPr>
                <a:t>350ASTDAR               375ASTDAR	450STDA</a:t>
              </a:r>
            </a:p>
            <a:p>
              <a:pPr marL="285750" indent="-285750">
                <a:buFont typeface="Arial" panose="020B0604020202020204" pitchFamily="34" charset="0"/>
                <a:buChar char="•"/>
              </a:pPr>
              <a:r>
                <a:rPr lang="en-US" sz="2000" dirty="0">
                  <a:solidFill>
                    <a:schemeClr val="tx2"/>
                  </a:solidFill>
                  <a:latin typeface="Arial Regular" charset="0"/>
                </a:rPr>
                <a:t>350ASTR (retrofit) 			475STDA</a:t>
              </a:r>
            </a:p>
            <a:p>
              <a:pPr lvl="8"/>
              <a:r>
                <a:rPr lang="en-US" sz="2000" dirty="0">
                  <a:solidFill>
                    <a:schemeClr val="tx2"/>
                  </a:solidFill>
                  <a:latin typeface="Arial Regular" charset="0"/>
                </a:rPr>
                <a:t>475STV</a:t>
              </a:r>
            </a:p>
            <a:p>
              <a:pPr marL="285750" indent="-285750">
                <a:buFont typeface="Arial" panose="020B0604020202020204" pitchFamily="34" charset="0"/>
                <a:buChar char="•"/>
              </a:pPr>
              <a:r>
                <a:rPr lang="en-US" sz="2000" dirty="0">
                  <a:solidFill>
                    <a:schemeClr val="tx2"/>
                  </a:solidFill>
                  <a:latin typeface="Arial Regular" charset="0"/>
                </a:rPr>
                <a:t>975XLST				475STDAV</a:t>
              </a:r>
            </a:p>
          </p:txBody>
        </p:sp>
      </p:grpSp>
      <p:pic>
        <p:nvPicPr>
          <p:cNvPr id="6" name="Picture 5">
            <a:extLst>
              <a:ext uri="{FF2B5EF4-FFF2-40B4-BE49-F238E27FC236}">
                <a16:creationId xmlns:a16="http://schemas.microsoft.com/office/drawing/2014/main" id="{707B2CDE-675D-4C3B-9671-2A3DD2C72204}"/>
              </a:ext>
            </a:extLst>
          </p:cNvPr>
          <p:cNvPicPr>
            <a:picLocks noChangeAspect="1"/>
          </p:cNvPicPr>
          <p:nvPr/>
        </p:nvPicPr>
        <p:blipFill rotWithShape="1">
          <a:blip r:embed="rId2">
            <a:extLst>
              <a:ext uri="{28A0092B-C50C-407E-A947-70E740481C1C}">
                <a14:useLocalDpi xmlns:a14="http://schemas.microsoft.com/office/drawing/2010/main" val="0"/>
              </a:ext>
            </a:extLst>
          </a:blip>
          <a:srcRect l="15627" r="13889"/>
          <a:stretch/>
        </p:blipFill>
        <p:spPr>
          <a:xfrm>
            <a:off x="8789392" y="-25399"/>
            <a:ext cx="9727208" cy="10350499"/>
          </a:xfrm>
          <a:prstGeom prst="rect">
            <a:avLst/>
          </a:prstGeom>
        </p:spPr>
      </p:pic>
    </p:spTree>
    <p:extLst>
      <p:ext uri="{BB962C8B-B14F-4D97-AF65-F5344CB8AC3E}">
        <p14:creationId xmlns:p14="http://schemas.microsoft.com/office/powerpoint/2010/main" val="2545871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71411"/>
            <a:ext cx="9029701" cy="1338828"/>
          </a:xfrm>
        </p:spPr>
        <p:txBody>
          <a:bodyPr/>
          <a:lstStyle/>
          <a:p>
            <a:r>
              <a:rPr lang="en-US" dirty="0">
                <a:solidFill>
                  <a:schemeClr val="accent1"/>
                </a:solidFill>
              </a:rPr>
              <a:t>features &amp; benefits</a:t>
            </a:r>
            <a:br>
              <a:rPr lang="en-US" dirty="0"/>
            </a:br>
            <a:r>
              <a:rPr lang="en-US" dirty="0"/>
              <a:t>connected backflow</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22</a:t>
            </a:fld>
            <a:endParaRPr b="0" dirty="0">
              <a:latin typeface="Arial Regular" charset="0"/>
            </a:endParaRPr>
          </a:p>
        </p:txBody>
      </p:sp>
      <p:grpSp>
        <p:nvGrpSpPr>
          <p:cNvPr id="27" name="Group 26"/>
          <p:cNvGrpSpPr/>
          <p:nvPr/>
        </p:nvGrpSpPr>
        <p:grpSpPr>
          <a:xfrm>
            <a:off x="944004" y="2712307"/>
            <a:ext cx="7757555" cy="2215992"/>
            <a:chOff x="7848600" y="5027773"/>
            <a:chExt cx="7757555" cy="2215992"/>
          </a:xfrm>
        </p:grpSpPr>
        <p:grpSp>
          <p:nvGrpSpPr>
            <p:cNvPr id="22" name="Group 21"/>
            <p:cNvGrpSpPr/>
            <p:nvPr/>
          </p:nvGrpSpPr>
          <p:grpSpPr>
            <a:xfrm>
              <a:off x="7848600" y="5027773"/>
              <a:ext cx="7757555" cy="646331"/>
              <a:chOff x="7467600" y="5501452"/>
              <a:chExt cx="7757555" cy="646331"/>
            </a:xfrm>
          </p:grpSpPr>
          <p:sp>
            <p:nvSpPr>
              <p:cNvPr id="23" name="TextBox 22"/>
              <p:cNvSpPr txBox="1"/>
              <p:nvPr/>
            </p:nvSpPr>
            <p:spPr>
              <a:xfrm>
                <a:off x="7572779" y="5501452"/>
                <a:ext cx="7652376" cy="646331"/>
              </a:xfrm>
              <a:prstGeom prst="rect">
                <a:avLst/>
              </a:prstGeom>
              <a:noFill/>
            </p:spPr>
            <p:txBody>
              <a:bodyPr wrap="square" rtlCol="0">
                <a:spAutoFit/>
              </a:bodyPr>
              <a:lstStyle/>
              <a:p>
                <a:r>
                  <a:rPr lang="en-US" sz="3600" dirty="0">
                    <a:solidFill>
                      <a:schemeClr val="accent1"/>
                    </a:solidFill>
                    <a:latin typeface="Arial Narrow Regular" charset="0"/>
                  </a:rPr>
                  <a:t>catastrophic relief valve discharge</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6228102"/>
              <a:ext cx="724146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Flooding is the second highest cause of property damage</a:t>
              </a:r>
            </a:p>
            <a:p>
              <a:pPr marL="285750" indent="-285750">
                <a:buFont typeface="Arial" panose="020B0604020202020204" pitchFamily="34" charset="0"/>
                <a:buChar char="•"/>
              </a:pPr>
              <a:r>
                <a:rPr lang="en-US" sz="2000" dirty="0">
                  <a:solidFill>
                    <a:schemeClr val="tx2"/>
                  </a:solidFill>
                  <a:latin typeface="Arial Regular" charset="0"/>
                </a:rPr>
                <a:t>Connected Backflow identifies water discharge, monitors the system, and notifies building management</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1028700" y="5448300"/>
            <a:ext cx="7672859" cy="1964229"/>
            <a:chOff x="7848600" y="5084128"/>
            <a:chExt cx="7672859" cy="1964229"/>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7" y="5724918"/>
              <a:ext cx="724146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Combines 375AST, monitor switch, and system sensors. Plug and play, easy installation</a:t>
              </a:r>
            </a:p>
            <a:p>
              <a:pPr marL="285750" indent="-285750">
                <a:buFont typeface="Arial" panose="020B0604020202020204" pitchFamily="34" charset="0"/>
                <a:buChar char="•"/>
              </a:pPr>
              <a:r>
                <a:rPr lang="en-US" sz="2000" dirty="0">
                  <a:solidFill>
                    <a:schemeClr val="tx2"/>
                  </a:solidFill>
                  <a:latin typeface="Arial Regular" charset="0"/>
                </a:rPr>
                <a:t>Online web portal</a:t>
              </a:r>
            </a:p>
            <a:p>
              <a:pPr marL="285750" indent="-285750">
                <a:buFont typeface="Arial" panose="020B0604020202020204" pitchFamily="34" charset="0"/>
                <a:buChar char="•"/>
              </a:pPr>
              <a:r>
                <a:rPr lang="en-US" sz="2000" dirty="0">
                  <a:solidFill>
                    <a:schemeClr val="tx2"/>
                  </a:solidFill>
                  <a:latin typeface="Arial Regular" charset="0"/>
                </a:rPr>
                <a:t>System Monitoring</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16">
            <a:extLst>
              <a:ext uri="{FF2B5EF4-FFF2-40B4-BE49-F238E27FC236}">
                <a16:creationId xmlns:a16="http://schemas.microsoft.com/office/drawing/2014/main" id="{49E25953-CF87-447B-BCBA-F96FFA7673AC}"/>
              </a:ext>
            </a:extLst>
          </p:cNvPr>
          <p:cNvPicPr>
            <a:picLocks noChangeAspect="1"/>
          </p:cNvPicPr>
          <p:nvPr/>
        </p:nvPicPr>
        <p:blipFill>
          <a:blip r:embed="rId2" cstate="print"/>
          <a:stretch>
            <a:fillRect/>
          </a:stretch>
        </p:blipFill>
        <p:spPr>
          <a:xfrm>
            <a:off x="9124951" y="-38100"/>
            <a:ext cx="10306049" cy="10329499"/>
          </a:xfrm>
          <a:prstGeom prst="rect">
            <a:avLst/>
          </a:prstGeom>
        </p:spPr>
      </p:pic>
      <p:sp>
        <p:nvSpPr>
          <p:cNvPr id="18" name="Rectangle 17">
            <a:extLst>
              <a:ext uri="{FF2B5EF4-FFF2-40B4-BE49-F238E27FC236}">
                <a16:creationId xmlns:a16="http://schemas.microsoft.com/office/drawing/2014/main" id="{CD9DEB35-DF41-4FAC-AC05-01A8DC919830}"/>
              </a:ext>
            </a:extLst>
          </p:cNvPr>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9" name="Content Placeholder 2">
            <a:extLst>
              <a:ext uri="{FF2B5EF4-FFF2-40B4-BE49-F238E27FC236}">
                <a16:creationId xmlns:a16="http://schemas.microsoft.com/office/drawing/2014/main" id="{ED4942F5-CD63-437A-9E8C-693773615933}"/>
              </a:ext>
            </a:extLst>
          </p:cNvPr>
          <p:cNvSpPr txBox="1">
            <a:spLocks/>
          </p:cNvSpPr>
          <p:nvPr/>
        </p:nvSpPr>
        <p:spPr>
          <a:xfrm>
            <a:off x="5257800" y="9221686"/>
            <a:ext cx="34290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1:39 Video:</a:t>
            </a:r>
          </a:p>
          <a:p>
            <a:pPr marL="0" indent="0">
              <a:buNone/>
            </a:pPr>
            <a:r>
              <a:rPr lang="en-US" sz="1800" dirty="0">
                <a:latin typeface="Arial Narrow" panose="020B0606020202030204" pitchFamily="34" charset="0"/>
                <a:hlinkClick r:id="rId3"/>
              </a:rPr>
              <a:t>Zurn Connected Backflow Preventers</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32008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BA8ADB-8159-4F57-B80B-C74A4AD20E56}"/>
              </a:ext>
            </a:extLst>
          </p:cNvPr>
          <p:cNvSpPr/>
          <p:nvPr/>
        </p:nvSpPr>
        <p:spPr>
          <a:xfrm>
            <a:off x="7924800" y="0"/>
            <a:ext cx="10363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8" name="Picture 2">
            <a:extLst>
              <a:ext uri="{FF2B5EF4-FFF2-40B4-BE49-F238E27FC236}">
                <a16:creationId xmlns:a16="http://schemas.microsoft.com/office/drawing/2014/main" id="{AEDA18C5-A7D5-46DE-9AA5-49F0D1471BD7}"/>
              </a:ext>
            </a:extLst>
          </p:cNvPr>
          <p:cNvPicPr>
            <a:picLocks noChangeAspect="1" noChangeArrowheads="1"/>
          </p:cNvPicPr>
          <p:nvPr/>
        </p:nvPicPr>
        <p:blipFill rotWithShape="1">
          <a:blip r:embed="rId3" cstate="print"/>
          <a:srcRect l="8990"/>
          <a:stretch/>
        </p:blipFill>
        <p:spPr bwMode="auto">
          <a:xfrm>
            <a:off x="8599048" y="381509"/>
            <a:ext cx="9144000" cy="9523982"/>
          </a:xfrm>
          <a:prstGeom prst="rect">
            <a:avLst/>
          </a:prstGeom>
          <a:noFill/>
          <a:ln w="9525">
            <a:noFill/>
            <a:miter lim="800000"/>
            <a:headEnd/>
            <a:tailEnd/>
          </a:ln>
        </p:spPr>
      </p:pic>
      <p:sp>
        <p:nvSpPr>
          <p:cNvPr id="4" name="Title 3"/>
          <p:cNvSpPr>
            <a:spLocks noGrp="1"/>
          </p:cNvSpPr>
          <p:nvPr>
            <p:ph type="title"/>
          </p:nvPr>
        </p:nvSpPr>
        <p:spPr>
          <a:xfrm>
            <a:off x="876300" y="571411"/>
            <a:ext cx="5448300" cy="715581"/>
          </a:xfrm>
        </p:spPr>
        <p:txBody>
          <a:bodyPr/>
          <a:lstStyle/>
          <a:p>
            <a:r>
              <a:rPr lang="en-US" dirty="0"/>
              <a:t>connected products</a:t>
            </a:r>
            <a:endParaRPr lang="uk-UA" dirty="0"/>
          </a:p>
        </p:txBody>
      </p:sp>
      <p:grpSp>
        <p:nvGrpSpPr>
          <p:cNvPr id="34" name="Group 33"/>
          <p:cNvGrpSpPr/>
          <p:nvPr/>
        </p:nvGrpSpPr>
        <p:grpSpPr>
          <a:xfrm>
            <a:off x="686140" y="2034567"/>
            <a:ext cx="9219860" cy="646331"/>
            <a:chOff x="7467600" y="5557807"/>
            <a:chExt cx="7380759" cy="580918"/>
          </a:xfrm>
        </p:grpSpPr>
        <p:sp>
          <p:nvSpPr>
            <p:cNvPr id="36" name="TextBox 35"/>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Backflow Preventer</a:t>
              </a:r>
            </a:p>
          </p:txBody>
        </p:sp>
        <p:cxnSp>
          <p:nvCxnSpPr>
            <p:cNvPr id="37" name="Straight Connector 36"/>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840694" y="3225077"/>
            <a:ext cx="5165896" cy="1138773"/>
          </a:xfrm>
          <a:prstGeom prst="rect">
            <a:avLst/>
          </a:prstGeom>
          <a:noFill/>
        </p:spPr>
        <p:txBody>
          <a:bodyPr wrap="square" rtlCol="0">
            <a:spAutoFit/>
          </a:bodyPr>
          <a:lstStyle/>
          <a:p>
            <a:r>
              <a:rPr lang="en-US" sz="2800" b="1" dirty="0">
                <a:solidFill>
                  <a:srgbClr val="0070C0"/>
                </a:solidFill>
                <a:latin typeface="Arial Narrow Regular"/>
              </a:rPr>
              <a:t>REAL-TIME DETECTION</a:t>
            </a:r>
          </a:p>
          <a:p>
            <a:r>
              <a:rPr lang="en-US" sz="2000" dirty="0">
                <a:solidFill>
                  <a:schemeClr val="tx2"/>
                </a:solidFill>
                <a:latin typeface="Arial Narrow Regular"/>
              </a:rPr>
              <a:t>Sensor detects minute openings of relief valve and instantly calculates discharge flow rate and volume</a:t>
            </a:r>
            <a:endParaRPr lang="en-US" sz="2000" b="1" dirty="0">
              <a:solidFill>
                <a:srgbClr val="0070C0"/>
              </a:solidFill>
              <a:latin typeface="Arial Narrow Regular"/>
            </a:endParaRPr>
          </a:p>
        </p:txBody>
      </p:sp>
      <p:sp>
        <p:nvSpPr>
          <p:cNvPr id="13" name="TextBox 12">
            <a:extLst>
              <a:ext uri="{FF2B5EF4-FFF2-40B4-BE49-F238E27FC236}">
                <a16:creationId xmlns:a16="http://schemas.microsoft.com/office/drawing/2014/main" id="{6D3C0AA5-327B-45F4-91D4-5DC4C19CD08E}"/>
              </a:ext>
            </a:extLst>
          </p:cNvPr>
          <p:cNvSpPr txBox="1"/>
          <p:nvPr/>
        </p:nvSpPr>
        <p:spPr>
          <a:xfrm>
            <a:off x="1840694" y="4838700"/>
            <a:ext cx="4864906" cy="1446550"/>
          </a:xfrm>
          <a:prstGeom prst="rect">
            <a:avLst/>
          </a:prstGeom>
          <a:noFill/>
        </p:spPr>
        <p:txBody>
          <a:bodyPr wrap="square" rtlCol="0">
            <a:spAutoFit/>
          </a:bodyPr>
          <a:lstStyle/>
          <a:p>
            <a:r>
              <a:rPr lang="en-US" sz="2800" b="1" dirty="0">
                <a:solidFill>
                  <a:srgbClr val="0070C0"/>
                </a:solidFill>
                <a:latin typeface="Arial Narrow Regular"/>
              </a:rPr>
              <a:t>PRESSURE MONITOR</a:t>
            </a:r>
          </a:p>
          <a:p>
            <a:r>
              <a:rPr lang="en-US" sz="2000" dirty="0">
                <a:solidFill>
                  <a:schemeClr val="tx2"/>
                </a:solidFill>
                <a:latin typeface="Arial Narrow Regular"/>
              </a:rPr>
              <a:t>Zone pressure sensor monitors system and provides alerts you when the pressure deviates from desired range</a:t>
            </a:r>
            <a:endParaRPr lang="en-US" sz="2000" b="1" dirty="0">
              <a:solidFill>
                <a:srgbClr val="0070C0"/>
              </a:solidFill>
              <a:latin typeface="Arial Narrow Regular"/>
            </a:endParaRPr>
          </a:p>
        </p:txBody>
      </p:sp>
      <p:pic>
        <p:nvPicPr>
          <p:cNvPr id="10" name="Picture 9">
            <a:extLst>
              <a:ext uri="{FF2B5EF4-FFF2-40B4-BE49-F238E27FC236}">
                <a16:creationId xmlns:a16="http://schemas.microsoft.com/office/drawing/2014/main" id="{F211AC4F-4C03-4D66-819F-76C9B0604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52" y="3162300"/>
            <a:ext cx="1143000" cy="1143000"/>
          </a:xfrm>
          <a:prstGeom prst="rect">
            <a:avLst/>
          </a:prstGeom>
        </p:spPr>
      </p:pic>
      <p:pic>
        <p:nvPicPr>
          <p:cNvPr id="14" name="Picture 13">
            <a:extLst>
              <a:ext uri="{FF2B5EF4-FFF2-40B4-BE49-F238E27FC236}">
                <a16:creationId xmlns:a16="http://schemas.microsoft.com/office/drawing/2014/main" id="{DAC2E6FC-1CEF-4D8A-B3E5-C90BD21CA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152" y="5066675"/>
            <a:ext cx="990600" cy="990600"/>
          </a:xfrm>
          <a:prstGeom prst="rect">
            <a:avLst/>
          </a:prstGeom>
        </p:spPr>
      </p:pic>
      <p:sp>
        <p:nvSpPr>
          <p:cNvPr id="17" name="TextBox 16">
            <a:extLst>
              <a:ext uri="{FF2B5EF4-FFF2-40B4-BE49-F238E27FC236}">
                <a16:creationId xmlns:a16="http://schemas.microsoft.com/office/drawing/2014/main" id="{301DBF26-C53F-490A-A92F-AB9DAD5EE322}"/>
              </a:ext>
            </a:extLst>
          </p:cNvPr>
          <p:cNvSpPr txBox="1"/>
          <p:nvPr/>
        </p:nvSpPr>
        <p:spPr>
          <a:xfrm>
            <a:off x="10744201" y="9158825"/>
            <a:ext cx="5057777" cy="1015663"/>
          </a:xfrm>
          <a:prstGeom prst="rect">
            <a:avLst/>
          </a:prstGeom>
          <a:noFill/>
        </p:spPr>
        <p:txBody>
          <a:bodyPr wrap="square" rtlCol="0">
            <a:spAutoFit/>
          </a:bodyPr>
          <a:lstStyle/>
          <a:p>
            <a:pPr algn="ctr"/>
            <a:r>
              <a:rPr lang="en-US" sz="2000" b="1" dirty="0">
                <a:latin typeface="Arial Narrow Regular"/>
              </a:rPr>
              <a:t>Connected Backflow Preventer</a:t>
            </a:r>
          </a:p>
          <a:p>
            <a:pPr algn="ctr"/>
            <a:r>
              <a:rPr lang="en-US" sz="2000" dirty="0">
                <a:latin typeface="Arial Narrow Regular"/>
              </a:rPr>
              <a:t>Model 375ASTW1 shown</a:t>
            </a:r>
          </a:p>
          <a:p>
            <a:pPr algn="ctr"/>
            <a:endParaRPr lang="en-US" sz="2000" dirty="0">
              <a:solidFill>
                <a:schemeClr val="tx2"/>
              </a:solidFill>
              <a:latin typeface="Arial Narrow Regular"/>
            </a:endParaRPr>
          </a:p>
        </p:txBody>
      </p:sp>
      <p:sp>
        <p:nvSpPr>
          <p:cNvPr id="19" name="TextBox 18">
            <a:extLst>
              <a:ext uri="{FF2B5EF4-FFF2-40B4-BE49-F238E27FC236}">
                <a16:creationId xmlns:a16="http://schemas.microsoft.com/office/drawing/2014/main" id="{A60B4EEB-1590-4963-A32E-5FFBF4F68F82}"/>
              </a:ext>
            </a:extLst>
          </p:cNvPr>
          <p:cNvSpPr txBox="1"/>
          <p:nvPr/>
        </p:nvSpPr>
        <p:spPr>
          <a:xfrm>
            <a:off x="440138" y="7046625"/>
            <a:ext cx="6553200" cy="707886"/>
          </a:xfrm>
          <a:prstGeom prst="rect">
            <a:avLst/>
          </a:prstGeom>
          <a:noFill/>
        </p:spPr>
        <p:txBody>
          <a:bodyPr wrap="square" rtlCol="0">
            <a:spAutoFit/>
          </a:bodyPr>
          <a:lstStyle/>
          <a:p>
            <a:pPr algn="ctr"/>
            <a:r>
              <a:rPr lang="en-US" sz="4000" b="1" dirty="0">
                <a:solidFill>
                  <a:schemeClr val="tx2"/>
                </a:solidFill>
                <a:latin typeface="Arial Narrow Regular"/>
              </a:rPr>
              <a:t>Launched Oct. 1, 2018</a:t>
            </a:r>
          </a:p>
        </p:txBody>
      </p:sp>
    </p:spTree>
    <p:extLst>
      <p:ext uri="{BB962C8B-B14F-4D97-AF65-F5344CB8AC3E}">
        <p14:creationId xmlns:p14="http://schemas.microsoft.com/office/powerpoint/2010/main" val="280727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BA8ADB-8159-4F57-B80B-C74A4AD20E56}"/>
              </a:ext>
            </a:extLst>
          </p:cNvPr>
          <p:cNvSpPr/>
          <p:nvPr/>
        </p:nvSpPr>
        <p:spPr>
          <a:xfrm>
            <a:off x="7924800" y="0"/>
            <a:ext cx="10363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5448300" cy="715581"/>
          </a:xfrm>
        </p:spPr>
        <p:txBody>
          <a:bodyPr/>
          <a:lstStyle/>
          <a:p>
            <a:r>
              <a:rPr lang="en-US" dirty="0"/>
              <a:t>connected products</a:t>
            </a:r>
            <a:endParaRPr lang="uk-UA" dirty="0"/>
          </a:p>
        </p:txBody>
      </p:sp>
      <p:grpSp>
        <p:nvGrpSpPr>
          <p:cNvPr id="34" name="Group 33"/>
          <p:cNvGrpSpPr/>
          <p:nvPr/>
        </p:nvGrpSpPr>
        <p:grpSpPr>
          <a:xfrm>
            <a:off x="686140" y="2034567"/>
            <a:ext cx="9219860" cy="646331"/>
            <a:chOff x="7467600" y="5557807"/>
            <a:chExt cx="7380759" cy="580918"/>
          </a:xfrm>
        </p:grpSpPr>
        <p:sp>
          <p:nvSpPr>
            <p:cNvPr id="36" name="TextBox 35"/>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Flood Control System (FCIS) </a:t>
              </a:r>
            </a:p>
          </p:txBody>
        </p:sp>
        <p:cxnSp>
          <p:nvCxnSpPr>
            <p:cNvPr id="37" name="Straight Connector 36"/>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1840694" y="3225077"/>
            <a:ext cx="5165896" cy="1138773"/>
          </a:xfrm>
          <a:prstGeom prst="rect">
            <a:avLst/>
          </a:prstGeom>
          <a:noFill/>
        </p:spPr>
        <p:txBody>
          <a:bodyPr wrap="square" rtlCol="0">
            <a:spAutoFit/>
          </a:bodyPr>
          <a:lstStyle/>
          <a:p>
            <a:r>
              <a:rPr lang="en-US" sz="2800" b="1" dirty="0">
                <a:solidFill>
                  <a:srgbClr val="0070C0"/>
                </a:solidFill>
                <a:latin typeface="Arial Narrow Regular"/>
              </a:rPr>
              <a:t>REAL-TIME DETECTION</a:t>
            </a:r>
          </a:p>
          <a:p>
            <a:r>
              <a:rPr lang="en-US" sz="2000" dirty="0">
                <a:solidFill>
                  <a:schemeClr val="tx2"/>
                </a:solidFill>
                <a:latin typeface="Arial Narrow Regular"/>
              </a:rPr>
              <a:t>Sensor detects minute openings of relief valve and instantly calculates discharge flow rate and volume</a:t>
            </a:r>
            <a:endParaRPr lang="en-US" sz="2000" b="1" dirty="0">
              <a:solidFill>
                <a:srgbClr val="0070C0"/>
              </a:solidFill>
              <a:latin typeface="Arial Narrow Regular"/>
            </a:endParaRPr>
          </a:p>
        </p:txBody>
      </p:sp>
      <p:sp>
        <p:nvSpPr>
          <p:cNvPr id="39" name="TextBox 38"/>
          <p:cNvSpPr txBox="1"/>
          <p:nvPr/>
        </p:nvSpPr>
        <p:spPr>
          <a:xfrm>
            <a:off x="1840694" y="4686300"/>
            <a:ext cx="4864906" cy="1446550"/>
          </a:xfrm>
          <a:prstGeom prst="rect">
            <a:avLst/>
          </a:prstGeom>
          <a:noFill/>
        </p:spPr>
        <p:txBody>
          <a:bodyPr wrap="square" rtlCol="0">
            <a:spAutoFit/>
          </a:bodyPr>
          <a:lstStyle/>
          <a:p>
            <a:r>
              <a:rPr lang="en-US" sz="2800" b="1" dirty="0">
                <a:solidFill>
                  <a:srgbClr val="0070C0"/>
                </a:solidFill>
                <a:latin typeface="Arial Narrow Regular"/>
              </a:rPr>
              <a:t>WATER SHUTOFF</a:t>
            </a:r>
          </a:p>
          <a:p>
            <a:r>
              <a:rPr lang="en-US" sz="2000" dirty="0">
                <a:solidFill>
                  <a:schemeClr val="tx2"/>
                </a:solidFill>
                <a:latin typeface="Arial Narrow Regular"/>
              </a:rPr>
              <a:t>System automatically shuts off water if relief discharge is beyond set tolerances to prevent catastrophic flooding</a:t>
            </a:r>
            <a:endParaRPr lang="en-US" sz="2000" b="1" dirty="0">
              <a:solidFill>
                <a:srgbClr val="0070C0"/>
              </a:solidFill>
              <a:latin typeface="Arial Narrow Regular"/>
            </a:endParaRPr>
          </a:p>
        </p:txBody>
      </p:sp>
      <p:pic>
        <p:nvPicPr>
          <p:cNvPr id="11" name="Picture 10">
            <a:extLst>
              <a:ext uri="{FF2B5EF4-FFF2-40B4-BE49-F238E27FC236}">
                <a16:creationId xmlns:a16="http://schemas.microsoft.com/office/drawing/2014/main" id="{2B950E2C-7377-401D-B9E7-0F856C27B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541" y="2757594"/>
            <a:ext cx="8813788" cy="7210169"/>
          </a:xfrm>
          <a:prstGeom prst="rect">
            <a:avLst/>
          </a:prstGeom>
        </p:spPr>
      </p:pic>
      <p:sp>
        <p:nvSpPr>
          <p:cNvPr id="13" name="TextBox 12">
            <a:extLst>
              <a:ext uri="{FF2B5EF4-FFF2-40B4-BE49-F238E27FC236}">
                <a16:creationId xmlns:a16="http://schemas.microsoft.com/office/drawing/2014/main" id="{6D3C0AA5-327B-45F4-91D4-5DC4C19CD08E}"/>
              </a:ext>
            </a:extLst>
          </p:cNvPr>
          <p:cNvSpPr txBox="1"/>
          <p:nvPr/>
        </p:nvSpPr>
        <p:spPr>
          <a:xfrm>
            <a:off x="1840694" y="6440150"/>
            <a:ext cx="4864906" cy="1446550"/>
          </a:xfrm>
          <a:prstGeom prst="rect">
            <a:avLst/>
          </a:prstGeom>
          <a:noFill/>
        </p:spPr>
        <p:txBody>
          <a:bodyPr wrap="square" rtlCol="0">
            <a:spAutoFit/>
          </a:bodyPr>
          <a:lstStyle/>
          <a:p>
            <a:r>
              <a:rPr lang="en-US" sz="2800" b="1" dirty="0">
                <a:solidFill>
                  <a:srgbClr val="0070C0"/>
                </a:solidFill>
                <a:latin typeface="Arial Narrow Regular"/>
              </a:rPr>
              <a:t>PRESSURE MONITOR</a:t>
            </a:r>
          </a:p>
          <a:p>
            <a:r>
              <a:rPr lang="en-US" sz="2000" dirty="0">
                <a:solidFill>
                  <a:schemeClr val="tx2"/>
                </a:solidFill>
                <a:latin typeface="Arial Narrow Regular"/>
              </a:rPr>
              <a:t>Zone pressure sensor monitors system and provides alerts you when the pressure deviates from desired range</a:t>
            </a:r>
            <a:endParaRPr lang="en-US" sz="2000" b="1" dirty="0">
              <a:solidFill>
                <a:srgbClr val="0070C0"/>
              </a:solidFill>
              <a:latin typeface="Arial Narrow Regular"/>
            </a:endParaRPr>
          </a:p>
        </p:txBody>
      </p:sp>
      <p:pic>
        <p:nvPicPr>
          <p:cNvPr id="5" name="Picture 4">
            <a:extLst>
              <a:ext uri="{FF2B5EF4-FFF2-40B4-BE49-F238E27FC236}">
                <a16:creationId xmlns:a16="http://schemas.microsoft.com/office/drawing/2014/main" id="{2024D80B-08B6-44D6-8DE2-1167177E4426}"/>
              </a:ext>
            </a:extLst>
          </p:cNvPr>
          <p:cNvPicPr>
            <a:picLocks noChangeAspect="1"/>
          </p:cNvPicPr>
          <p:nvPr/>
        </p:nvPicPr>
        <p:blipFill>
          <a:blip r:embed="rId4" cstate="print"/>
          <a:stretch>
            <a:fillRect/>
          </a:stretch>
        </p:blipFill>
        <p:spPr>
          <a:xfrm>
            <a:off x="7924800" y="-15022"/>
            <a:ext cx="10363200" cy="3555111"/>
          </a:xfrm>
          <a:prstGeom prst="rect">
            <a:avLst/>
          </a:prstGeom>
        </p:spPr>
      </p:pic>
      <p:pic>
        <p:nvPicPr>
          <p:cNvPr id="8" name="Picture 7">
            <a:extLst>
              <a:ext uri="{FF2B5EF4-FFF2-40B4-BE49-F238E27FC236}">
                <a16:creationId xmlns:a16="http://schemas.microsoft.com/office/drawing/2014/main" id="{268526F8-7695-42FC-804C-A12B8478CD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975" y="4914275"/>
            <a:ext cx="991225" cy="991225"/>
          </a:xfrm>
          <a:prstGeom prst="rect">
            <a:avLst/>
          </a:prstGeom>
        </p:spPr>
      </p:pic>
      <p:pic>
        <p:nvPicPr>
          <p:cNvPr id="10" name="Picture 9">
            <a:extLst>
              <a:ext uri="{FF2B5EF4-FFF2-40B4-BE49-F238E27FC236}">
                <a16:creationId xmlns:a16="http://schemas.microsoft.com/office/drawing/2014/main" id="{F211AC4F-4C03-4D66-819F-76C9B0604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952" y="3162300"/>
            <a:ext cx="1143000" cy="1143000"/>
          </a:xfrm>
          <a:prstGeom prst="rect">
            <a:avLst/>
          </a:prstGeom>
        </p:spPr>
      </p:pic>
      <p:pic>
        <p:nvPicPr>
          <p:cNvPr id="14" name="Picture 13">
            <a:extLst>
              <a:ext uri="{FF2B5EF4-FFF2-40B4-BE49-F238E27FC236}">
                <a16:creationId xmlns:a16="http://schemas.microsoft.com/office/drawing/2014/main" id="{DAC2E6FC-1CEF-4D8A-B3E5-C90BD21CAF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152" y="6668125"/>
            <a:ext cx="990600" cy="990600"/>
          </a:xfrm>
          <a:prstGeom prst="rect">
            <a:avLst/>
          </a:prstGeom>
        </p:spPr>
      </p:pic>
      <p:sp>
        <p:nvSpPr>
          <p:cNvPr id="3" name="TextBox 2">
            <a:extLst>
              <a:ext uri="{FF2B5EF4-FFF2-40B4-BE49-F238E27FC236}">
                <a16:creationId xmlns:a16="http://schemas.microsoft.com/office/drawing/2014/main" id="{21B49376-65DA-4BF8-A812-CCB23787AFFE}"/>
              </a:ext>
            </a:extLst>
          </p:cNvPr>
          <p:cNvSpPr txBox="1"/>
          <p:nvPr/>
        </p:nvSpPr>
        <p:spPr>
          <a:xfrm>
            <a:off x="686140" y="8450939"/>
            <a:ext cx="6553200" cy="707886"/>
          </a:xfrm>
          <a:prstGeom prst="rect">
            <a:avLst/>
          </a:prstGeom>
          <a:noFill/>
        </p:spPr>
        <p:txBody>
          <a:bodyPr wrap="square" rtlCol="0">
            <a:spAutoFit/>
          </a:bodyPr>
          <a:lstStyle/>
          <a:p>
            <a:pPr algn="ctr"/>
            <a:r>
              <a:rPr lang="en-US" sz="2000" dirty="0">
                <a:solidFill>
                  <a:schemeClr val="tx2"/>
                </a:solidFill>
                <a:latin typeface="Arial Narrow Regular"/>
              </a:rPr>
              <a:t>FCIS standard with connectability – June 10, 2019</a:t>
            </a:r>
          </a:p>
          <a:p>
            <a:pPr algn="ctr"/>
            <a:r>
              <a:rPr lang="en-US" sz="2000" dirty="0">
                <a:solidFill>
                  <a:schemeClr val="tx2"/>
                </a:solidFill>
                <a:latin typeface="Arial Narrow Regular"/>
              </a:rPr>
              <a:t>2-1/2” – 10”</a:t>
            </a:r>
          </a:p>
        </p:txBody>
      </p:sp>
      <p:sp>
        <p:nvSpPr>
          <p:cNvPr id="16" name="object 19">
            <a:extLst>
              <a:ext uri="{FF2B5EF4-FFF2-40B4-BE49-F238E27FC236}">
                <a16:creationId xmlns:a16="http://schemas.microsoft.com/office/drawing/2014/main" id="{21375C9D-F2F6-4F2F-94C2-21779AE27F61}"/>
              </a:ext>
            </a:extLst>
          </p:cNvPr>
          <p:cNvSpPr/>
          <p:nvPr/>
        </p:nvSpPr>
        <p:spPr>
          <a:xfrm>
            <a:off x="10744201" y="3759297"/>
            <a:ext cx="533400" cy="546003"/>
          </a:xfrm>
          <a:prstGeom prst="rect">
            <a:avLst/>
          </a:prstGeom>
          <a:blipFill>
            <a:blip r:embed="rId8" cstate="print"/>
            <a:stretch>
              <a:fillRect/>
            </a:stretch>
          </a:blipFill>
        </p:spPr>
        <p:txBody>
          <a:bodyPr wrap="square" lIns="0" tIns="0" rIns="0" bIns="0" rtlCol="0"/>
          <a:lstStyle/>
          <a:p>
            <a:endParaRPr sz="4050" dirty="0"/>
          </a:p>
        </p:txBody>
      </p:sp>
      <p:sp>
        <p:nvSpPr>
          <p:cNvPr id="17" name="TextBox 16">
            <a:extLst>
              <a:ext uri="{FF2B5EF4-FFF2-40B4-BE49-F238E27FC236}">
                <a16:creationId xmlns:a16="http://schemas.microsoft.com/office/drawing/2014/main" id="{301DBF26-C53F-490A-A92F-AB9DAD5EE322}"/>
              </a:ext>
            </a:extLst>
          </p:cNvPr>
          <p:cNvSpPr txBox="1"/>
          <p:nvPr/>
        </p:nvSpPr>
        <p:spPr>
          <a:xfrm>
            <a:off x="10744201" y="9158825"/>
            <a:ext cx="5057777" cy="1015663"/>
          </a:xfrm>
          <a:prstGeom prst="rect">
            <a:avLst/>
          </a:prstGeom>
          <a:noFill/>
        </p:spPr>
        <p:txBody>
          <a:bodyPr wrap="square" rtlCol="0">
            <a:spAutoFit/>
          </a:bodyPr>
          <a:lstStyle/>
          <a:p>
            <a:pPr algn="ctr"/>
            <a:r>
              <a:rPr lang="en-US" sz="2000" b="1" dirty="0">
                <a:latin typeface="Arial Narrow Regular"/>
              </a:rPr>
              <a:t>Connected Flood Control System (FCIS)</a:t>
            </a:r>
          </a:p>
          <a:p>
            <a:pPr algn="ctr"/>
            <a:r>
              <a:rPr lang="en-US" sz="2000" dirty="0">
                <a:latin typeface="Arial Narrow Regular"/>
              </a:rPr>
              <a:t>Model FCISAST shown</a:t>
            </a:r>
          </a:p>
          <a:p>
            <a:pPr algn="ctr"/>
            <a:endParaRPr lang="en-US" sz="2000" dirty="0">
              <a:solidFill>
                <a:schemeClr val="tx2"/>
              </a:solidFill>
              <a:latin typeface="Arial Narrow Regular"/>
            </a:endParaRPr>
          </a:p>
        </p:txBody>
      </p:sp>
      <p:sp>
        <p:nvSpPr>
          <p:cNvPr id="18" name="Content Placeholder 2">
            <a:extLst>
              <a:ext uri="{FF2B5EF4-FFF2-40B4-BE49-F238E27FC236}">
                <a16:creationId xmlns:a16="http://schemas.microsoft.com/office/drawing/2014/main" id="{31E88CA1-93CF-4A99-B7E1-7A53435FF53F}"/>
              </a:ext>
            </a:extLst>
          </p:cNvPr>
          <p:cNvSpPr txBox="1">
            <a:spLocks/>
          </p:cNvSpPr>
          <p:nvPr/>
        </p:nvSpPr>
        <p:spPr>
          <a:xfrm>
            <a:off x="3847592" y="9312713"/>
            <a:ext cx="3657939" cy="707886"/>
          </a:xfrm>
          <a:prstGeom prst="rect">
            <a:avLst/>
          </a:prstGeom>
          <a:solidFill>
            <a:srgbClr val="FFFF00"/>
          </a:solidFill>
        </p:spPr>
        <p:txBody>
          <a:bodyPr vert="horz" lIns="137160" tIns="68580" rIns="137160" bIns="68580" rtlCol="0">
            <a:normAutofit lnSpcReduction="1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223">
              <a:buClr>
                <a:srgbClr val="0077C8">
                  <a:lumMod val="60000"/>
                  <a:lumOff val="40000"/>
                </a:srgbClr>
              </a:buClr>
              <a:buNone/>
            </a:pPr>
            <a:r>
              <a:rPr lang="en-US" sz="1800" b="1" dirty="0">
                <a:solidFill>
                  <a:srgbClr val="FF0000"/>
                </a:solidFill>
                <a:latin typeface="Arial Narrow" panose="020B0606020202030204" pitchFamily="34" charset="0"/>
              </a:rPr>
              <a:t> 1:50 Video:</a:t>
            </a:r>
          </a:p>
          <a:p>
            <a:pPr marL="0" indent="0" defTabSz="457223">
              <a:buClr>
                <a:srgbClr val="0077C8">
                  <a:lumMod val="60000"/>
                  <a:lumOff val="40000"/>
                </a:srgbClr>
              </a:buClr>
              <a:buNone/>
            </a:pPr>
            <a:r>
              <a:rPr lang="en-US" sz="1800" dirty="0">
                <a:solidFill>
                  <a:srgbClr val="0A091B">
                    <a:lumMod val="65000"/>
                    <a:lumOff val="35000"/>
                  </a:srgbClr>
                </a:solidFill>
                <a:latin typeface="Arial Narrow" panose="020B0606020202030204" pitchFamily="34" charset="0"/>
                <a:hlinkClick r:id="rId9"/>
              </a:rPr>
              <a:t>Zurn Connected Flood Control System</a:t>
            </a:r>
            <a:endParaRPr lang="en-US" sz="1800" dirty="0">
              <a:solidFill>
                <a:srgbClr val="0A091B">
                  <a:lumMod val="65000"/>
                  <a:lumOff val="35000"/>
                </a:srgbClr>
              </a:solidFill>
              <a:latin typeface="Arial Narrow" panose="020B0606020202030204" pitchFamily="34" charset="0"/>
            </a:endParaRPr>
          </a:p>
        </p:txBody>
      </p:sp>
    </p:spTree>
    <p:extLst>
      <p:ext uri="{BB962C8B-B14F-4D97-AF65-F5344CB8AC3E}">
        <p14:creationId xmlns:p14="http://schemas.microsoft.com/office/powerpoint/2010/main" val="3012621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639300" y="0"/>
            <a:ext cx="87249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990600" y="495981"/>
            <a:ext cx="9296400" cy="1962076"/>
          </a:xfrm>
        </p:spPr>
        <p:txBody>
          <a:bodyPr/>
          <a:lstStyle/>
          <a:p>
            <a:r>
              <a:rPr lang="en-US" dirty="0">
                <a:solidFill>
                  <a:schemeClr val="accent1"/>
                </a:solidFill>
              </a:rPr>
              <a:t>how it works</a:t>
            </a:r>
            <a:br>
              <a:rPr lang="en-US" dirty="0"/>
            </a:br>
            <a:r>
              <a:rPr lang="en-US" dirty="0"/>
              <a:t>Connected Flood Control System</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514599" y="2020070"/>
            <a:ext cx="7543801" cy="584775"/>
          </a:xfrm>
          <a:prstGeom prst="rect">
            <a:avLst/>
          </a:prstGeom>
          <a:noFill/>
        </p:spPr>
        <p:txBody>
          <a:bodyPr wrap="square" rtlCol="0">
            <a:spAutoFit/>
          </a:bodyPr>
          <a:lstStyle/>
          <a:p>
            <a:r>
              <a:rPr lang="en-US" sz="3200" dirty="0">
                <a:latin typeface="Arial Narrow Regular" charset="0"/>
              </a:rPr>
              <a:t>sensors capture and send data to cloud</a:t>
            </a:r>
            <a:endParaRPr lang="uk-UA" sz="3200" dirty="0">
              <a:latin typeface="Arial Narrow Regular" charset="0"/>
            </a:endParaRPr>
          </a:p>
        </p:txBody>
      </p:sp>
      <p:sp>
        <p:nvSpPr>
          <p:cNvPr id="40" name="TextBox 39"/>
          <p:cNvSpPr txBox="1"/>
          <p:nvPr/>
        </p:nvSpPr>
        <p:spPr>
          <a:xfrm>
            <a:off x="2552698" y="2628900"/>
            <a:ext cx="6210301" cy="1323439"/>
          </a:xfrm>
          <a:prstGeom prst="rect">
            <a:avLst/>
          </a:prstGeom>
          <a:noFill/>
        </p:spPr>
        <p:txBody>
          <a:bodyPr wrap="square" rtlCol="0">
            <a:spAutoFit/>
          </a:bodyPr>
          <a:lstStyle/>
          <a:p>
            <a:r>
              <a:rPr lang="en-US" sz="2000" dirty="0">
                <a:solidFill>
                  <a:schemeClr val="tx2"/>
                </a:solidFill>
                <a:latin typeface="Arial Narrow Regular"/>
              </a:rPr>
              <a:t>relief valve position sensor detects for opening of the relief valve and size of that opening, and then transmit these readings multiple times per second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590799" y="6134100"/>
            <a:ext cx="6019791" cy="584775"/>
          </a:xfrm>
          <a:prstGeom prst="rect">
            <a:avLst/>
          </a:prstGeom>
          <a:noFill/>
        </p:spPr>
        <p:txBody>
          <a:bodyPr wrap="square" rtlCol="0">
            <a:spAutoFit/>
          </a:bodyPr>
          <a:lstStyle/>
          <a:p>
            <a:r>
              <a:rPr lang="en-US" sz="3200" dirty="0">
                <a:latin typeface="Arial Narrow Regular" charset="0"/>
              </a:rPr>
              <a:t>alerts sent via web/email/text </a:t>
            </a:r>
            <a:endParaRPr lang="uk-UA" sz="3200" dirty="0">
              <a:latin typeface="Arial Narrow Regular" charset="0"/>
            </a:endParaRPr>
          </a:p>
        </p:txBody>
      </p:sp>
      <p:sp>
        <p:nvSpPr>
          <p:cNvPr id="60" name="TextBox 59"/>
          <p:cNvSpPr txBox="1"/>
          <p:nvPr/>
        </p:nvSpPr>
        <p:spPr>
          <a:xfrm>
            <a:off x="2590801" y="6733282"/>
            <a:ext cx="6934193"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id="{A3A77F67-E16E-4688-A911-423FCC171A40}"/>
              </a:ext>
            </a:extLst>
          </p:cNvPr>
          <p:cNvSpPr txBox="1"/>
          <p:nvPr/>
        </p:nvSpPr>
        <p:spPr>
          <a:xfrm>
            <a:off x="2590800" y="4077470"/>
            <a:ext cx="6799840" cy="584775"/>
          </a:xfrm>
          <a:prstGeom prst="rect">
            <a:avLst/>
          </a:prstGeom>
          <a:noFill/>
        </p:spPr>
        <p:txBody>
          <a:bodyPr wrap="square" rtlCol="0">
            <a:spAutoFit/>
          </a:bodyPr>
          <a:lstStyle/>
          <a:p>
            <a:r>
              <a:rPr lang="en-US" sz="3200" dirty="0">
                <a:latin typeface="Arial Narrow Regular" charset="0"/>
              </a:rPr>
              <a:t>data analyzed for alerts and insights</a:t>
            </a:r>
            <a:endParaRPr lang="uk-UA" sz="3200" dirty="0">
              <a:latin typeface="Arial Narrow Regular" charset="0"/>
            </a:endParaRPr>
          </a:p>
        </p:txBody>
      </p:sp>
      <p:sp>
        <p:nvSpPr>
          <p:cNvPr id="76" name="TextBox 75">
            <a:extLst>
              <a:ext uri="{FF2B5EF4-FFF2-40B4-BE49-F238E27FC236}">
                <a16:creationId xmlns:a16="http://schemas.microsoft.com/office/drawing/2014/main" id="{D8A2FC6B-FEC7-4B08-A1BE-44FF2F5A5E1E}"/>
              </a:ext>
            </a:extLst>
          </p:cNvPr>
          <p:cNvSpPr txBox="1"/>
          <p:nvPr/>
        </p:nvSpPr>
        <p:spPr>
          <a:xfrm>
            <a:off x="2590799" y="4686300"/>
            <a:ext cx="7052606" cy="1323439"/>
          </a:xfrm>
          <a:prstGeom prst="rect">
            <a:avLst/>
          </a:prstGeom>
          <a:noFill/>
        </p:spPr>
        <p:txBody>
          <a:bodyPr wrap="square" rtlCol="0">
            <a:spAutoFit/>
          </a:bodyPr>
          <a:lstStyle/>
          <a:p>
            <a:r>
              <a:rPr lang="en-US" sz="2000" dirty="0">
                <a:solidFill>
                  <a:schemeClr val="tx2"/>
                </a:solidFill>
                <a:latin typeface="Arial Narrow Regular"/>
              </a:rPr>
              <a:t>relief valve opening size data is then computed in real-time to determine:</a:t>
            </a:r>
          </a:p>
          <a:p>
            <a:pPr marL="342900" indent="-342900">
              <a:buFont typeface="+mj-lt"/>
              <a:buAutoNum type="arabicPeriod"/>
            </a:pPr>
            <a:r>
              <a:rPr lang="en-US" sz="2000" b="1" dirty="0">
                <a:solidFill>
                  <a:schemeClr val="tx2"/>
                </a:solidFill>
                <a:latin typeface="Arial Narrow Regular"/>
              </a:rPr>
              <a:t>current flow rate (gallons per minute)</a:t>
            </a:r>
          </a:p>
          <a:p>
            <a:pPr marL="342900" indent="-342900">
              <a:buFont typeface="+mj-lt"/>
              <a:buAutoNum type="arabicPeriod"/>
            </a:pPr>
            <a:r>
              <a:rPr lang="en-US" sz="2000" b="1" dirty="0">
                <a:solidFill>
                  <a:schemeClr val="tx2"/>
                </a:solidFill>
                <a:latin typeface="Arial Narrow Regular"/>
              </a:rPr>
              <a:t>total volume of water discharged during an event (gallons)</a:t>
            </a:r>
          </a:p>
          <a:p>
            <a:pPr marL="342900" indent="-342900">
              <a:buFont typeface="+mj-lt"/>
              <a:buAutoNum type="arabicPeriod"/>
            </a:pPr>
            <a:r>
              <a:rPr lang="en-US" sz="2000" b="1" dirty="0">
                <a:solidFill>
                  <a:schemeClr val="tx2"/>
                </a:solidFill>
                <a:latin typeface="Arial Narrow Regular"/>
              </a:rPr>
              <a:t>total volume discharged by product in a 24-hr period (gallons)</a:t>
            </a:r>
          </a:p>
        </p:txBody>
      </p:sp>
      <p:sp>
        <p:nvSpPr>
          <p:cNvPr id="77" name="Oval 76">
            <a:extLst>
              <a:ext uri="{FF2B5EF4-FFF2-40B4-BE49-F238E27FC236}">
                <a16:creationId xmlns:a16="http://schemas.microsoft.com/office/drawing/2014/main"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99B211B-F467-41D2-A6D8-3D44FE769AF5}"/>
              </a:ext>
            </a:extLst>
          </p:cNvPr>
          <p:cNvSpPr txBox="1"/>
          <p:nvPr/>
        </p:nvSpPr>
        <p:spPr>
          <a:xfrm>
            <a:off x="2590800" y="8189056"/>
            <a:ext cx="6934200" cy="584775"/>
          </a:xfrm>
          <a:prstGeom prst="rect">
            <a:avLst/>
          </a:prstGeom>
          <a:noFill/>
        </p:spPr>
        <p:txBody>
          <a:bodyPr wrap="square" rtlCol="0">
            <a:spAutoFit/>
          </a:bodyPr>
          <a:lstStyle/>
          <a:p>
            <a:r>
              <a:rPr lang="en-US" sz="3200" dirty="0">
                <a:latin typeface="Arial Narrow Regular" charset="0"/>
              </a:rPr>
              <a:t>24/7 access to product info and trends</a:t>
            </a:r>
            <a:endParaRPr lang="uk-UA" sz="3200" dirty="0">
              <a:latin typeface="Arial Narrow Regular" charset="0"/>
            </a:endParaRPr>
          </a:p>
        </p:txBody>
      </p:sp>
      <p:sp>
        <p:nvSpPr>
          <p:cNvPr id="3" name="TextBox 2">
            <a:extLst>
              <a:ext uri="{FF2B5EF4-FFF2-40B4-BE49-F238E27FC236}">
                <a16:creationId xmlns:a16="http://schemas.microsoft.com/office/drawing/2014/main" id="{96D0F53D-63D4-430B-A05B-75A9B8F7513A}"/>
              </a:ext>
            </a:extLst>
          </p:cNvPr>
          <p:cNvSpPr txBox="1"/>
          <p:nvPr/>
        </p:nvSpPr>
        <p:spPr>
          <a:xfrm>
            <a:off x="2590800" y="8724900"/>
            <a:ext cx="6553200"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51" name="Picture 2">
            <a:extLst>
              <a:ext uri="{FF2B5EF4-FFF2-40B4-BE49-F238E27FC236}">
                <a16:creationId xmlns:a16="http://schemas.microsoft.com/office/drawing/2014/main" id="{FC6320C4-FD15-41AB-A56C-E3868AC42A59}"/>
              </a:ext>
            </a:extLst>
          </p:cNvPr>
          <p:cNvPicPr>
            <a:picLocks noChangeAspect="1" noChangeArrowheads="1"/>
          </p:cNvPicPr>
          <p:nvPr/>
        </p:nvPicPr>
        <p:blipFill>
          <a:blip r:embed="rId3" cstate="print"/>
          <a:srcRect/>
          <a:stretch>
            <a:fillRect/>
          </a:stretch>
        </p:blipFill>
        <p:spPr bwMode="auto">
          <a:xfrm>
            <a:off x="14439900" y="669848"/>
            <a:ext cx="3543300" cy="8740852"/>
          </a:xfrm>
          <a:prstGeom prst="rect">
            <a:avLst/>
          </a:prstGeom>
          <a:noFill/>
          <a:ln w="9525">
            <a:noFill/>
            <a:miter lim="800000"/>
            <a:headEnd/>
            <a:tailEnd/>
          </a:ln>
        </p:spPr>
      </p:pic>
      <p:sp>
        <p:nvSpPr>
          <p:cNvPr id="2" name="TextBox 1">
            <a:extLst>
              <a:ext uri="{FF2B5EF4-FFF2-40B4-BE49-F238E27FC236}">
                <a16:creationId xmlns:a16="http://schemas.microsoft.com/office/drawing/2014/main" id="{DE68018E-A3F3-456E-8A23-853717FD25D6}"/>
              </a:ext>
            </a:extLst>
          </p:cNvPr>
          <p:cNvSpPr txBox="1"/>
          <p:nvPr/>
        </p:nvSpPr>
        <p:spPr>
          <a:xfrm>
            <a:off x="9753600" y="8925461"/>
            <a:ext cx="8229600" cy="1323439"/>
          </a:xfrm>
          <a:prstGeom prst="rect">
            <a:avLst/>
          </a:prstGeom>
          <a:no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backflow preventer in any way. Only senses for changes.</a:t>
            </a:r>
          </a:p>
          <a:p>
            <a:endParaRPr lang="en-US" sz="2000" dirty="0">
              <a:solidFill>
                <a:srgbClr val="0070C0"/>
              </a:solidFill>
            </a:endParaRPr>
          </a:p>
        </p:txBody>
      </p:sp>
      <p:sp>
        <p:nvSpPr>
          <p:cNvPr id="29" name="object 19">
            <a:extLst>
              <a:ext uri="{FF2B5EF4-FFF2-40B4-BE49-F238E27FC236}">
                <a16:creationId xmlns:a16="http://schemas.microsoft.com/office/drawing/2014/main" id="{5C0BAA06-F5B5-47BA-8173-CE59C6320DD7}"/>
              </a:ext>
            </a:extLst>
          </p:cNvPr>
          <p:cNvSpPr/>
          <p:nvPr/>
        </p:nvSpPr>
        <p:spPr>
          <a:xfrm>
            <a:off x="10807160" y="2819546"/>
            <a:ext cx="533400" cy="546003"/>
          </a:xfrm>
          <a:prstGeom prst="rect">
            <a:avLst/>
          </a:prstGeom>
          <a:blipFill>
            <a:blip r:embed="rId4" cstate="print"/>
            <a:stretch>
              <a:fillRect/>
            </a:stretch>
          </a:blipFill>
        </p:spPr>
        <p:txBody>
          <a:bodyPr wrap="square" lIns="0" tIns="0" rIns="0" bIns="0" rtlCol="0"/>
          <a:lstStyle/>
          <a:p>
            <a:endParaRPr sz="4050" dirty="0"/>
          </a:p>
        </p:txBody>
      </p:sp>
      <p:pic>
        <p:nvPicPr>
          <p:cNvPr id="28" name="Picture 27">
            <a:extLst>
              <a:ext uri="{FF2B5EF4-FFF2-40B4-BE49-F238E27FC236}">
                <a16:creationId xmlns:a16="http://schemas.microsoft.com/office/drawing/2014/main" id="{EA7E56A2-109F-4F81-A848-E931322E1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347" y="2560706"/>
            <a:ext cx="6324258" cy="5173594"/>
          </a:xfrm>
          <a:prstGeom prst="rect">
            <a:avLst/>
          </a:prstGeom>
        </p:spPr>
      </p:pic>
      <p:grpSp>
        <p:nvGrpSpPr>
          <p:cNvPr id="8" name="Group 7">
            <a:extLst>
              <a:ext uri="{FF2B5EF4-FFF2-40B4-BE49-F238E27FC236}">
                <a16:creationId xmlns:a16="http://schemas.microsoft.com/office/drawing/2014/main" id="{30B21331-9378-4646-9263-470DD9DF2555}"/>
              </a:ext>
            </a:extLst>
          </p:cNvPr>
          <p:cNvGrpSpPr/>
          <p:nvPr/>
        </p:nvGrpSpPr>
        <p:grpSpPr>
          <a:xfrm>
            <a:off x="15018822" y="1181100"/>
            <a:ext cx="2583378" cy="1746172"/>
            <a:chOff x="15018822" y="1181100"/>
            <a:chExt cx="2583378" cy="1746172"/>
          </a:xfrm>
        </p:grpSpPr>
        <p:pic>
          <p:nvPicPr>
            <p:cNvPr id="6" name="Picture 5">
              <a:extLst>
                <a:ext uri="{FF2B5EF4-FFF2-40B4-BE49-F238E27FC236}">
                  <a16:creationId xmlns:a16="http://schemas.microsoft.com/office/drawing/2014/main" id="{8D193496-F678-4827-B39A-3CEE15D4F9DB}"/>
                </a:ext>
              </a:extLst>
            </p:cNvPr>
            <p:cNvPicPr>
              <a:picLocks noChangeAspect="1"/>
            </p:cNvPicPr>
            <p:nvPr/>
          </p:nvPicPr>
          <p:blipFill>
            <a:blip r:embed="rId6" cstate="print"/>
            <a:stretch>
              <a:fillRect/>
            </a:stretch>
          </p:blipFill>
          <p:spPr>
            <a:xfrm>
              <a:off x="15018822" y="1181100"/>
              <a:ext cx="2583378" cy="1746172"/>
            </a:xfrm>
            <a:prstGeom prst="rect">
              <a:avLst/>
            </a:prstGeom>
          </p:spPr>
        </p:pic>
        <p:pic>
          <p:nvPicPr>
            <p:cNvPr id="7" name="Picture 6">
              <a:extLst>
                <a:ext uri="{FF2B5EF4-FFF2-40B4-BE49-F238E27FC236}">
                  <a16:creationId xmlns:a16="http://schemas.microsoft.com/office/drawing/2014/main" id="{029F3867-30C9-4A76-A6C9-1E94E5FC389E}"/>
                </a:ext>
              </a:extLst>
            </p:cNvPr>
            <p:cNvPicPr>
              <a:picLocks noChangeAspect="1"/>
            </p:cNvPicPr>
            <p:nvPr/>
          </p:nvPicPr>
          <p:blipFill>
            <a:blip r:embed="rId7" cstate="print"/>
            <a:stretch>
              <a:fillRect/>
            </a:stretch>
          </p:blipFill>
          <p:spPr>
            <a:xfrm>
              <a:off x="16429779" y="1194352"/>
              <a:ext cx="558458" cy="583096"/>
            </a:xfrm>
            <a:prstGeom prst="rect">
              <a:avLst/>
            </a:prstGeom>
          </p:spPr>
        </p:pic>
      </p:grpSp>
      <p:cxnSp>
        <p:nvCxnSpPr>
          <p:cNvPr id="54" name="Straight Arrow Connector 53">
            <a:extLst>
              <a:ext uri="{FF2B5EF4-FFF2-40B4-BE49-F238E27FC236}">
                <a16:creationId xmlns:a16="http://schemas.microsoft.com/office/drawing/2014/main" id="{4A315EE8-CD2A-411B-A77F-E1410B7CD79A}"/>
              </a:ext>
            </a:extLst>
          </p:cNvPr>
          <p:cNvCxnSpPr>
            <a:cxnSpLocks/>
            <a:stCxn id="29" idx="3"/>
          </p:cNvCxnSpPr>
          <p:nvPr/>
        </p:nvCxnSpPr>
        <p:spPr>
          <a:xfrm flipV="1">
            <a:off x="11340560" y="2373274"/>
            <a:ext cx="4031781" cy="719274"/>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2C7DAFC-5E76-4A76-81F0-280EB39A947C}"/>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32" name="TextBox 31">
            <a:extLst>
              <a:ext uri="{FF2B5EF4-FFF2-40B4-BE49-F238E27FC236}">
                <a16:creationId xmlns:a16="http://schemas.microsoft.com/office/drawing/2014/main" id="{94EE423F-EB2E-4CE1-9CA7-A575B824C58F}"/>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sp>
        <p:nvSpPr>
          <p:cNvPr id="33" name="TextBox 32">
            <a:extLst>
              <a:ext uri="{FF2B5EF4-FFF2-40B4-BE49-F238E27FC236}">
                <a16:creationId xmlns:a16="http://schemas.microsoft.com/office/drawing/2014/main" id="{672D3BEA-8CB9-44ED-B934-7AA596564CCB}"/>
              </a:ext>
            </a:extLst>
          </p:cNvPr>
          <p:cNvSpPr txBox="1"/>
          <p:nvPr/>
        </p:nvSpPr>
        <p:spPr>
          <a:xfrm>
            <a:off x="15125701" y="3086100"/>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34" name="TextBox 33">
            <a:extLst>
              <a:ext uri="{FF2B5EF4-FFF2-40B4-BE49-F238E27FC236}">
                <a16:creationId xmlns:a16="http://schemas.microsoft.com/office/drawing/2014/main" id="{EC043CC1-9DC5-418B-9227-023DF390FFFA}"/>
              </a:ext>
            </a:extLst>
          </p:cNvPr>
          <p:cNvSpPr txBox="1"/>
          <p:nvPr/>
        </p:nvSpPr>
        <p:spPr>
          <a:xfrm>
            <a:off x="15011400" y="5793339"/>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pic>
        <p:nvPicPr>
          <p:cNvPr id="35" name="Picture 34">
            <a:extLst>
              <a:ext uri="{FF2B5EF4-FFF2-40B4-BE49-F238E27FC236}">
                <a16:creationId xmlns:a16="http://schemas.microsoft.com/office/drawing/2014/main" id="{2C5E4CBB-3503-4077-927E-AC681FD9E6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5959" y="7993140"/>
            <a:ext cx="3065530" cy="542363"/>
          </a:xfrm>
          <a:prstGeom prst="rect">
            <a:avLst/>
          </a:prstGeom>
        </p:spPr>
      </p:pic>
    </p:spTree>
    <p:extLst>
      <p:ext uri="{BB962C8B-B14F-4D97-AF65-F5344CB8AC3E}">
        <p14:creationId xmlns:p14="http://schemas.microsoft.com/office/powerpoint/2010/main" val="76449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26</a:t>
            </a:fld>
            <a:endParaRPr b="0" dirty="0">
              <a:latin typeface="Arial Regular" charset="0"/>
            </a:endParaRPr>
          </a:p>
        </p:txBody>
      </p:sp>
      <p:sp>
        <p:nvSpPr>
          <p:cNvPr id="23" name="TextBox 22"/>
          <p:cNvSpPr txBox="1"/>
          <p:nvPr/>
        </p:nvSpPr>
        <p:spPr>
          <a:xfrm>
            <a:off x="919319" y="2171700"/>
            <a:ext cx="7675581" cy="7940635"/>
          </a:xfrm>
          <a:prstGeom prst="rect">
            <a:avLst/>
          </a:prstGeom>
          <a:noFill/>
        </p:spPr>
        <p:txBody>
          <a:bodyPr wrap="square" rtlCol="0">
            <a:spAutoFit/>
          </a:bodyPr>
          <a:lstStyle/>
          <a:p>
            <a:pPr>
              <a:spcAft>
                <a:spcPts val="1200"/>
              </a:spcAft>
            </a:pPr>
            <a:r>
              <a:rPr lang="en-US" sz="2800" dirty="0">
                <a:solidFill>
                  <a:schemeClr val="accent1"/>
                </a:solidFill>
                <a:latin typeface="Arial Narrow Regular" charset="0"/>
              </a:rPr>
              <a:t>real-time alerts  </a:t>
            </a:r>
          </a:p>
          <a:p>
            <a:pPr>
              <a:spcAft>
                <a:spcPts val="1200"/>
              </a:spcAft>
            </a:pPr>
            <a:r>
              <a:rPr lang="en-US" sz="2800" dirty="0">
                <a:solidFill>
                  <a:schemeClr val="accent1"/>
                </a:solidFill>
                <a:latin typeface="Arial Narrow Regular" charset="0"/>
              </a:rPr>
              <a:t>preventative maintenance insights</a:t>
            </a:r>
          </a:p>
          <a:p>
            <a:pPr>
              <a:spcAft>
                <a:spcPts val="1200"/>
              </a:spcAft>
            </a:pPr>
            <a:r>
              <a:rPr lang="en-US" sz="2800" dirty="0">
                <a:solidFill>
                  <a:schemeClr val="accent1"/>
                </a:solidFill>
                <a:latin typeface="Arial Narrow Regular" charset="0"/>
              </a:rPr>
              <a:t>historic data/trends</a:t>
            </a:r>
          </a:p>
          <a:p>
            <a:pPr>
              <a:spcAft>
                <a:spcPts val="1200"/>
              </a:spcAft>
            </a:pPr>
            <a:r>
              <a:rPr lang="en-US" sz="2800" dirty="0">
                <a:solidFill>
                  <a:schemeClr val="accent1"/>
                </a:solidFill>
                <a:latin typeface="Arial Narrow Regular" charset="0"/>
              </a:rPr>
              <a:t>dashboard-style view of enterprise</a:t>
            </a:r>
          </a:p>
          <a:p>
            <a:pPr>
              <a:spcAft>
                <a:spcPts val="1200"/>
              </a:spcAft>
            </a:pPr>
            <a:r>
              <a:rPr lang="en-US" sz="2800" dirty="0">
                <a:solidFill>
                  <a:schemeClr val="accent1"/>
                </a:solidFill>
                <a:latin typeface="Arial Narrow Regular" charset="0"/>
              </a:rPr>
              <a:t>organized by building and campus</a:t>
            </a:r>
          </a:p>
          <a:p>
            <a:pPr>
              <a:spcAft>
                <a:spcPts val="1200"/>
              </a:spcAft>
            </a:pPr>
            <a:r>
              <a:rPr lang="en-US" sz="2800" dirty="0">
                <a:solidFill>
                  <a:schemeClr val="accent1"/>
                </a:solidFill>
                <a:latin typeface="Arial Narrow Regular" charset="0"/>
              </a:rPr>
              <a:t>customizable alert parameters</a:t>
            </a:r>
          </a:p>
          <a:p>
            <a:pPr>
              <a:spcAft>
                <a:spcPts val="1200"/>
              </a:spcAft>
            </a:pPr>
            <a:r>
              <a:rPr lang="en-US" sz="2800" dirty="0">
                <a:solidFill>
                  <a:schemeClr val="accent1"/>
                </a:solidFill>
                <a:latin typeface="Arial Narrow Regular" charset="0"/>
              </a:rPr>
              <a:t>opt-in/out of email and mobile alerts</a:t>
            </a:r>
          </a:p>
          <a:p>
            <a:pPr>
              <a:spcAft>
                <a:spcPts val="1200"/>
              </a:spcAft>
            </a:pPr>
            <a:r>
              <a:rPr lang="en-US" sz="2800" dirty="0">
                <a:solidFill>
                  <a:schemeClr val="accent1"/>
                </a:solidFill>
                <a:latin typeface="Arial Narrow Regular" charset="0"/>
              </a:rPr>
              <a:t>add/assign sub-users</a:t>
            </a:r>
          </a:p>
          <a:p>
            <a:pPr>
              <a:spcAft>
                <a:spcPts val="1200"/>
              </a:spcAft>
            </a:pPr>
            <a:endParaRPr lang="en-US" sz="1800" dirty="0">
              <a:solidFill>
                <a:schemeClr val="accent1"/>
              </a:solidFill>
              <a:latin typeface="Arial Narrow Regular" charset="0"/>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800" dirty="0">
              <a:solidFill>
                <a:schemeClr val="accent1"/>
              </a:solidFill>
              <a:latin typeface="Arial Narrow Regular" charset="0"/>
              <a:hlinkClick r:id="" action="ppaction://noaction"/>
            </a:endParaRPr>
          </a:p>
          <a:p>
            <a:pPr>
              <a:spcAft>
                <a:spcPts val="1200"/>
              </a:spcAft>
            </a:pPr>
            <a:r>
              <a:rPr lang="en-US" sz="2400" dirty="0">
                <a:solidFill>
                  <a:schemeClr val="accent1"/>
                </a:solidFill>
                <a:latin typeface="Arial Narrow Regular" charset="0"/>
                <a:hlinkClick r:id="" action="ppaction://noaction"/>
              </a:rPr>
              <a:t>Step-by-step </a:t>
            </a:r>
            <a:r>
              <a:rPr lang="en-US" sz="2400" dirty="0" err="1">
                <a:solidFill>
                  <a:schemeClr val="accent1"/>
                </a:solidFill>
                <a:latin typeface="Arial Narrow Regular" charset="0"/>
                <a:hlinkClick r:id="" action="ppaction://noaction"/>
              </a:rPr>
              <a:t>PlumbSMART</a:t>
            </a:r>
            <a:r>
              <a:rPr lang="en-US" sz="2400" dirty="0">
                <a:solidFill>
                  <a:schemeClr val="accent1"/>
                </a:solidFill>
                <a:latin typeface="Arial Narrow Regular" charset="0"/>
                <a:hlinkClick r:id="" action="ppaction://noaction"/>
              </a:rPr>
              <a:t>™ instructions in less than 15 minutes!</a:t>
            </a:r>
            <a:endParaRPr lang="en-US" sz="2400" dirty="0">
              <a:solidFill>
                <a:schemeClr val="accent1"/>
              </a:solidFill>
              <a:latin typeface="Arial Narrow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31300" y="0"/>
            <a:ext cx="91567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11" name="Group 10">
            <a:extLst>
              <a:ext uri="{FF2B5EF4-FFF2-40B4-BE49-F238E27FC236}">
                <a16:creationId xmlns:a16="http://schemas.microsoft.com/office/drawing/2014/main" id="{7E25A4CD-9F48-4455-A685-FE489B30A2C4}"/>
              </a:ext>
            </a:extLst>
          </p:cNvPr>
          <p:cNvGrpSpPr>
            <a:grpSpLocks noChangeAspect="1"/>
          </p:cNvGrpSpPr>
          <p:nvPr/>
        </p:nvGrpSpPr>
        <p:grpSpPr>
          <a:xfrm>
            <a:off x="6326118" y="114300"/>
            <a:ext cx="11809482" cy="8733399"/>
            <a:chOff x="6584829" y="142675"/>
            <a:chExt cx="8088577" cy="5981700"/>
          </a:xfrm>
        </p:grpSpPr>
        <p:pic>
          <p:nvPicPr>
            <p:cNvPr id="14" name="Picture 13">
              <a:extLst>
                <a:ext uri="{FF2B5EF4-FFF2-40B4-BE49-F238E27FC236}">
                  <a16:creationId xmlns:a16="http://schemas.microsoft.com/office/drawing/2014/main" id="{77F25C37-322C-4E25-AA2A-5A1518D2E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829" y="142675"/>
              <a:ext cx="8088577" cy="5981700"/>
            </a:xfrm>
            <a:prstGeom prst="rect">
              <a:avLst/>
            </a:prstGeom>
          </p:spPr>
        </p:pic>
        <p:grpSp>
          <p:nvGrpSpPr>
            <p:cNvPr id="15" name="Group 14">
              <a:extLst>
                <a:ext uri="{FF2B5EF4-FFF2-40B4-BE49-F238E27FC236}">
                  <a16:creationId xmlns:a16="http://schemas.microsoft.com/office/drawing/2014/main" id="{56D9F2CC-15BF-4F57-95F0-42017150B79A}"/>
                </a:ext>
              </a:extLst>
            </p:cNvPr>
            <p:cNvGrpSpPr/>
            <p:nvPr/>
          </p:nvGrpSpPr>
          <p:grpSpPr>
            <a:xfrm>
              <a:off x="6894393" y="445758"/>
              <a:ext cx="7467600" cy="4180572"/>
              <a:chOff x="6934200" y="667246"/>
              <a:chExt cx="7467600" cy="4180572"/>
            </a:xfrm>
          </p:grpSpPr>
          <p:pic>
            <p:nvPicPr>
              <p:cNvPr id="17" name="Picture 16">
                <a:extLst>
                  <a:ext uri="{FF2B5EF4-FFF2-40B4-BE49-F238E27FC236}">
                    <a16:creationId xmlns:a16="http://schemas.microsoft.com/office/drawing/2014/main" id="{BCA9A728-665C-4E36-8BB9-C17BB445574B}"/>
                  </a:ext>
                </a:extLst>
              </p:cNvPr>
              <p:cNvPicPr>
                <a:picLocks noChangeAspect="1"/>
              </p:cNvPicPr>
              <p:nvPr/>
            </p:nvPicPr>
            <p:blipFill rotWithShape="1">
              <a:blip r:embed="rId4" cstate="print"/>
              <a:srcRect b="50000"/>
              <a:stretch/>
            </p:blipFill>
            <p:spPr>
              <a:xfrm>
                <a:off x="6958059" y="667246"/>
                <a:ext cx="7443741" cy="4180572"/>
              </a:xfrm>
              <a:prstGeom prst="rect">
                <a:avLst/>
              </a:prstGeom>
            </p:spPr>
          </p:pic>
          <p:pic>
            <p:nvPicPr>
              <p:cNvPr id="18" name="Picture 17">
                <a:extLst>
                  <a:ext uri="{FF2B5EF4-FFF2-40B4-BE49-F238E27FC236}">
                    <a16:creationId xmlns:a16="http://schemas.microsoft.com/office/drawing/2014/main" id="{84F7AE2C-3D81-4D3E-9128-61B720F897A2}"/>
                  </a:ext>
                </a:extLst>
              </p:cNvPr>
              <p:cNvPicPr>
                <a:picLocks noChangeAspect="1"/>
              </p:cNvPicPr>
              <p:nvPr/>
            </p:nvPicPr>
            <p:blipFill>
              <a:blip r:embed="rId5" cstate="print"/>
              <a:stretch>
                <a:fillRect/>
              </a:stretch>
            </p:blipFill>
            <p:spPr>
              <a:xfrm>
                <a:off x="6934200" y="962541"/>
                <a:ext cx="7467600" cy="3762986"/>
              </a:xfrm>
              <a:prstGeom prst="rect">
                <a:avLst/>
              </a:prstGeom>
            </p:spPr>
          </p:pic>
        </p:grpSp>
      </p:grpSp>
      <p:sp>
        <p:nvSpPr>
          <p:cNvPr id="28" name="Rectangle 27">
            <a:extLst>
              <a:ext uri="{FF2B5EF4-FFF2-40B4-BE49-F238E27FC236}">
                <a16:creationId xmlns:a16="http://schemas.microsoft.com/office/drawing/2014/main" id="{23C6992A-56BB-4477-B69E-0E690AAD137F}"/>
              </a:ext>
            </a:extLst>
          </p:cNvPr>
          <p:cNvSpPr/>
          <p:nvPr/>
        </p:nvSpPr>
        <p:spPr>
          <a:xfrm>
            <a:off x="6284893" y="7138673"/>
            <a:ext cx="2846407" cy="1709026"/>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3" name="Group 12">
            <a:extLst>
              <a:ext uri="{FF2B5EF4-FFF2-40B4-BE49-F238E27FC236}">
                <a16:creationId xmlns:a16="http://schemas.microsoft.com/office/drawing/2014/main" id="{D777330F-5CD1-4196-A00A-43D61952EF59}"/>
              </a:ext>
            </a:extLst>
          </p:cNvPr>
          <p:cNvGrpSpPr/>
          <p:nvPr/>
        </p:nvGrpSpPr>
        <p:grpSpPr>
          <a:xfrm rot="348967">
            <a:off x="12852371" y="3507159"/>
            <a:ext cx="5383281" cy="7324377"/>
            <a:chOff x="12420599" y="2400300"/>
            <a:chExt cx="5777909" cy="7861300"/>
          </a:xfrm>
        </p:grpSpPr>
        <p:pic>
          <p:nvPicPr>
            <p:cNvPr id="7" name="Picture 6">
              <a:extLst>
                <a:ext uri="{FF2B5EF4-FFF2-40B4-BE49-F238E27FC236}">
                  <a16:creationId xmlns:a16="http://schemas.microsoft.com/office/drawing/2014/main" id="{589F2466-BC48-4C7E-B3F0-A2D122B05E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079" t="6313" r="2598"/>
            <a:stretch/>
          </p:blipFill>
          <p:spPr>
            <a:xfrm>
              <a:off x="12420599" y="2400300"/>
              <a:ext cx="5777909" cy="7861300"/>
            </a:xfrm>
            <a:prstGeom prst="rect">
              <a:avLst/>
            </a:prstGeom>
          </p:spPr>
        </p:pic>
        <p:pic>
          <p:nvPicPr>
            <p:cNvPr id="3074" name="Picture 2"/>
            <p:cNvPicPr>
              <a:picLocks noChangeAspect="1" noChangeArrowheads="1"/>
            </p:cNvPicPr>
            <p:nvPr/>
          </p:nvPicPr>
          <p:blipFill>
            <a:blip r:embed="rId7" cstate="print"/>
            <a:srcRect b="25238"/>
            <a:stretch>
              <a:fillRect/>
            </a:stretch>
          </p:blipFill>
          <p:spPr bwMode="auto">
            <a:xfrm>
              <a:off x="12979171" y="3702907"/>
              <a:ext cx="4576052" cy="5174393"/>
            </a:xfrm>
            <a:prstGeom prst="rect">
              <a:avLst/>
            </a:prstGeom>
            <a:noFill/>
            <a:ln w="9525">
              <a:noFill/>
              <a:miter lim="800000"/>
              <a:headEnd/>
              <a:tailEnd/>
            </a:ln>
          </p:spPr>
        </p:pic>
        <p:pic>
          <p:nvPicPr>
            <p:cNvPr id="8" name="Picture 7">
              <a:extLst>
                <a:ext uri="{FF2B5EF4-FFF2-40B4-BE49-F238E27FC236}">
                  <a16:creationId xmlns:a16="http://schemas.microsoft.com/office/drawing/2014/main" id="{12E604A5-79EF-4A5C-A458-53A3E3497981}"/>
                </a:ext>
              </a:extLst>
            </p:cNvPr>
            <p:cNvPicPr>
              <a:picLocks noChangeAspect="1"/>
            </p:cNvPicPr>
            <p:nvPr/>
          </p:nvPicPr>
          <p:blipFill rotWithShape="1">
            <a:blip r:embed="rId8" cstate="print"/>
            <a:srcRect r="5176" b="83402"/>
            <a:stretch/>
          </p:blipFill>
          <p:spPr>
            <a:xfrm>
              <a:off x="13026148" y="8828292"/>
              <a:ext cx="4499852" cy="277608"/>
            </a:xfrm>
            <a:prstGeom prst="rect">
              <a:avLst/>
            </a:prstGeom>
          </p:spPr>
        </p:pic>
        <p:sp>
          <p:nvSpPr>
            <p:cNvPr id="9" name="TextBox 8">
              <a:extLst>
                <a:ext uri="{FF2B5EF4-FFF2-40B4-BE49-F238E27FC236}">
                  <a16:creationId xmlns:a16="http://schemas.microsoft.com/office/drawing/2014/main" id="{C1E0EB19-FB2F-4FEC-A44F-B4C715433FE5}"/>
                </a:ext>
              </a:extLst>
            </p:cNvPr>
            <p:cNvSpPr txBox="1"/>
            <p:nvPr/>
          </p:nvSpPr>
          <p:spPr>
            <a:xfrm>
              <a:off x="14397808" y="3251704"/>
              <a:ext cx="1908992" cy="132344"/>
            </a:xfrm>
            <a:prstGeom prst="rect">
              <a:avLst/>
            </a:prstGeom>
            <a:solidFill>
              <a:srgbClr val="FFFFFF"/>
            </a:solidFill>
          </p:spPr>
          <p:txBody>
            <a:bodyPr wrap="square" lIns="45720" tIns="0" rIns="0" bIns="9144" rtlCol="0">
              <a:spAutoFit/>
            </a:bodyPr>
            <a:lstStyle/>
            <a:p>
              <a:r>
                <a:rPr lang="en-US" sz="800" dirty="0">
                  <a:solidFill>
                    <a:schemeClr val="tx2"/>
                  </a:solidFill>
                </a:rPr>
                <a:t>https://zurnportal.azurewebsites.net/app/</a:t>
              </a:r>
            </a:p>
          </p:txBody>
        </p:sp>
        <p:sp>
          <p:nvSpPr>
            <p:cNvPr id="26" name="TextBox 25">
              <a:extLst>
                <a:ext uri="{FF2B5EF4-FFF2-40B4-BE49-F238E27FC236}">
                  <a16:creationId xmlns:a16="http://schemas.microsoft.com/office/drawing/2014/main" id="{DAC3E3BE-CB98-4FD3-B855-902BABDDFB62}"/>
                </a:ext>
              </a:extLst>
            </p:cNvPr>
            <p:cNvSpPr txBox="1"/>
            <p:nvPr/>
          </p:nvSpPr>
          <p:spPr>
            <a:xfrm>
              <a:off x="13660020" y="3427795"/>
              <a:ext cx="3279541" cy="208113"/>
            </a:xfrm>
            <a:prstGeom prst="rect">
              <a:avLst/>
            </a:prstGeom>
            <a:solidFill>
              <a:srgbClr val="C6C9D2"/>
            </a:solidFill>
          </p:spPr>
          <p:txBody>
            <a:bodyPr wrap="square" lIns="45720" tIns="45720" rIns="0" bIns="9144" rtlCol="0">
              <a:spAutoFit/>
            </a:bodyPr>
            <a:lstStyle/>
            <a:p>
              <a:r>
                <a:rPr lang="en-US" sz="900" b="1" dirty="0">
                  <a:solidFill>
                    <a:schemeClr val="tx2"/>
                  </a:solidFill>
                </a:rPr>
                <a:t>Zurn Connected Products – Headquarters – Backflow 3</a:t>
              </a:r>
            </a:p>
          </p:txBody>
        </p:sp>
      </p:grpSp>
      <p:sp>
        <p:nvSpPr>
          <p:cNvPr id="20" name="Rectangle 19">
            <a:extLst>
              <a:ext uri="{FF2B5EF4-FFF2-40B4-BE49-F238E27FC236}">
                <a16:creationId xmlns:a16="http://schemas.microsoft.com/office/drawing/2014/main" id="{11C2E860-9411-4980-A3C5-27915FA5369B}"/>
              </a:ext>
            </a:extLst>
          </p:cNvPr>
          <p:cNvSpPr/>
          <p:nvPr/>
        </p:nvSpPr>
        <p:spPr>
          <a:xfrm>
            <a:off x="906619" y="7254776"/>
            <a:ext cx="6748863" cy="2308324"/>
          </a:xfrm>
          <a:prstGeom prst="rect">
            <a:avLst/>
          </a:prstGeom>
        </p:spPr>
        <p:txBody>
          <a:bodyPr wrap="square">
            <a:spAutoFit/>
          </a:bodyPr>
          <a:lstStyle/>
          <a:p>
            <a:r>
              <a:rPr lang="en-US" sz="2000" b="1" dirty="0">
                <a:latin typeface="Arial Narrow Regular"/>
              </a:rPr>
              <a:t>PLUMBSMART</a:t>
            </a:r>
            <a:r>
              <a:rPr lang="en-US" sz="2000" dirty="0">
                <a:latin typeface="Arial Narrow Regular"/>
              </a:rPr>
              <a:t>™</a:t>
            </a:r>
            <a:r>
              <a:rPr lang="en-US" sz="2000" b="1" dirty="0">
                <a:latin typeface="Arial Narrow Regular"/>
              </a:rPr>
              <a:t> ACCESS IS BY INVITATION ONLY; </a:t>
            </a:r>
            <a:br>
              <a:rPr lang="en-US" sz="2000" b="1" dirty="0">
                <a:latin typeface="Arial Narrow Regular"/>
              </a:rPr>
            </a:br>
            <a:r>
              <a:rPr lang="en-US" sz="2000" dirty="0">
                <a:latin typeface="Arial Narrow Regular"/>
              </a:rPr>
              <a:t>USERS MUST BE AUTHORIZED AND VALIDATED</a:t>
            </a:r>
            <a:br>
              <a:rPr lang="en-US" sz="2000" dirty="0">
                <a:latin typeface="Arial Narrow Regular"/>
              </a:rPr>
            </a:br>
            <a:endParaRPr lang="en-US" sz="1000" dirty="0">
              <a:latin typeface="Arial Narrow Regular"/>
            </a:endParaRPr>
          </a:p>
          <a:p>
            <a:r>
              <a:rPr lang="en-US" sz="2000" b="1" dirty="0">
                <a:latin typeface="Arial Narrow Regular"/>
              </a:rPr>
              <a:t>AUTHENTICATION IS SECURED </a:t>
            </a:r>
            <a:br>
              <a:rPr lang="en-US" sz="2000" b="1" dirty="0">
                <a:latin typeface="Arial Narrow Regular"/>
              </a:rPr>
            </a:br>
            <a:r>
              <a:rPr lang="en-US" sz="2000" dirty="0">
                <a:latin typeface="Arial Narrow Regular"/>
              </a:rPr>
              <a:t>BY MICROSOFT AZURE ENCYPTION PROTOCOLS</a:t>
            </a:r>
            <a:br>
              <a:rPr lang="en-US" sz="2000" dirty="0">
                <a:latin typeface="Arial Narrow Regular"/>
              </a:rPr>
            </a:br>
            <a:endParaRPr lang="en-US" sz="1000" dirty="0">
              <a:latin typeface="Arial Narrow Regular"/>
            </a:endParaRPr>
          </a:p>
          <a:p>
            <a:r>
              <a:rPr lang="en-US" sz="2000" b="1" dirty="0">
                <a:latin typeface="Arial Narrow Regular"/>
              </a:rPr>
              <a:t>USER PRIVILEGES CAN BE LIMITED </a:t>
            </a:r>
            <a:br>
              <a:rPr lang="en-US" sz="2000" b="1" dirty="0">
                <a:latin typeface="Arial Narrow Regular"/>
              </a:rPr>
            </a:br>
            <a:r>
              <a:rPr lang="en-US" sz="2000" dirty="0">
                <a:latin typeface="Arial Narrow Regular"/>
              </a:rPr>
              <a:t>TO SPECIFIC ROLES, LOCATIONS &amp; PRODUCTS</a:t>
            </a:r>
          </a:p>
        </p:txBody>
      </p:sp>
      <p:cxnSp>
        <p:nvCxnSpPr>
          <p:cNvPr id="21" name="Straight Connector 20">
            <a:extLst>
              <a:ext uri="{FF2B5EF4-FFF2-40B4-BE49-F238E27FC236}">
                <a16:creationId xmlns:a16="http://schemas.microsoft.com/office/drawing/2014/main" id="{59A572B6-0A2A-49B5-BA1D-101CB7056702}"/>
              </a:ext>
            </a:extLst>
          </p:cNvPr>
          <p:cNvCxnSpPr>
            <a:cxnSpLocks/>
          </p:cNvCxnSpPr>
          <p:nvPr/>
        </p:nvCxnSpPr>
        <p:spPr>
          <a:xfrm>
            <a:off x="990600" y="6972300"/>
            <a:ext cx="4648200"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751767D-33BC-4746-B96F-567AC2B370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131" y="723900"/>
            <a:ext cx="4728869" cy="836646"/>
          </a:xfrm>
          <a:prstGeom prst="rect">
            <a:avLst/>
          </a:prstGeom>
        </p:spPr>
      </p:pic>
      <p:pic>
        <p:nvPicPr>
          <p:cNvPr id="19" name="Picture 18">
            <a:extLst>
              <a:ext uri="{FF2B5EF4-FFF2-40B4-BE49-F238E27FC236}">
                <a16:creationId xmlns:a16="http://schemas.microsoft.com/office/drawing/2014/main" id="{18FAEFEF-D561-482B-999D-E602E5F6F16F}"/>
              </a:ext>
            </a:extLst>
          </p:cNvPr>
          <p:cNvPicPr>
            <a:picLocks noChangeAspect="1"/>
          </p:cNvPicPr>
          <p:nvPr/>
        </p:nvPicPr>
        <p:blipFill rotWithShape="1">
          <a:blip r:embed="rId10"/>
          <a:srcRect t="23495" b="42251"/>
          <a:stretch/>
        </p:blipFill>
        <p:spPr>
          <a:xfrm>
            <a:off x="14932547" y="1439301"/>
            <a:ext cx="2642319" cy="293804"/>
          </a:xfrm>
          <a:prstGeom prst="rect">
            <a:avLst/>
          </a:prstGeom>
        </p:spPr>
      </p:pic>
      <p:pic>
        <p:nvPicPr>
          <p:cNvPr id="12" name="Picture 11">
            <a:extLst>
              <a:ext uri="{FF2B5EF4-FFF2-40B4-BE49-F238E27FC236}">
                <a16:creationId xmlns:a16="http://schemas.microsoft.com/office/drawing/2014/main" id="{BD4027E7-476A-4682-9B23-266E770B3B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29296" y="1445868"/>
            <a:ext cx="1586396" cy="280670"/>
          </a:xfrm>
          <a:prstGeom prst="rect">
            <a:avLst/>
          </a:prstGeom>
        </p:spPr>
      </p:pic>
      <p:pic>
        <p:nvPicPr>
          <p:cNvPr id="27" name="Picture 26">
            <a:extLst>
              <a:ext uri="{FF2B5EF4-FFF2-40B4-BE49-F238E27FC236}">
                <a16:creationId xmlns:a16="http://schemas.microsoft.com/office/drawing/2014/main" id="{E7646B4B-DA86-4FAF-854C-455C560C29C0}"/>
              </a:ext>
            </a:extLst>
          </p:cNvPr>
          <p:cNvPicPr>
            <a:picLocks noChangeAspect="1"/>
          </p:cNvPicPr>
          <p:nvPr/>
        </p:nvPicPr>
        <p:blipFill rotWithShape="1">
          <a:blip r:embed="rId10"/>
          <a:srcRect t="40723" b="42251"/>
          <a:stretch/>
        </p:blipFill>
        <p:spPr>
          <a:xfrm rot="325648">
            <a:off x="16307341" y="5140210"/>
            <a:ext cx="1449872" cy="80130"/>
          </a:xfrm>
          <a:prstGeom prst="rect">
            <a:avLst/>
          </a:prstGeom>
        </p:spPr>
      </p:pic>
      <p:pic>
        <p:nvPicPr>
          <p:cNvPr id="29" name="Picture 28">
            <a:extLst>
              <a:ext uri="{FF2B5EF4-FFF2-40B4-BE49-F238E27FC236}">
                <a16:creationId xmlns:a16="http://schemas.microsoft.com/office/drawing/2014/main" id="{B9AE7BAC-8518-49F5-9C9B-6D8A9CE041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58156">
            <a:off x="16780305" y="5140630"/>
            <a:ext cx="936330" cy="165658"/>
          </a:xfrm>
          <a:prstGeom prst="rect">
            <a:avLst/>
          </a:prstGeom>
        </p:spPr>
      </p:pic>
      <p:pic>
        <p:nvPicPr>
          <p:cNvPr id="22" name="Picture 21">
            <a:extLst>
              <a:ext uri="{FF2B5EF4-FFF2-40B4-BE49-F238E27FC236}">
                <a16:creationId xmlns:a16="http://schemas.microsoft.com/office/drawing/2014/main" id="{F0FC4D05-87AC-414C-8568-0FCE9C97AE54}"/>
              </a:ext>
            </a:extLst>
          </p:cNvPr>
          <p:cNvPicPr>
            <a:picLocks noChangeAspect="1"/>
          </p:cNvPicPr>
          <p:nvPr/>
        </p:nvPicPr>
        <p:blipFill rotWithShape="1">
          <a:blip r:embed="rId13"/>
          <a:srcRect r="29536" b="29681"/>
          <a:stretch/>
        </p:blipFill>
        <p:spPr>
          <a:xfrm>
            <a:off x="16550620" y="1847405"/>
            <a:ext cx="903892" cy="273159"/>
          </a:xfrm>
          <a:prstGeom prst="rect">
            <a:avLst/>
          </a:prstGeom>
        </p:spPr>
      </p:pic>
      <p:pic>
        <p:nvPicPr>
          <p:cNvPr id="30" name="Picture 29">
            <a:extLst>
              <a:ext uri="{FF2B5EF4-FFF2-40B4-BE49-F238E27FC236}">
                <a16:creationId xmlns:a16="http://schemas.microsoft.com/office/drawing/2014/main" id="{D1BC27DC-1C9E-4691-BD47-148F7E29B65E}"/>
              </a:ext>
            </a:extLst>
          </p:cNvPr>
          <p:cNvPicPr>
            <a:picLocks noChangeAspect="1"/>
          </p:cNvPicPr>
          <p:nvPr/>
        </p:nvPicPr>
        <p:blipFill rotWithShape="1">
          <a:blip r:embed="rId13"/>
          <a:srcRect r="37449" b="31582"/>
          <a:stretch/>
        </p:blipFill>
        <p:spPr>
          <a:xfrm rot="330847">
            <a:off x="17151421" y="5353156"/>
            <a:ext cx="538284" cy="156695"/>
          </a:xfrm>
          <a:prstGeom prst="rect">
            <a:avLst/>
          </a:prstGeom>
        </p:spPr>
      </p:pic>
    </p:spTree>
    <p:extLst>
      <p:ext uri="{BB962C8B-B14F-4D97-AF65-F5344CB8AC3E}">
        <p14:creationId xmlns:p14="http://schemas.microsoft.com/office/powerpoint/2010/main" val="421644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36" name="Picture 35" descr="6-475STDA_Front.jpg"/>
          <p:cNvPicPr>
            <a:picLocks noChangeAspect="1"/>
          </p:cNvPicPr>
          <p:nvPr/>
        </p:nvPicPr>
        <p:blipFill>
          <a:blip r:embed="rId3" cstate="print"/>
          <a:stretch>
            <a:fillRect/>
          </a:stretch>
        </p:blipFill>
        <p:spPr>
          <a:xfrm>
            <a:off x="14020800" y="6477000"/>
            <a:ext cx="3810000" cy="3810000"/>
          </a:xfrm>
          <a:prstGeom prst="rect">
            <a:avLst/>
          </a:prstGeom>
        </p:spPr>
      </p:pic>
      <p:pic>
        <p:nvPicPr>
          <p:cNvPr id="27" name="Picture 26" descr="6-475ST_Front.jpg"/>
          <p:cNvPicPr>
            <a:picLocks noChangeAspect="1"/>
          </p:cNvPicPr>
          <p:nvPr/>
        </p:nvPicPr>
        <p:blipFill>
          <a:blip r:embed="rId4" cstate="print"/>
          <a:stretch>
            <a:fillRect/>
          </a:stretch>
        </p:blipFill>
        <p:spPr>
          <a:xfrm>
            <a:off x="9906000" y="6438900"/>
            <a:ext cx="3886200" cy="3886200"/>
          </a:xfrm>
          <a:prstGeom prst="rect">
            <a:avLst/>
          </a:prstGeom>
        </p:spPr>
      </p:pic>
      <p:sp>
        <p:nvSpPr>
          <p:cNvPr id="4" name="Title 3"/>
          <p:cNvSpPr>
            <a:spLocks noGrp="1"/>
          </p:cNvSpPr>
          <p:nvPr>
            <p:ph type="title"/>
          </p:nvPr>
        </p:nvSpPr>
        <p:spPr>
          <a:xfrm>
            <a:off x="876299" y="571411"/>
            <a:ext cx="8149493" cy="1962076"/>
          </a:xfrm>
        </p:spPr>
        <p:txBody>
          <a:bodyPr/>
          <a:lstStyle/>
          <a:p>
            <a:r>
              <a:rPr lang="en-US" dirty="0">
                <a:solidFill>
                  <a:schemeClr val="accent1"/>
                </a:solidFill>
              </a:rPr>
              <a:t>features &amp; benefits</a:t>
            </a:r>
            <a:br>
              <a:rPr lang="en-US" dirty="0"/>
            </a:br>
            <a:r>
              <a:rPr lang="en-US" dirty="0"/>
              <a:t>400ST n-Pattern backflow preventer </a:t>
            </a:r>
            <a:endParaRPr lang="uk-UA" dirty="0"/>
          </a:p>
        </p:txBody>
      </p:sp>
      <p:grpSp>
        <p:nvGrpSpPr>
          <p:cNvPr id="20" name="Group 26"/>
          <p:cNvGrpSpPr/>
          <p:nvPr/>
        </p:nvGrpSpPr>
        <p:grpSpPr>
          <a:xfrm>
            <a:off x="1048398" y="2966315"/>
            <a:ext cx="7761760" cy="3189005"/>
            <a:chOff x="7848600" y="5084128"/>
            <a:chExt cx="6660896" cy="3189005"/>
          </a:xfrm>
        </p:grpSpPr>
        <p:grpSp>
          <p:nvGrpSpPr>
            <p:cNvPr id="21" name="Group 21"/>
            <p:cNvGrpSpPr/>
            <p:nvPr/>
          </p:nvGrpSpPr>
          <p:grpSpPr>
            <a:xfrm>
              <a:off x="7848600" y="5084128"/>
              <a:ext cx="6009159" cy="646331"/>
              <a:chOff x="7467600" y="5557807"/>
              <a:chExt cx="6009159" cy="646331"/>
            </a:xfrm>
          </p:grpSpPr>
          <p:sp>
            <p:nvSpPr>
              <p:cNvPr id="28" name="TextBox 27"/>
              <p:cNvSpPr txBox="1"/>
              <p:nvPr/>
            </p:nvSpPr>
            <p:spPr>
              <a:xfrm>
                <a:off x="7587625" y="5557807"/>
                <a:ext cx="5889134" cy="646331"/>
              </a:xfrm>
              <a:prstGeom prst="rect">
                <a:avLst/>
              </a:prstGeom>
              <a:noFill/>
            </p:spPr>
            <p:txBody>
              <a:bodyPr wrap="square" rtlCol="0">
                <a:spAutoFit/>
              </a:bodyPr>
              <a:lstStyle/>
              <a:p>
                <a:r>
                  <a:rPr lang="en-US" sz="3600" dirty="0">
                    <a:solidFill>
                      <a:schemeClr val="accent1"/>
                    </a:solidFill>
                    <a:latin typeface="Arial Narrow Regular" charset="0"/>
                  </a:rPr>
                  <a:t>400ST n-Pattern</a:t>
                </a:r>
                <a:endParaRPr lang="uk-UA" sz="3600" dirty="0">
                  <a:solidFill>
                    <a:schemeClr val="accent1"/>
                  </a:solidFill>
                  <a:latin typeface="Arial Narrow Regular" charset="0"/>
                </a:endParaRPr>
              </a:p>
            </p:txBody>
          </p:sp>
          <p:cxnSp>
            <p:nvCxnSpPr>
              <p:cNvPr id="29" name="Straight Connector 2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8279998" y="5718588"/>
              <a:ext cx="6229498" cy="2554545"/>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Same internal components as the Zurn Wilkins 300 and 400 series ductile iron n-Pattern – field tested and proven for 18+ years</a:t>
              </a:r>
            </a:p>
            <a:p>
              <a:pPr marL="285750" indent="-285750">
                <a:buClr>
                  <a:schemeClr val="tx2"/>
                </a:buClr>
                <a:buFont typeface="Arial" panose="020B0604020202020204" pitchFamily="34" charset="0"/>
                <a:buChar char="•"/>
              </a:pPr>
              <a:endParaRPr lang="en-US" sz="2000" dirty="0">
                <a:solidFill>
                  <a:schemeClr val="accent1"/>
                </a:solidFill>
                <a:latin typeface="Arial Regular" charset="0"/>
              </a:endParaRPr>
            </a:p>
            <a:p>
              <a:pPr marL="285750" indent="-285750">
                <a:buClr>
                  <a:schemeClr val="tx2"/>
                </a:buClr>
                <a:buFont typeface="Arial" panose="020B0604020202020204" pitchFamily="34" charset="0"/>
                <a:buChar char="•"/>
              </a:pPr>
              <a:r>
                <a:rPr lang="en-US" sz="2000" dirty="0">
                  <a:solidFill>
                    <a:schemeClr val="accent1"/>
                  </a:solidFill>
                  <a:latin typeface="Arial Regular" charset="0"/>
                </a:rPr>
                <a:t>Drop-in-replacement for the </a:t>
              </a:r>
              <a:r>
                <a:rPr lang="en-US" sz="2000" dirty="0" err="1">
                  <a:solidFill>
                    <a:schemeClr val="accent1"/>
                  </a:solidFill>
                  <a:latin typeface="Arial Regular" charset="0"/>
                </a:rPr>
                <a:t>Febco</a:t>
              </a:r>
              <a:r>
                <a:rPr lang="en-US" sz="2000" dirty="0">
                  <a:solidFill>
                    <a:schemeClr val="accent1"/>
                  </a:solidFill>
                  <a:latin typeface="Arial Regular" charset="0"/>
                </a:rPr>
                <a:t> n-Pattern</a:t>
              </a:r>
            </a:p>
            <a:p>
              <a:pPr marL="285750" indent="-285750">
                <a:buClr>
                  <a:schemeClr val="tx2"/>
                </a:buClr>
                <a:buFont typeface="Arial" panose="020B0604020202020204" pitchFamily="34" charset="0"/>
                <a:buChar char="•"/>
              </a:pPr>
              <a:endParaRPr lang="en-US" sz="2000" dirty="0">
                <a:solidFill>
                  <a:schemeClr val="accent1"/>
                </a:solidFill>
                <a:latin typeface="Arial Regular" charset="0"/>
              </a:endParaRPr>
            </a:p>
            <a:p>
              <a:pPr marL="285750" indent="-285750">
                <a:buClr>
                  <a:schemeClr val="tx2"/>
                </a:buClr>
                <a:buFont typeface="Arial" panose="020B0604020202020204" pitchFamily="34" charset="0"/>
                <a:buChar char="•"/>
              </a:pPr>
              <a:r>
                <a:rPr lang="en-US" sz="2000" dirty="0">
                  <a:solidFill>
                    <a:schemeClr val="accent1"/>
                  </a:solidFill>
                  <a:latin typeface="Arial Regular" charset="0"/>
                </a:rPr>
                <a:t>Smaller footprint </a:t>
              </a:r>
              <a:r>
                <a:rPr lang="en-US" sz="2000" dirty="0">
                  <a:solidFill>
                    <a:schemeClr val="tx2"/>
                  </a:solidFill>
                  <a:latin typeface="Arial Regular" charset="0"/>
                </a:rPr>
                <a:t>– new ductile iron setters to fit tighter center line dimensions</a:t>
              </a:r>
            </a:p>
          </p:txBody>
        </p:sp>
      </p:grpSp>
      <p:grpSp>
        <p:nvGrpSpPr>
          <p:cNvPr id="30" name="Group 25"/>
          <p:cNvGrpSpPr/>
          <p:nvPr/>
        </p:nvGrpSpPr>
        <p:grpSpPr>
          <a:xfrm>
            <a:off x="1001241" y="6210300"/>
            <a:ext cx="7761760" cy="3211949"/>
            <a:chOff x="7848600" y="2841467"/>
            <a:chExt cx="8237927" cy="3211949"/>
          </a:xfrm>
        </p:grpSpPr>
        <p:grpSp>
          <p:nvGrpSpPr>
            <p:cNvPr id="32" name="Group 6"/>
            <p:cNvGrpSpPr/>
            <p:nvPr/>
          </p:nvGrpSpPr>
          <p:grpSpPr>
            <a:xfrm>
              <a:off x="7848600" y="2841467"/>
              <a:ext cx="5569827" cy="646331"/>
              <a:chOff x="7467600" y="3243739"/>
              <a:chExt cx="5569827" cy="646331"/>
            </a:xfrm>
          </p:grpSpPr>
          <p:sp>
            <p:nvSpPr>
              <p:cNvPr id="34" name="TextBox 33"/>
              <p:cNvSpPr txBox="1"/>
              <p:nvPr/>
            </p:nvSpPr>
            <p:spPr>
              <a:xfrm>
                <a:off x="7587625" y="3243739"/>
                <a:ext cx="5449802" cy="646331"/>
              </a:xfrm>
              <a:prstGeom prst="rect">
                <a:avLst/>
              </a:prstGeom>
              <a:noFill/>
            </p:spPr>
            <p:txBody>
              <a:bodyPr wrap="square" rtlCol="0">
                <a:spAutoFit/>
              </a:bodyPr>
              <a:lstStyle/>
              <a:p>
                <a:r>
                  <a:rPr lang="en-US" sz="3600" dirty="0">
                    <a:solidFill>
                      <a:schemeClr val="accent1"/>
                    </a:solidFill>
                    <a:latin typeface="Arial Narrow Regular" charset="0"/>
                  </a:rPr>
                  <a:t>description</a:t>
                </a:r>
                <a:endParaRPr lang="uk-UA" sz="3600" dirty="0">
                  <a:solidFill>
                    <a:schemeClr val="accent1"/>
                  </a:solidFill>
                  <a:latin typeface="Arial Narrow Regular" charset="0"/>
                </a:endParaRPr>
              </a:p>
            </p:txBody>
          </p:sp>
          <p:cxnSp>
            <p:nvCxnSpPr>
              <p:cNvPr id="35" name="Straight Connector 34"/>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382001" y="3529648"/>
              <a:ext cx="7704526"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Stainless steel body (corrosion resistant body and cover)</a:t>
              </a:r>
            </a:p>
            <a:p>
              <a:pPr marL="285750" indent="-285750">
                <a:buFont typeface="Arial" panose="020B0604020202020204" pitchFamily="34" charset="0"/>
                <a:buChar char="•"/>
              </a:pPr>
              <a:endParaRPr lang="en-US" sz="2000" dirty="0">
                <a:solidFill>
                  <a:schemeClr val="tx2"/>
                </a:solidFill>
                <a:latin typeface="Arial Regular" charset="0"/>
              </a:endParaRPr>
            </a:p>
            <a:p>
              <a:pPr marL="285750" indent="-285750">
                <a:buFont typeface="Arial" panose="020B0604020202020204" pitchFamily="34" charset="0"/>
                <a:buChar char="•"/>
              </a:pPr>
              <a:r>
                <a:rPr lang="en-US" sz="2000" dirty="0">
                  <a:solidFill>
                    <a:schemeClr val="tx2"/>
                  </a:solidFill>
                  <a:latin typeface="Arial Regular" charset="0"/>
                </a:rPr>
                <a:t>Sizes: 4” – 10”</a:t>
              </a:r>
            </a:p>
            <a:p>
              <a:pPr marL="285750" indent="-285750">
                <a:buFont typeface="Arial" panose="020B0604020202020204" pitchFamily="34" charset="0"/>
                <a:buChar char="•"/>
              </a:pPr>
              <a:endParaRPr lang="en-US" sz="2000" dirty="0">
                <a:solidFill>
                  <a:schemeClr val="tx2"/>
                </a:solidFill>
                <a:latin typeface="Arial Regular" charset="0"/>
              </a:endParaRPr>
            </a:p>
            <a:p>
              <a:pPr marL="285750" indent="-285750">
                <a:buFont typeface="Arial" panose="020B0604020202020204" pitchFamily="34" charset="0"/>
                <a:buChar char="•"/>
              </a:pPr>
              <a:r>
                <a:rPr lang="en-US" sz="2000" dirty="0">
                  <a:solidFill>
                    <a:schemeClr val="tx2"/>
                  </a:solidFill>
                  <a:latin typeface="Arial Regular" charset="0"/>
                </a:rPr>
                <a:t>Types: DC (double check), RP (reduced pressure), DCDA (double check detector assembly), RPDA (reduced pressure detector assembly)</a:t>
              </a:r>
            </a:p>
            <a:p>
              <a:pPr marL="285750" indent="-285750">
                <a:buFont typeface="Arial" panose="020B0604020202020204" pitchFamily="34" charset="0"/>
                <a:buChar char="•"/>
              </a:pPr>
              <a:endParaRPr lang="uk-UA" sz="1800" dirty="0">
                <a:solidFill>
                  <a:schemeClr val="tx2"/>
                </a:solidFill>
                <a:latin typeface="Arial Regular" charset="0"/>
              </a:endParaRPr>
            </a:p>
          </p:txBody>
        </p:sp>
      </p:grpSp>
      <p:pic>
        <p:nvPicPr>
          <p:cNvPr id="22" name="Picture 21" descr="Zurn_Wilkins_6-475ST_Front_R3.jpg"/>
          <p:cNvPicPr>
            <a:picLocks noChangeAspect="1"/>
          </p:cNvPicPr>
          <p:nvPr/>
        </p:nvPicPr>
        <p:blipFill>
          <a:blip r:embed="rId5" cstate="print"/>
          <a:stretch>
            <a:fillRect/>
          </a:stretch>
        </p:blipFill>
        <p:spPr>
          <a:xfrm>
            <a:off x="14249400" y="0"/>
            <a:ext cx="3657600" cy="3657600"/>
          </a:xfrm>
          <a:prstGeom prst="rect">
            <a:avLst/>
          </a:prstGeom>
        </p:spPr>
      </p:pic>
      <p:pic>
        <p:nvPicPr>
          <p:cNvPr id="23" name="Picture 22" descr="Zurn_Wilkins_6-450STDA_Front_R1.jpg"/>
          <p:cNvPicPr>
            <a:picLocks noChangeAspect="1"/>
          </p:cNvPicPr>
          <p:nvPr/>
        </p:nvPicPr>
        <p:blipFill>
          <a:blip r:embed="rId6" cstate="print"/>
          <a:stretch>
            <a:fillRect/>
          </a:stretch>
        </p:blipFill>
        <p:spPr>
          <a:xfrm>
            <a:off x="9982200" y="3252148"/>
            <a:ext cx="3505200" cy="3505200"/>
          </a:xfrm>
          <a:prstGeom prst="rect">
            <a:avLst/>
          </a:prstGeom>
        </p:spPr>
      </p:pic>
      <p:pic>
        <p:nvPicPr>
          <p:cNvPr id="24" name="Picture 23" descr="Zurn_Wilkins_6-475STDA_Front_R3.jpg"/>
          <p:cNvPicPr>
            <a:picLocks noChangeAspect="1"/>
          </p:cNvPicPr>
          <p:nvPr/>
        </p:nvPicPr>
        <p:blipFill>
          <a:blip r:embed="rId7" cstate="print"/>
          <a:stretch>
            <a:fillRect/>
          </a:stretch>
        </p:blipFill>
        <p:spPr>
          <a:xfrm>
            <a:off x="14249400" y="3314700"/>
            <a:ext cx="3352800" cy="3352800"/>
          </a:xfrm>
          <a:prstGeom prst="rect">
            <a:avLst/>
          </a:prstGeom>
        </p:spPr>
      </p:pic>
      <p:pic>
        <p:nvPicPr>
          <p:cNvPr id="25" name="Picture 24" descr="450AST_F.jpg"/>
          <p:cNvPicPr>
            <a:picLocks noChangeAspect="1"/>
          </p:cNvPicPr>
          <p:nvPr/>
        </p:nvPicPr>
        <p:blipFill>
          <a:blip r:embed="rId8" cstate="print"/>
          <a:srcRect l="6896" r="7293"/>
          <a:stretch>
            <a:fillRect/>
          </a:stretch>
        </p:blipFill>
        <p:spPr>
          <a:xfrm>
            <a:off x="10134600" y="0"/>
            <a:ext cx="3168891" cy="3352800"/>
          </a:xfrm>
          <a:prstGeom prst="rect">
            <a:avLst/>
          </a:prstGeom>
        </p:spPr>
      </p:pic>
      <p:sp>
        <p:nvSpPr>
          <p:cNvPr id="37" name="Content Placeholder 2"/>
          <p:cNvSpPr txBox="1">
            <a:spLocks/>
          </p:cNvSpPr>
          <p:nvPr/>
        </p:nvSpPr>
        <p:spPr>
          <a:xfrm>
            <a:off x="4700655" y="9171104"/>
            <a:ext cx="3887174"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3:01 Video:</a:t>
            </a:r>
          </a:p>
          <a:p>
            <a:pPr marL="0" indent="0">
              <a:buNone/>
            </a:pPr>
            <a:r>
              <a:rPr lang="en-US" sz="1800" dirty="0">
                <a:latin typeface="Arial Narrow" panose="020B0606020202030204" pitchFamily="34" charset="0"/>
                <a:hlinkClick r:id="rId9"/>
              </a:rPr>
              <a:t>Zurn Backflow Prevention 400ST n-Pattern</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20887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1850274" y="0"/>
            <a:ext cx="6590126"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7962900" cy="1338828"/>
          </a:xfrm>
        </p:spPr>
        <p:txBody>
          <a:bodyPr/>
          <a:lstStyle/>
          <a:p>
            <a:r>
              <a:rPr lang="en-US" dirty="0">
                <a:solidFill>
                  <a:schemeClr val="accent1"/>
                </a:solidFill>
              </a:rPr>
              <a:t>features &amp; benefits</a:t>
            </a:r>
            <a:br>
              <a:rPr lang="en-US" dirty="0"/>
            </a:br>
            <a:r>
              <a:rPr lang="en-US" dirty="0"/>
              <a:t>400 Series n-Pattern</a:t>
            </a:r>
            <a:endParaRPr lang="uk-UA" dirty="0"/>
          </a:p>
        </p:txBody>
      </p:sp>
      <p:sp>
        <p:nvSpPr>
          <p:cNvPr id="29" name="TextBox 28"/>
          <p:cNvSpPr txBox="1"/>
          <p:nvPr/>
        </p:nvSpPr>
        <p:spPr>
          <a:xfrm>
            <a:off x="15468600" y="874224"/>
            <a:ext cx="5029201" cy="646331"/>
          </a:xfrm>
          <a:prstGeom prst="rect">
            <a:avLst/>
          </a:prstGeom>
          <a:noFill/>
        </p:spPr>
        <p:txBody>
          <a:bodyPr wrap="square" rtlCol="0">
            <a:spAutoFit/>
          </a:bodyPr>
          <a:lstStyle/>
          <a:p>
            <a:r>
              <a:rPr lang="en-US" sz="3600" dirty="0">
                <a:latin typeface="Arial Narrow Regular" charset="0"/>
              </a:rPr>
              <a:t>475</a:t>
            </a:r>
            <a:endParaRPr lang="en-US" sz="3600" dirty="0">
              <a:solidFill>
                <a:schemeClr val="accent1"/>
              </a:solidFill>
              <a:latin typeface="Arial Narrow Regular" charset="0"/>
            </a:endParaRPr>
          </a:p>
        </p:txBody>
      </p:sp>
      <p:sp>
        <p:nvSpPr>
          <p:cNvPr id="32" name="TextBox 31"/>
          <p:cNvSpPr txBox="1"/>
          <p:nvPr/>
        </p:nvSpPr>
        <p:spPr>
          <a:xfrm>
            <a:off x="876301" y="2766844"/>
            <a:ext cx="10020300" cy="3539430"/>
          </a:xfrm>
          <a:prstGeom prst="rect">
            <a:avLst/>
          </a:prstGeom>
          <a:noFill/>
        </p:spPr>
        <p:txBody>
          <a:bodyPr wrap="square" rtlCol="0">
            <a:spAutoFit/>
          </a:bodyPr>
          <a:lstStyle/>
          <a:p>
            <a:r>
              <a:rPr lang="en-US" sz="3200" dirty="0">
                <a:latin typeface="Arial Narrow" panose="020B0606020202030204" pitchFamily="34" charset="0"/>
              </a:rPr>
              <a:t>The Zurn Wilkins 450 Double Check and 475 Reduced Pressure Principle Assemblies (shaped in the </a:t>
            </a:r>
            <a:r>
              <a:rPr lang="en-US" sz="3200" dirty="0">
                <a:solidFill>
                  <a:schemeClr val="accent1"/>
                </a:solidFill>
                <a:latin typeface="Arial Narrow" panose="020B0606020202030204" pitchFamily="34" charset="0"/>
              </a:rPr>
              <a:t>“n” pattern or “z” pattern</a:t>
            </a:r>
            <a:r>
              <a:rPr lang="en-US" sz="3200" dirty="0">
                <a:latin typeface="Arial Narrow" panose="020B0606020202030204" pitchFamily="34" charset="0"/>
              </a:rPr>
              <a:t>) are ideal for new or retrofit installations in </a:t>
            </a:r>
            <a:r>
              <a:rPr lang="en-US" sz="3200" dirty="0">
                <a:solidFill>
                  <a:schemeClr val="accent1"/>
                </a:solidFill>
                <a:latin typeface="Arial Narrow" panose="020B0606020202030204" pitchFamily="34" charset="0"/>
              </a:rPr>
              <a:t>tight locations.</a:t>
            </a:r>
          </a:p>
          <a:p>
            <a:endParaRPr lang="en-US" sz="3200" dirty="0">
              <a:solidFill>
                <a:schemeClr val="accent1"/>
              </a:solidFill>
              <a:latin typeface="Arial Narrow" panose="020B0606020202030204" pitchFamily="34" charset="0"/>
            </a:endParaRPr>
          </a:p>
          <a:p>
            <a:r>
              <a:rPr lang="en-US" sz="3200" dirty="0">
                <a:solidFill>
                  <a:schemeClr val="accent1"/>
                </a:solidFill>
                <a:latin typeface="Arial Narrow" panose="020B0606020202030204" pitchFamily="34" charset="0"/>
              </a:rPr>
              <a:t>Legacy valve with 18+ years of proven engineered principals</a:t>
            </a:r>
          </a:p>
          <a:p>
            <a:endParaRPr lang="en-US" sz="3200" dirty="0">
              <a:solidFill>
                <a:schemeClr val="accent1"/>
              </a:solidFill>
              <a:latin typeface="Arial Narrow" panose="020B0606020202030204" pitchFamily="34" charset="0"/>
            </a:endParaRPr>
          </a:p>
          <a:p>
            <a:r>
              <a:rPr lang="en-US" sz="3200" dirty="0">
                <a:solidFill>
                  <a:schemeClr val="accent1"/>
                </a:solidFill>
                <a:latin typeface="Arial Narrow" panose="020B0606020202030204" pitchFamily="34" charset="0"/>
              </a:rPr>
              <a:t>Drop in replacement for </a:t>
            </a:r>
            <a:endParaRPr lang="en-US" sz="3200" dirty="0">
              <a:solidFill>
                <a:schemeClr val="tx2"/>
              </a:solidFill>
              <a:latin typeface="Arial Narrow" panose="020B0606020202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0600" y="526191"/>
            <a:ext cx="4101962" cy="410196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48056" y="5418848"/>
            <a:ext cx="4296652" cy="4296652"/>
          </a:xfrm>
          <a:prstGeom prst="rect">
            <a:avLst/>
          </a:prstGeom>
        </p:spPr>
      </p:pic>
      <p:grpSp>
        <p:nvGrpSpPr>
          <p:cNvPr id="34" name="Group 33"/>
          <p:cNvGrpSpPr/>
          <p:nvPr/>
        </p:nvGrpSpPr>
        <p:grpSpPr>
          <a:xfrm>
            <a:off x="12192000" y="7686007"/>
            <a:ext cx="5029201" cy="1660579"/>
            <a:chOff x="1257300" y="5691876"/>
            <a:chExt cx="5029201" cy="1660579"/>
          </a:xfrm>
        </p:grpSpPr>
        <p:sp>
          <p:nvSpPr>
            <p:cNvPr id="35" name="TextBox 34"/>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475V</a:t>
              </a:r>
              <a:endParaRPr lang="en-US" sz="3600" dirty="0">
                <a:solidFill>
                  <a:schemeClr val="accent1"/>
                </a:solidFill>
                <a:latin typeface="Arial Narrow Regular" charset="0"/>
              </a:endParaRPr>
            </a:p>
          </p:txBody>
        </p:sp>
        <p:sp>
          <p:nvSpPr>
            <p:cNvPr id="36" name="TextBox 35"/>
            <p:cNvSpPr txBox="1"/>
            <p:nvPr/>
          </p:nvSpPr>
          <p:spPr>
            <a:xfrm>
              <a:off x="1257300" y="6336792"/>
              <a:ext cx="4591683" cy="1015663"/>
            </a:xfrm>
            <a:prstGeom prst="rect">
              <a:avLst/>
            </a:prstGeom>
            <a:noFill/>
          </p:spPr>
          <p:txBody>
            <a:bodyPr wrap="square" rtlCol="0">
              <a:spAutoFit/>
            </a:bodyPr>
            <a:lstStyle/>
            <a:p>
              <a:r>
                <a:rPr lang="en-US" sz="2000" dirty="0">
                  <a:latin typeface="Arial Regular" charset="0"/>
                </a:rPr>
                <a:t>Sizes 2 1/2” - 10” </a:t>
              </a:r>
            </a:p>
            <a:p>
              <a:r>
                <a:rPr lang="en-US" sz="2000" dirty="0">
                  <a:latin typeface="Arial Regular" charset="0"/>
                </a:rPr>
                <a:t>Shaped in the “z” pattern</a:t>
              </a:r>
            </a:p>
            <a:p>
              <a:r>
                <a:rPr lang="en-US" sz="2000" dirty="0">
                  <a:latin typeface="Arial Regular" charset="0"/>
                </a:rPr>
                <a:t> for vertical orientation”</a:t>
              </a:r>
              <a:endParaRPr lang="uk-UA" sz="2000" dirty="0">
                <a:latin typeface="Arial Regular" charset="0"/>
              </a:endParaRPr>
            </a:p>
          </p:txBody>
        </p:sp>
      </p:grpSp>
      <p:sp>
        <p:nvSpPr>
          <p:cNvPr id="27" name="TextBox 26"/>
          <p:cNvSpPr txBox="1"/>
          <p:nvPr/>
        </p:nvSpPr>
        <p:spPr>
          <a:xfrm>
            <a:off x="15240000" y="1445724"/>
            <a:ext cx="4591683" cy="707886"/>
          </a:xfrm>
          <a:prstGeom prst="rect">
            <a:avLst/>
          </a:prstGeom>
          <a:noFill/>
        </p:spPr>
        <p:txBody>
          <a:bodyPr wrap="square" rtlCol="0">
            <a:spAutoFit/>
          </a:bodyPr>
          <a:lstStyle/>
          <a:p>
            <a:r>
              <a:rPr lang="en-US" sz="2000" dirty="0">
                <a:latin typeface="Arial Regular" charset="0"/>
              </a:rPr>
              <a:t>Sizes 2 1/2” - 10” </a:t>
            </a:r>
          </a:p>
          <a:p>
            <a:r>
              <a:rPr lang="en-US" sz="2000" dirty="0">
                <a:latin typeface="Arial Regular" charset="0"/>
              </a:rPr>
              <a:t>Shaped in the “n” pattern”</a:t>
            </a:r>
            <a:endParaRPr lang="uk-UA" sz="2000" dirty="0">
              <a:latin typeface="Arial Regular" charset="0"/>
            </a:endParaRPr>
          </a:p>
        </p:txBody>
      </p:sp>
    </p:spTree>
    <p:extLst>
      <p:ext uri="{BB962C8B-B14F-4D97-AF65-F5344CB8AC3E}">
        <p14:creationId xmlns:p14="http://schemas.microsoft.com/office/powerpoint/2010/main" val="3717649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8001000" y="0"/>
            <a:ext cx="10287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149493" cy="1338828"/>
          </a:xfrm>
        </p:spPr>
        <p:txBody>
          <a:bodyPr/>
          <a:lstStyle/>
          <a:p>
            <a:r>
              <a:rPr lang="en-US" dirty="0">
                <a:solidFill>
                  <a:schemeClr val="accent1"/>
                </a:solidFill>
              </a:rPr>
              <a:t>features &amp; benefits</a:t>
            </a:r>
            <a:br>
              <a:rPr lang="en-US" dirty="0"/>
            </a:br>
            <a:r>
              <a:rPr lang="en-US" dirty="0"/>
              <a:t>drop-in replacements </a:t>
            </a:r>
            <a:endParaRPr lang="uk-UA" dirty="0"/>
          </a:p>
        </p:txBody>
      </p:sp>
      <p:grpSp>
        <p:nvGrpSpPr>
          <p:cNvPr id="2" name="Group 26"/>
          <p:cNvGrpSpPr/>
          <p:nvPr/>
        </p:nvGrpSpPr>
        <p:grpSpPr>
          <a:xfrm>
            <a:off x="990600" y="2487194"/>
            <a:ext cx="7772401" cy="1851860"/>
            <a:chOff x="7848600" y="5084128"/>
            <a:chExt cx="7772401" cy="1851860"/>
          </a:xfrm>
        </p:grpSpPr>
        <p:grpSp>
          <p:nvGrpSpPr>
            <p:cNvPr id="7" name="Group 21"/>
            <p:cNvGrpSpPr/>
            <p:nvPr/>
          </p:nvGrpSpPr>
          <p:grpSpPr>
            <a:xfrm>
              <a:off x="7848600" y="5084128"/>
              <a:ext cx="7772401" cy="1200329"/>
              <a:chOff x="7467600" y="5557807"/>
              <a:chExt cx="7772401" cy="1200329"/>
            </a:xfrm>
          </p:grpSpPr>
          <p:sp>
            <p:nvSpPr>
              <p:cNvPr id="23" name="TextBox 22"/>
              <p:cNvSpPr txBox="1"/>
              <p:nvPr/>
            </p:nvSpPr>
            <p:spPr>
              <a:xfrm>
                <a:off x="7587625" y="5557807"/>
                <a:ext cx="7652376" cy="1200329"/>
              </a:xfrm>
              <a:prstGeom prst="rect">
                <a:avLst/>
              </a:prstGeom>
              <a:noFill/>
            </p:spPr>
            <p:txBody>
              <a:bodyPr wrap="square" rtlCol="0">
                <a:spAutoFit/>
              </a:bodyPr>
              <a:lstStyle/>
              <a:p>
                <a:r>
                  <a:rPr lang="en-US" sz="3600" dirty="0">
                    <a:solidFill>
                      <a:schemeClr val="accent1"/>
                    </a:solidFill>
                    <a:latin typeface="Arial Narrow Regular" charset="0"/>
                  </a:rPr>
                  <a:t>replacements for Zurn Wilkins assemblies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228102"/>
              <a:ext cx="6274204"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Assemblies are designed </a:t>
              </a:r>
              <a:r>
                <a:rPr lang="en-US" sz="2000" dirty="0">
                  <a:solidFill>
                    <a:schemeClr val="accent1"/>
                  </a:solidFill>
                  <a:latin typeface="Arial Regular" charset="0"/>
                </a:rPr>
                <a:t>for drop-in</a:t>
              </a:r>
              <a:r>
                <a:rPr lang="en-US" sz="2000" dirty="0">
                  <a:solidFill>
                    <a:schemeClr val="tx2"/>
                  </a:solidFill>
                  <a:latin typeface="Arial Regular" charset="0"/>
                </a:rPr>
                <a:t> to reduce installation and system down time</a:t>
              </a:r>
            </a:p>
          </p:txBody>
        </p:sp>
      </p:grpSp>
      <p:grpSp>
        <p:nvGrpSpPr>
          <p:cNvPr id="8" name="Group 38"/>
          <p:cNvGrpSpPr/>
          <p:nvPr/>
        </p:nvGrpSpPr>
        <p:grpSpPr>
          <a:xfrm>
            <a:off x="990600" y="4673981"/>
            <a:ext cx="7380759" cy="1656453"/>
            <a:chOff x="7848600" y="5084128"/>
            <a:chExt cx="7380759" cy="1656453"/>
          </a:xfrm>
        </p:grpSpPr>
        <p:grpSp>
          <p:nvGrpSpPr>
            <p:cNvPr id="9"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7" y="5724918"/>
              <a:ext cx="6045603" cy="101566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Same center line dimensions </a:t>
              </a:r>
              <a:r>
                <a:rPr lang="en-US" sz="2000" dirty="0">
                  <a:solidFill>
                    <a:schemeClr val="tx2"/>
                  </a:solidFill>
                  <a:latin typeface="Arial Regular" charset="0"/>
                </a:rPr>
                <a:t>as Zurn Wilkins ductile iron n-Pattern Series</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Same benefits and functionality</a:t>
              </a:r>
            </a:p>
          </p:txBody>
        </p:sp>
      </p:grpSp>
      <p:grpSp>
        <p:nvGrpSpPr>
          <p:cNvPr id="10" name="Group 25"/>
          <p:cNvGrpSpPr/>
          <p:nvPr/>
        </p:nvGrpSpPr>
        <p:grpSpPr>
          <a:xfrm>
            <a:off x="1004536" y="6438900"/>
            <a:ext cx="7672859" cy="2579782"/>
            <a:chOff x="7848600" y="5084128"/>
            <a:chExt cx="7672859" cy="2579782"/>
          </a:xfrm>
        </p:grpSpPr>
        <p:grpSp>
          <p:nvGrpSpPr>
            <p:cNvPr id="11" name="Group 27"/>
            <p:cNvGrpSpPr/>
            <p:nvPr/>
          </p:nvGrpSpPr>
          <p:grpSpPr>
            <a:xfrm>
              <a:off x="7848600" y="5084128"/>
              <a:ext cx="7380759" cy="646331"/>
              <a:chOff x="7467600" y="5557807"/>
              <a:chExt cx="7380759" cy="646331"/>
            </a:xfrm>
          </p:grpSpPr>
          <p:sp>
            <p:nvSpPr>
              <p:cNvPr id="30" name="TextBox 29"/>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R replacement part numbers</a:t>
                </a:r>
                <a:endParaRPr lang="uk-UA" sz="3600" dirty="0">
                  <a:solidFill>
                    <a:schemeClr val="accent1"/>
                  </a:solidFill>
                  <a:latin typeface="Arial Narrow Regular" charset="0"/>
                </a:endParaRPr>
              </a:p>
            </p:txBody>
          </p:sp>
          <p:cxnSp>
            <p:nvCxnSpPr>
              <p:cNvPr id="32" name="Straight Connector 31"/>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8279997" y="5724918"/>
              <a:ext cx="724146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450STR</a:t>
              </a:r>
            </a:p>
            <a:p>
              <a:pPr marL="285750" indent="-285750">
                <a:buFont typeface="Arial" panose="020B0604020202020204" pitchFamily="34" charset="0"/>
                <a:buChar char="•"/>
              </a:pPr>
              <a:r>
                <a:rPr lang="en-US" sz="2000" dirty="0">
                  <a:solidFill>
                    <a:schemeClr val="tx2"/>
                  </a:solidFill>
                  <a:latin typeface="Arial Regular" charset="0"/>
                </a:rPr>
                <a:t>450STDAR</a:t>
              </a:r>
            </a:p>
            <a:p>
              <a:pPr marL="285750" indent="-285750">
                <a:buFont typeface="Arial" panose="020B0604020202020204" pitchFamily="34" charset="0"/>
                <a:buChar char="•"/>
              </a:pPr>
              <a:r>
                <a:rPr lang="en-US" sz="2000" dirty="0">
                  <a:solidFill>
                    <a:schemeClr val="tx2"/>
                  </a:solidFill>
                  <a:latin typeface="Arial Regular" charset="0"/>
                </a:rPr>
                <a:t>475STR</a:t>
              </a:r>
            </a:p>
            <a:p>
              <a:pPr marL="285750" indent="-285750">
                <a:buFont typeface="Arial" panose="020B0604020202020204" pitchFamily="34" charset="0"/>
                <a:buChar char="•"/>
              </a:pPr>
              <a:r>
                <a:rPr lang="en-US" sz="2000" dirty="0">
                  <a:solidFill>
                    <a:schemeClr val="tx2"/>
                  </a:solidFill>
                  <a:latin typeface="Arial Regular" charset="0"/>
                </a:rPr>
                <a:t>475STRV</a:t>
              </a:r>
            </a:p>
            <a:p>
              <a:pPr marL="285750" indent="-285750">
                <a:buFont typeface="Arial" panose="020B0604020202020204" pitchFamily="34" charset="0"/>
                <a:buChar char="•"/>
              </a:pPr>
              <a:r>
                <a:rPr lang="en-US" sz="2000" dirty="0">
                  <a:solidFill>
                    <a:schemeClr val="tx2"/>
                  </a:solidFill>
                  <a:latin typeface="Arial Regular" charset="0"/>
                </a:rPr>
                <a:t>475STDAR</a:t>
              </a:r>
            </a:p>
            <a:p>
              <a:pPr marL="285750" indent="-285750">
                <a:buFont typeface="Arial" panose="020B0604020202020204" pitchFamily="34" charset="0"/>
                <a:buChar char="•"/>
              </a:pPr>
              <a:r>
                <a:rPr lang="en-US" sz="2000" dirty="0">
                  <a:solidFill>
                    <a:schemeClr val="tx2"/>
                  </a:solidFill>
                  <a:latin typeface="Arial Regular" charset="0"/>
                </a:rPr>
                <a:t>475STDARV</a:t>
              </a:r>
            </a:p>
          </p:txBody>
        </p:sp>
      </p:grpSp>
      <p:pic>
        <p:nvPicPr>
          <p:cNvPr id="56" name="Picture 5"/>
          <p:cNvPicPr>
            <a:picLocks noChangeAspect="1" noChangeArrowheads="1"/>
          </p:cNvPicPr>
          <p:nvPr/>
        </p:nvPicPr>
        <p:blipFill>
          <a:blip r:embed="rId3" cstate="print"/>
          <a:srcRect l="8857"/>
          <a:stretch>
            <a:fillRect/>
          </a:stretch>
        </p:blipFill>
        <p:spPr bwMode="auto">
          <a:xfrm>
            <a:off x="8001000" y="7658100"/>
            <a:ext cx="1519238" cy="2628900"/>
          </a:xfrm>
          <a:prstGeom prst="rect">
            <a:avLst/>
          </a:prstGeom>
          <a:noFill/>
          <a:ln w="9525">
            <a:noFill/>
            <a:miter lim="800000"/>
            <a:headEnd/>
            <a:tailEnd/>
          </a:ln>
        </p:spPr>
      </p:pic>
      <p:pic>
        <p:nvPicPr>
          <p:cNvPr id="57" name="Picture 56" descr="Zurn_Wilkins_4-450STR_Front_R1.jpg"/>
          <p:cNvPicPr>
            <a:picLocks noChangeAspect="1"/>
          </p:cNvPicPr>
          <p:nvPr/>
        </p:nvPicPr>
        <p:blipFill>
          <a:blip r:embed="rId4" cstate="print"/>
          <a:stretch>
            <a:fillRect/>
          </a:stretch>
        </p:blipFill>
        <p:spPr>
          <a:xfrm>
            <a:off x="9525000" y="38100"/>
            <a:ext cx="3048000" cy="3048000"/>
          </a:xfrm>
          <a:prstGeom prst="rect">
            <a:avLst/>
          </a:prstGeom>
        </p:spPr>
      </p:pic>
      <p:pic>
        <p:nvPicPr>
          <p:cNvPr id="58" name="Picture 57" descr="Zurn_Wilkins_4-450STDAR_Front_R1.jpg"/>
          <p:cNvPicPr>
            <a:picLocks noChangeAspect="1"/>
          </p:cNvPicPr>
          <p:nvPr/>
        </p:nvPicPr>
        <p:blipFill>
          <a:blip r:embed="rId5" cstate="print"/>
          <a:srcRect b="7500"/>
          <a:stretch>
            <a:fillRect/>
          </a:stretch>
        </p:blipFill>
        <p:spPr>
          <a:xfrm>
            <a:off x="14173200" y="26670"/>
            <a:ext cx="2895600" cy="2678430"/>
          </a:xfrm>
          <a:prstGeom prst="rect">
            <a:avLst/>
          </a:prstGeom>
        </p:spPr>
      </p:pic>
      <p:pic>
        <p:nvPicPr>
          <p:cNvPr id="38" name="Picture 37" descr="Zurn_Wilkins_4-475STR_Front_R3.jpg"/>
          <p:cNvPicPr>
            <a:picLocks noChangeAspect="1"/>
          </p:cNvPicPr>
          <p:nvPr/>
        </p:nvPicPr>
        <p:blipFill>
          <a:blip r:embed="rId6" cstate="print"/>
          <a:stretch>
            <a:fillRect/>
          </a:stretch>
        </p:blipFill>
        <p:spPr>
          <a:xfrm>
            <a:off x="9601200" y="3390900"/>
            <a:ext cx="3048000" cy="3048000"/>
          </a:xfrm>
          <a:prstGeom prst="rect">
            <a:avLst/>
          </a:prstGeom>
        </p:spPr>
      </p:pic>
      <p:pic>
        <p:nvPicPr>
          <p:cNvPr id="45" name="Picture 44" descr="Zurn_Wilkins_4-475STDAR_Front_R3.jpg"/>
          <p:cNvPicPr>
            <a:picLocks noChangeAspect="1"/>
          </p:cNvPicPr>
          <p:nvPr/>
        </p:nvPicPr>
        <p:blipFill>
          <a:blip r:embed="rId7" cstate="print"/>
          <a:stretch>
            <a:fillRect/>
          </a:stretch>
        </p:blipFill>
        <p:spPr>
          <a:xfrm>
            <a:off x="14173200" y="3314700"/>
            <a:ext cx="3124200" cy="3124200"/>
          </a:xfrm>
          <a:prstGeom prst="rect">
            <a:avLst/>
          </a:prstGeom>
        </p:spPr>
      </p:pic>
      <p:graphicFrame>
        <p:nvGraphicFramePr>
          <p:cNvPr id="46" name="Table 45"/>
          <p:cNvGraphicFramePr>
            <a:graphicFrameLocks noGrp="1"/>
          </p:cNvGraphicFramePr>
          <p:nvPr/>
        </p:nvGraphicFramePr>
        <p:xfrm>
          <a:off x="10134600" y="2649220"/>
          <a:ext cx="1790700" cy="74168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20000"/>
                    </a:ext>
                  </a:extLst>
                </a:gridCol>
              </a:tblGrid>
              <a:tr h="370840">
                <a:tc>
                  <a:txBody>
                    <a:bodyPr/>
                    <a:lstStyle/>
                    <a:p>
                      <a:pPr algn="ctr"/>
                      <a:r>
                        <a:rPr lang="en-US" sz="1600" dirty="0"/>
                        <a:t>Model 450STR</a:t>
                      </a:r>
                    </a:p>
                  </a:txBody>
                  <a:tcPr/>
                </a:tc>
                <a:extLst>
                  <a:ext uri="{0D108BD9-81ED-4DB2-BD59-A6C34878D82A}">
                    <a16:rowId xmlns:a16="http://schemas.microsoft.com/office/drawing/2014/main" val="10000"/>
                  </a:ext>
                </a:extLst>
              </a:tr>
              <a:tr h="370840">
                <a:tc>
                  <a:txBody>
                    <a:bodyPr/>
                    <a:lstStyle/>
                    <a:p>
                      <a:pPr algn="ctr"/>
                      <a:r>
                        <a:rPr lang="en-US" sz="1600" dirty="0"/>
                        <a:t>Replaces 450</a:t>
                      </a:r>
                    </a:p>
                  </a:txBody>
                  <a:tcPr/>
                </a:tc>
                <a:extLst>
                  <a:ext uri="{0D108BD9-81ED-4DB2-BD59-A6C34878D82A}">
                    <a16:rowId xmlns:a16="http://schemas.microsoft.com/office/drawing/2014/main" val="10001"/>
                  </a:ext>
                </a:extLst>
              </a:tr>
            </a:tbl>
          </a:graphicData>
        </a:graphic>
      </p:graphicFrame>
      <p:graphicFrame>
        <p:nvGraphicFramePr>
          <p:cNvPr id="49" name="Table 48"/>
          <p:cNvGraphicFramePr>
            <a:graphicFrameLocks noGrp="1"/>
          </p:cNvGraphicFramePr>
          <p:nvPr/>
        </p:nvGraphicFramePr>
        <p:xfrm>
          <a:off x="14706600" y="2705100"/>
          <a:ext cx="2057400" cy="7416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tblGrid>
              <a:tr h="370840">
                <a:tc>
                  <a:txBody>
                    <a:bodyPr/>
                    <a:lstStyle/>
                    <a:p>
                      <a:pPr algn="ctr"/>
                      <a:r>
                        <a:rPr lang="en-US" sz="1600" dirty="0"/>
                        <a:t>Model 450STDAR</a:t>
                      </a:r>
                    </a:p>
                  </a:txBody>
                  <a:tcPr/>
                </a:tc>
                <a:extLst>
                  <a:ext uri="{0D108BD9-81ED-4DB2-BD59-A6C34878D82A}">
                    <a16:rowId xmlns:a16="http://schemas.microsoft.com/office/drawing/2014/main" val="10000"/>
                  </a:ext>
                </a:extLst>
              </a:tr>
              <a:tr h="370840">
                <a:tc>
                  <a:txBody>
                    <a:bodyPr/>
                    <a:lstStyle/>
                    <a:p>
                      <a:pPr algn="ctr"/>
                      <a:r>
                        <a:rPr lang="en-US" sz="1600" dirty="0"/>
                        <a:t>Replaces 450DA</a:t>
                      </a:r>
                    </a:p>
                  </a:txBody>
                  <a:tcPr/>
                </a:tc>
                <a:extLst>
                  <a:ext uri="{0D108BD9-81ED-4DB2-BD59-A6C34878D82A}">
                    <a16:rowId xmlns:a16="http://schemas.microsoft.com/office/drawing/2014/main" val="10001"/>
                  </a:ext>
                </a:extLst>
              </a:tr>
            </a:tbl>
          </a:graphicData>
        </a:graphic>
      </p:graphicFrame>
      <p:graphicFrame>
        <p:nvGraphicFramePr>
          <p:cNvPr id="50" name="Table 49"/>
          <p:cNvGraphicFramePr>
            <a:graphicFrameLocks noGrp="1"/>
          </p:cNvGraphicFramePr>
          <p:nvPr/>
        </p:nvGraphicFramePr>
        <p:xfrm>
          <a:off x="10210800" y="5981700"/>
          <a:ext cx="1790700" cy="74168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20000"/>
                    </a:ext>
                  </a:extLst>
                </a:gridCol>
              </a:tblGrid>
              <a:tr h="370840">
                <a:tc>
                  <a:txBody>
                    <a:bodyPr/>
                    <a:lstStyle/>
                    <a:p>
                      <a:pPr algn="ctr"/>
                      <a:r>
                        <a:rPr lang="en-US" sz="1600" dirty="0"/>
                        <a:t>Model 475STR</a:t>
                      </a:r>
                    </a:p>
                  </a:txBody>
                  <a:tcPr/>
                </a:tc>
                <a:extLst>
                  <a:ext uri="{0D108BD9-81ED-4DB2-BD59-A6C34878D82A}">
                    <a16:rowId xmlns:a16="http://schemas.microsoft.com/office/drawing/2014/main" val="10000"/>
                  </a:ext>
                </a:extLst>
              </a:tr>
              <a:tr h="370840">
                <a:tc>
                  <a:txBody>
                    <a:bodyPr/>
                    <a:lstStyle/>
                    <a:p>
                      <a:pPr algn="ctr"/>
                      <a:r>
                        <a:rPr lang="en-US" sz="1600" dirty="0"/>
                        <a:t>Replaces 475</a:t>
                      </a:r>
                    </a:p>
                  </a:txBody>
                  <a:tcPr/>
                </a:tc>
                <a:extLst>
                  <a:ext uri="{0D108BD9-81ED-4DB2-BD59-A6C34878D82A}">
                    <a16:rowId xmlns:a16="http://schemas.microsoft.com/office/drawing/2014/main" val="10001"/>
                  </a:ext>
                </a:extLst>
              </a:tr>
            </a:tbl>
          </a:graphicData>
        </a:graphic>
      </p:graphicFrame>
      <p:graphicFrame>
        <p:nvGraphicFramePr>
          <p:cNvPr id="51" name="Table 50"/>
          <p:cNvGraphicFramePr>
            <a:graphicFrameLocks noGrp="1"/>
          </p:cNvGraphicFramePr>
          <p:nvPr/>
        </p:nvGraphicFramePr>
        <p:xfrm>
          <a:off x="14782800" y="5981700"/>
          <a:ext cx="2057400" cy="7416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tblGrid>
              <a:tr h="370840">
                <a:tc>
                  <a:txBody>
                    <a:bodyPr/>
                    <a:lstStyle/>
                    <a:p>
                      <a:pPr algn="ctr"/>
                      <a:r>
                        <a:rPr lang="en-US" sz="1600" dirty="0"/>
                        <a:t>Model 475STR</a:t>
                      </a:r>
                    </a:p>
                  </a:txBody>
                  <a:tcPr/>
                </a:tc>
                <a:extLst>
                  <a:ext uri="{0D108BD9-81ED-4DB2-BD59-A6C34878D82A}">
                    <a16:rowId xmlns:a16="http://schemas.microsoft.com/office/drawing/2014/main" val="10000"/>
                  </a:ext>
                </a:extLst>
              </a:tr>
              <a:tr h="370840">
                <a:tc>
                  <a:txBody>
                    <a:bodyPr/>
                    <a:lstStyle/>
                    <a:p>
                      <a:pPr algn="ctr"/>
                      <a:r>
                        <a:rPr lang="en-US" sz="1600" dirty="0"/>
                        <a:t>Replaces 475RPDA</a:t>
                      </a:r>
                    </a:p>
                  </a:txBody>
                  <a:tcPr/>
                </a:tc>
                <a:extLst>
                  <a:ext uri="{0D108BD9-81ED-4DB2-BD59-A6C34878D82A}">
                    <a16:rowId xmlns:a16="http://schemas.microsoft.com/office/drawing/2014/main" val="10001"/>
                  </a:ext>
                </a:extLst>
              </a:tr>
            </a:tbl>
          </a:graphicData>
        </a:graphic>
      </p:graphicFrame>
      <p:pic>
        <p:nvPicPr>
          <p:cNvPr id="35" name="Picture 34" descr="4-475_STDARV_Front.jpg"/>
          <p:cNvPicPr>
            <a:picLocks noChangeAspect="1"/>
          </p:cNvPicPr>
          <p:nvPr/>
        </p:nvPicPr>
        <p:blipFill>
          <a:blip r:embed="rId8" cstate="print"/>
          <a:stretch>
            <a:fillRect/>
          </a:stretch>
        </p:blipFill>
        <p:spPr>
          <a:xfrm>
            <a:off x="14363700" y="6934200"/>
            <a:ext cx="2705100" cy="2705100"/>
          </a:xfrm>
          <a:prstGeom prst="rect">
            <a:avLst/>
          </a:prstGeom>
        </p:spPr>
      </p:pic>
      <p:pic>
        <p:nvPicPr>
          <p:cNvPr id="37" name="Picture 36" descr="4-475_STRV_Front.jpg"/>
          <p:cNvPicPr>
            <a:picLocks noChangeAspect="1"/>
          </p:cNvPicPr>
          <p:nvPr/>
        </p:nvPicPr>
        <p:blipFill>
          <a:blip r:embed="rId9" cstate="print"/>
          <a:stretch>
            <a:fillRect/>
          </a:stretch>
        </p:blipFill>
        <p:spPr>
          <a:xfrm>
            <a:off x="9753600" y="6743700"/>
            <a:ext cx="2933700" cy="2933700"/>
          </a:xfrm>
          <a:prstGeom prst="rect">
            <a:avLst/>
          </a:prstGeom>
        </p:spPr>
      </p:pic>
      <p:graphicFrame>
        <p:nvGraphicFramePr>
          <p:cNvPr id="52" name="Table 51"/>
          <p:cNvGraphicFramePr>
            <a:graphicFrameLocks noGrp="1"/>
          </p:cNvGraphicFramePr>
          <p:nvPr/>
        </p:nvGraphicFramePr>
        <p:xfrm>
          <a:off x="10401300" y="9431020"/>
          <a:ext cx="1790700" cy="74168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20000"/>
                    </a:ext>
                  </a:extLst>
                </a:gridCol>
              </a:tblGrid>
              <a:tr h="370840">
                <a:tc>
                  <a:txBody>
                    <a:bodyPr/>
                    <a:lstStyle/>
                    <a:p>
                      <a:pPr algn="ctr"/>
                      <a:r>
                        <a:rPr lang="en-US" sz="1600" dirty="0"/>
                        <a:t>Model 475STRV</a:t>
                      </a:r>
                    </a:p>
                  </a:txBody>
                  <a:tcPr/>
                </a:tc>
                <a:extLst>
                  <a:ext uri="{0D108BD9-81ED-4DB2-BD59-A6C34878D82A}">
                    <a16:rowId xmlns:a16="http://schemas.microsoft.com/office/drawing/2014/main" val="10000"/>
                  </a:ext>
                </a:extLst>
              </a:tr>
              <a:tr h="370840">
                <a:tc>
                  <a:txBody>
                    <a:bodyPr/>
                    <a:lstStyle/>
                    <a:p>
                      <a:pPr algn="ctr"/>
                      <a:r>
                        <a:rPr lang="en-US" sz="1600" dirty="0"/>
                        <a:t>Replaces 475V</a:t>
                      </a:r>
                    </a:p>
                  </a:txBody>
                  <a:tcPr/>
                </a:tc>
                <a:extLst>
                  <a:ext uri="{0D108BD9-81ED-4DB2-BD59-A6C34878D82A}">
                    <a16:rowId xmlns:a16="http://schemas.microsoft.com/office/drawing/2014/main" val="10001"/>
                  </a:ext>
                </a:extLst>
              </a:tr>
            </a:tbl>
          </a:graphicData>
        </a:graphic>
      </p:graphicFrame>
      <p:graphicFrame>
        <p:nvGraphicFramePr>
          <p:cNvPr id="53" name="Table 52"/>
          <p:cNvGraphicFramePr>
            <a:graphicFrameLocks noGrp="1"/>
          </p:cNvGraphicFramePr>
          <p:nvPr/>
        </p:nvGraphicFramePr>
        <p:xfrm>
          <a:off x="14630400" y="9431020"/>
          <a:ext cx="2286000" cy="74168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tblGrid>
              <a:tr h="370840">
                <a:tc>
                  <a:txBody>
                    <a:bodyPr/>
                    <a:lstStyle/>
                    <a:p>
                      <a:pPr algn="ctr"/>
                      <a:r>
                        <a:rPr lang="en-US" sz="1600" dirty="0"/>
                        <a:t>Model 475STDARV</a:t>
                      </a:r>
                    </a:p>
                  </a:txBody>
                  <a:tcPr/>
                </a:tc>
                <a:extLst>
                  <a:ext uri="{0D108BD9-81ED-4DB2-BD59-A6C34878D82A}">
                    <a16:rowId xmlns:a16="http://schemas.microsoft.com/office/drawing/2014/main" val="10000"/>
                  </a:ext>
                </a:extLst>
              </a:tr>
              <a:tr h="370840">
                <a:tc>
                  <a:txBody>
                    <a:bodyPr/>
                    <a:lstStyle/>
                    <a:p>
                      <a:pPr algn="ctr"/>
                      <a:r>
                        <a:rPr lang="en-US" sz="1600" dirty="0"/>
                        <a:t>Replaces 475RPDAV</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7373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9A6FC0-6636-40BE-9DCD-D7342A61E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7209" y="12700"/>
            <a:ext cx="15448057" cy="10312400"/>
          </a:xfrm>
          <a:prstGeom prst="rect">
            <a:avLst/>
          </a:prstGeom>
        </p:spPr>
      </p:pic>
      <p:sp>
        <p:nvSpPr>
          <p:cNvPr id="5" name="Rectangle 4"/>
          <p:cNvSpPr/>
          <p:nvPr/>
        </p:nvSpPr>
        <p:spPr>
          <a:xfrm>
            <a:off x="0" y="-12700"/>
            <a:ext cx="9124951" cy="103378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600" y="3522678"/>
            <a:ext cx="8080432" cy="3625825"/>
            <a:chOff x="144064" y="4050159"/>
            <a:chExt cx="7264918"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4" y="4050159"/>
              <a:ext cx="7264918" cy="2923877"/>
            </a:xfrm>
            <a:prstGeom prst="rect">
              <a:avLst/>
            </a:prstGeom>
            <a:noFill/>
          </p:spPr>
          <p:txBody>
            <a:bodyPr wrap="square" rtlCol="0">
              <a:spAutoFit/>
            </a:bodyPr>
            <a:lstStyle/>
            <a:p>
              <a:r>
                <a:rPr lang="en-US" sz="2400" dirty="0">
                  <a:solidFill>
                    <a:schemeClr val="bg2"/>
                  </a:solidFill>
                  <a:latin typeface="Arial Narrow Regular"/>
                </a:rPr>
                <a:t>For those who want to protect against backsiphonage and backpressure of contaminated water into the water supply,</a:t>
              </a:r>
            </a:p>
            <a:p>
              <a:r>
                <a:rPr lang="en-US" sz="2400" dirty="0">
                  <a:solidFill>
                    <a:schemeClr val="bg2"/>
                  </a:solidFill>
                  <a:latin typeface="Arial Narrow Regular"/>
                </a:rPr>
                <a:t>Zurn Industries provides backflow preventers</a:t>
              </a:r>
            </a:p>
            <a:p>
              <a:r>
                <a:rPr lang="en-US" sz="2400" dirty="0">
                  <a:solidFill>
                    <a:schemeClr val="bg2"/>
                  </a:solidFill>
                  <a:latin typeface="Arial Narrow Regular"/>
                </a:rPr>
                <a:t>that offer a durable, low lifecycle cost solution</a:t>
              </a:r>
            </a:p>
            <a:p>
              <a:r>
                <a:rPr lang="en-US" sz="2400" dirty="0">
                  <a:solidFill>
                    <a:schemeClr val="bg2"/>
                  </a:solidFill>
                  <a:latin typeface="Arial Narrow Regular"/>
                </a:rPr>
                <a:t>unlike any competitor allowing you to provide </a:t>
              </a:r>
            </a:p>
            <a:p>
              <a:r>
                <a:rPr lang="en-US" sz="2400" dirty="0">
                  <a:solidFill>
                    <a:schemeClr val="bg2"/>
                  </a:solidFill>
                  <a:latin typeface="Arial Narrow Regular"/>
                </a:rPr>
                <a:t>high or low hazard protection for water applications</a:t>
              </a:r>
            </a:p>
            <a:p>
              <a:endParaRPr lang="en-US" sz="2000" dirty="0">
                <a:solidFill>
                  <a:schemeClr val="bg2"/>
                </a:solidFill>
                <a:latin typeface="Arial Narrow Regular"/>
              </a:endParaRPr>
            </a:p>
            <a:p>
              <a:endParaRPr lang="en-US" sz="2000" dirty="0">
                <a:solidFill>
                  <a:schemeClr val="bg2"/>
                </a:solidFill>
              </a:endParaRPr>
            </a:p>
          </p:txBody>
        </p:sp>
      </p:grpSp>
    </p:spTree>
    <p:extLst>
      <p:ext uri="{BB962C8B-B14F-4D97-AF65-F5344CB8AC3E}">
        <p14:creationId xmlns:p14="http://schemas.microsoft.com/office/powerpoint/2010/main" val="239981932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30</a:t>
            </a:fld>
            <a:endParaRPr lang="en-US" b="0" dirty="0">
              <a:latin typeface="Arial Regular" charset="0"/>
            </a:endParaRPr>
          </a:p>
        </p:txBody>
      </p:sp>
      <p:sp>
        <p:nvSpPr>
          <p:cNvPr id="6" name="Rectangle 5"/>
          <p:cNvSpPr/>
          <p:nvPr/>
        </p:nvSpPr>
        <p:spPr>
          <a:xfrm>
            <a:off x="8991600" y="-25400"/>
            <a:ext cx="92837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5" name="Picture 4" descr="Zurn_Wilkins_6-475ST_Front_R3.jpg"/>
          <p:cNvPicPr>
            <a:picLocks noChangeAspect="1"/>
          </p:cNvPicPr>
          <p:nvPr/>
        </p:nvPicPr>
        <p:blipFill>
          <a:blip r:embed="rId3" cstate="print"/>
          <a:stretch>
            <a:fillRect/>
          </a:stretch>
        </p:blipFill>
        <p:spPr>
          <a:xfrm>
            <a:off x="9067800" y="5067300"/>
            <a:ext cx="4648200" cy="4648200"/>
          </a:xfrm>
          <a:prstGeom prst="rect">
            <a:avLst/>
          </a:prstGeom>
        </p:spPr>
      </p:pic>
      <p:pic>
        <p:nvPicPr>
          <p:cNvPr id="7" name="Picture 6" descr="Febco880V.jpg"/>
          <p:cNvPicPr>
            <a:picLocks noChangeAspect="1"/>
          </p:cNvPicPr>
          <p:nvPr/>
        </p:nvPicPr>
        <p:blipFill>
          <a:blip r:embed="rId4" cstate="print">
            <a:grayscl/>
          </a:blip>
          <a:stretch>
            <a:fillRect/>
          </a:stretch>
        </p:blipFill>
        <p:spPr>
          <a:xfrm>
            <a:off x="9372600" y="495300"/>
            <a:ext cx="3886200" cy="3886200"/>
          </a:xfrm>
          <a:prstGeom prst="rect">
            <a:avLst/>
          </a:prstGeom>
        </p:spPr>
      </p:pic>
      <p:pic>
        <p:nvPicPr>
          <p:cNvPr id="8" name="Picture 7" descr="Zurn_Wilkins_4-475STR_Front_R3.jpg"/>
          <p:cNvPicPr>
            <a:picLocks noChangeAspect="1"/>
          </p:cNvPicPr>
          <p:nvPr/>
        </p:nvPicPr>
        <p:blipFill>
          <a:blip r:embed="rId5" cstate="print"/>
          <a:srcRect l="7042" r="7042" b="10563"/>
          <a:stretch>
            <a:fillRect/>
          </a:stretch>
        </p:blipFill>
        <p:spPr>
          <a:xfrm>
            <a:off x="13487400" y="4762500"/>
            <a:ext cx="4648200" cy="4838700"/>
          </a:xfrm>
          <a:prstGeom prst="rect">
            <a:avLst/>
          </a:prstGeom>
        </p:spPr>
      </p:pic>
      <p:sp>
        <p:nvSpPr>
          <p:cNvPr id="10"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replacement field conversion</a:t>
            </a:r>
            <a:endParaRPr lang="uk-UA" dirty="0"/>
          </a:p>
        </p:txBody>
      </p:sp>
      <p:grpSp>
        <p:nvGrpSpPr>
          <p:cNvPr id="2" name="Group 26"/>
          <p:cNvGrpSpPr/>
          <p:nvPr/>
        </p:nvGrpSpPr>
        <p:grpSpPr>
          <a:xfrm>
            <a:off x="696441" y="2152317"/>
            <a:ext cx="8447559" cy="3250561"/>
            <a:chOff x="7848600" y="5084128"/>
            <a:chExt cx="7249427" cy="3250561"/>
          </a:xfrm>
        </p:grpSpPr>
        <p:grpSp>
          <p:nvGrpSpPr>
            <p:cNvPr id="4" name="Group 21"/>
            <p:cNvGrpSpPr/>
            <p:nvPr/>
          </p:nvGrpSpPr>
          <p:grpSpPr>
            <a:xfrm>
              <a:off x="7848600" y="5084128"/>
              <a:ext cx="7249427" cy="646331"/>
              <a:chOff x="7467600" y="5557807"/>
              <a:chExt cx="7249427" cy="646331"/>
            </a:xfrm>
          </p:grpSpPr>
          <p:sp>
            <p:nvSpPr>
              <p:cNvPr id="14" name="TextBox 13"/>
              <p:cNvSpPr txBox="1"/>
              <p:nvPr/>
            </p:nvSpPr>
            <p:spPr>
              <a:xfrm>
                <a:off x="7587625" y="5557807"/>
                <a:ext cx="7129402" cy="646331"/>
              </a:xfrm>
              <a:prstGeom prst="rect">
                <a:avLst/>
              </a:prstGeom>
              <a:noFill/>
            </p:spPr>
            <p:txBody>
              <a:bodyPr wrap="square" rtlCol="0">
                <a:spAutoFit/>
              </a:bodyPr>
              <a:lstStyle/>
              <a:p>
                <a:r>
                  <a:rPr lang="en-US" sz="3600" dirty="0">
                    <a:solidFill>
                      <a:schemeClr val="accent1"/>
                    </a:solidFill>
                    <a:latin typeface="Arial Narrow Regular" charset="0"/>
                  </a:rPr>
                  <a:t>compliance and approvals</a:t>
                </a:r>
                <a:endParaRPr lang="uk-UA" sz="3600" dirty="0">
                  <a:solidFill>
                    <a:schemeClr val="accent1"/>
                  </a:solidFill>
                  <a:latin typeface="Arial Narrow Regular" charset="0"/>
                </a:endParaRPr>
              </a:p>
            </p:txBody>
          </p:sp>
          <p:cxnSp>
            <p:nvCxnSpPr>
              <p:cNvPr id="15" name="Straight Connector 1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279998" y="5718588"/>
              <a:ext cx="6229498" cy="2616101"/>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1800" dirty="0">
                  <a:solidFill>
                    <a:schemeClr val="tx2"/>
                  </a:solidFill>
                  <a:latin typeface="Arial Narrow Regular"/>
                </a:rPr>
                <a:t>It is ideal to stock 475ST for new construction and Febco replacements and to stock the 475STR for Zurn Wilkins ductile replacements</a:t>
              </a:r>
            </a:p>
            <a:p>
              <a:pPr marL="285750" indent="-285750">
                <a:buClr>
                  <a:schemeClr val="tx2"/>
                </a:buClr>
                <a:buFont typeface="Arial" panose="020B0604020202020204" pitchFamily="34" charset="0"/>
                <a:buChar char="•"/>
              </a:pPr>
              <a:r>
                <a:rPr lang="en-US" sz="1800" dirty="0">
                  <a:solidFill>
                    <a:schemeClr val="tx2"/>
                  </a:solidFill>
                  <a:latin typeface="Arial Narrow Regular"/>
                </a:rPr>
                <a:t>Field conversion invalidate our approvals and should be avoided</a:t>
              </a:r>
            </a:p>
            <a:p>
              <a:pPr marL="285750" indent="-285750">
                <a:buClr>
                  <a:schemeClr val="tx2"/>
                </a:buClr>
                <a:buFont typeface="Arial" panose="020B0604020202020204" pitchFamily="34" charset="0"/>
                <a:buChar char="•"/>
              </a:pPr>
              <a:r>
                <a:rPr lang="en-US" sz="1800" dirty="0">
                  <a:solidFill>
                    <a:schemeClr val="tx2"/>
                  </a:solidFill>
                  <a:latin typeface="Arial Narrow Regular"/>
                </a:rPr>
                <a:t>Field conversions must be approved by the authority having jurisdiction over backflow installation</a:t>
              </a:r>
            </a:p>
            <a:p>
              <a:pPr marL="285750" indent="-285750">
                <a:buClr>
                  <a:schemeClr val="tx2"/>
                </a:buClr>
                <a:buFont typeface="Arial" panose="020B0604020202020204" pitchFamily="34" charset="0"/>
                <a:buChar char="•"/>
              </a:pPr>
              <a:endParaRPr lang="en-US" sz="1800" dirty="0">
                <a:solidFill>
                  <a:schemeClr val="tx2"/>
                </a:solidFill>
                <a:latin typeface="Arial Narrow Regular"/>
              </a:endParaRPr>
            </a:p>
            <a:p>
              <a:pPr marL="285750" indent="-285750">
                <a:buClr>
                  <a:schemeClr val="tx2"/>
                </a:buClr>
                <a:buFont typeface="Arial" panose="020B0604020202020204" pitchFamily="34" charset="0"/>
                <a:buChar char="•"/>
              </a:pPr>
              <a:endParaRPr lang="en-US" sz="1800" dirty="0">
                <a:solidFill>
                  <a:schemeClr val="tx2"/>
                </a:solidFill>
                <a:latin typeface="Arial Narrow Regular"/>
              </a:endParaRPr>
            </a:p>
            <a:p>
              <a:pPr marL="285750" indent="-285750">
                <a:buClr>
                  <a:schemeClr val="tx2"/>
                </a:buClr>
                <a:buFont typeface="Arial" panose="020B0604020202020204" pitchFamily="34" charset="0"/>
                <a:buChar char="•"/>
              </a:pPr>
              <a:endParaRPr lang="en-US" sz="2000" dirty="0">
                <a:solidFill>
                  <a:schemeClr val="accent1"/>
                </a:solidFill>
                <a:latin typeface="Arial Narrow Regular"/>
              </a:endParaRPr>
            </a:p>
            <a:p>
              <a:endParaRPr lang="en-US" sz="1800" dirty="0">
                <a:solidFill>
                  <a:schemeClr val="tx2"/>
                </a:solidFill>
                <a:latin typeface="Arial Regular"/>
              </a:endParaRPr>
            </a:p>
          </p:txBody>
        </p:sp>
      </p:grpSp>
      <p:pic>
        <p:nvPicPr>
          <p:cNvPr id="16" name="Picture 15" descr="475.png"/>
          <p:cNvPicPr>
            <a:picLocks noChangeAspect="1"/>
          </p:cNvPicPr>
          <p:nvPr/>
        </p:nvPicPr>
        <p:blipFill>
          <a:blip r:embed="rId6" cstate="print"/>
          <a:stretch>
            <a:fillRect/>
          </a:stretch>
        </p:blipFill>
        <p:spPr>
          <a:xfrm>
            <a:off x="13639800" y="696558"/>
            <a:ext cx="4307657" cy="3837342"/>
          </a:xfrm>
          <a:prstGeom prst="rect">
            <a:avLst/>
          </a:prstGeom>
        </p:spPr>
      </p:pic>
      <p:sp>
        <p:nvSpPr>
          <p:cNvPr id="17" name="Down Arrow 16"/>
          <p:cNvSpPr/>
          <p:nvPr/>
        </p:nvSpPr>
        <p:spPr>
          <a:xfrm>
            <a:off x="11125200" y="4457700"/>
            <a:ext cx="484632" cy="978408"/>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8" name="Down Arrow 17"/>
          <p:cNvSpPr/>
          <p:nvPr/>
        </p:nvSpPr>
        <p:spPr>
          <a:xfrm>
            <a:off x="15517368" y="4533900"/>
            <a:ext cx="484632" cy="978408"/>
          </a:xfrm>
          <a:prstGeom prst="down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20" name="Table 19"/>
          <p:cNvGraphicFramePr>
            <a:graphicFrameLocks noGrp="1"/>
          </p:cNvGraphicFramePr>
          <p:nvPr/>
        </p:nvGraphicFramePr>
        <p:xfrm>
          <a:off x="10515600" y="9278620"/>
          <a:ext cx="1790700" cy="74168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20000"/>
                    </a:ext>
                  </a:extLst>
                </a:gridCol>
              </a:tblGrid>
              <a:tr h="370840">
                <a:tc>
                  <a:txBody>
                    <a:bodyPr/>
                    <a:lstStyle/>
                    <a:p>
                      <a:pPr algn="ctr"/>
                      <a:r>
                        <a:rPr lang="en-US" sz="1600" dirty="0"/>
                        <a:t>Model 475ST</a:t>
                      </a:r>
                    </a:p>
                  </a:txBody>
                  <a:tcPr/>
                </a:tc>
                <a:extLst>
                  <a:ext uri="{0D108BD9-81ED-4DB2-BD59-A6C34878D82A}">
                    <a16:rowId xmlns:a16="http://schemas.microsoft.com/office/drawing/2014/main" val="10000"/>
                  </a:ext>
                </a:extLst>
              </a:tr>
              <a:tr h="370840">
                <a:tc>
                  <a:txBody>
                    <a:bodyPr/>
                    <a:lstStyle/>
                    <a:p>
                      <a:pPr algn="ctr"/>
                      <a:r>
                        <a:rPr lang="en-US" sz="1600" dirty="0"/>
                        <a:t>Replaces Febco</a:t>
                      </a:r>
                    </a:p>
                  </a:txBody>
                  <a:tcPr/>
                </a:tc>
                <a:extLst>
                  <a:ext uri="{0D108BD9-81ED-4DB2-BD59-A6C34878D82A}">
                    <a16:rowId xmlns:a16="http://schemas.microsoft.com/office/drawing/2014/main" val="10001"/>
                  </a:ext>
                </a:extLst>
              </a:tr>
            </a:tbl>
          </a:graphicData>
        </a:graphic>
      </p:graphicFrame>
      <p:graphicFrame>
        <p:nvGraphicFramePr>
          <p:cNvPr id="21" name="Table 20"/>
          <p:cNvGraphicFramePr>
            <a:graphicFrameLocks noGrp="1"/>
          </p:cNvGraphicFramePr>
          <p:nvPr/>
        </p:nvGraphicFramePr>
        <p:xfrm>
          <a:off x="14401800" y="9222740"/>
          <a:ext cx="3048000" cy="9499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tblGrid>
              <a:tr h="370840">
                <a:tc>
                  <a:txBody>
                    <a:bodyPr/>
                    <a:lstStyle/>
                    <a:p>
                      <a:pPr algn="ctr"/>
                      <a:r>
                        <a:rPr lang="en-US" sz="1600" dirty="0"/>
                        <a:t>Model 475STR</a:t>
                      </a:r>
                    </a:p>
                  </a:txBody>
                  <a:tcPr/>
                </a:tc>
                <a:extLst>
                  <a:ext uri="{0D108BD9-81ED-4DB2-BD59-A6C34878D82A}">
                    <a16:rowId xmlns:a16="http://schemas.microsoft.com/office/drawing/2014/main" val="10000"/>
                  </a:ext>
                </a:extLst>
              </a:tr>
              <a:tr h="370840">
                <a:tc>
                  <a:txBody>
                    <a:bodyPr/>
                    <a:lstStyle/>
                    <a:p>
                      <a:pPr algn="ctr"/>
                      <a:r>
                        <a:rPr lang="en-US" sz="1600" dirty="0"/>
                        <a:t>Replaces Zurn</a:t>
                      </a:r>
                      <a:r>
                        <a:rPr lang="en-US" sz="1600" baseline="0" dirty="0"/>
                        <a:t> Wilkins 400 ductile iron series</a:t>
                      </a:r>
                      <a:endParaRPr lang="en-US" sz="1600" dirty="0"/>
                    </a:p>
                  </a:txBody>
                  <a:tcPr/>
                </a:tc>
                <a:extLst>
                  <a:ext uri="{0D108BD9-81ED-4DB2-BD59-A6C34878D82A}">
                    <a16:rowId xmlns:a16="http://schemas.microsoft.com/office/drawing/2014/main" val="10001"/>
                  </a:ext>
                </a:extLst>
              </a:tr>
            </a:tbl>
          </a:graphicData>
        </a:graphic>
      </p:graphicFrame>
      <p:grpSp>
        <p:nvGrpSpPr>
          <p:cNvPr id="19" name="Group 26"/>
          <p:cNvGrpSpPr/>
          <p:nvPr/>
        </p:nvGrpSpPr>
        <p:grpSpPr>
          <a:xfrm>
            <a:off x="690172" y="5023104"/>
            <a:ext cx="8447559" cy="1779275"/>
            <a:chOff x="7848600" y="5084128"/>
            <a:chExt cx="7249427" cy="1318868"/>
          </a:xfrm>
        </p:grpSpPr>
        <p:grpSp>
          <p:nvGrpSpPr>
            <p:cNvPr id="22" name="Group 21"/>
            <p:cNvGrpSpPr/>
            <p:nvPr/>
          </p:nvGrpSpPr>
          <p:grpSpPr>
            <a:xfrm>
              <a:off x="7848600" y="5084128"/>
              <a:ext cx="7249427" cy="646331"/>
              <a:chOff x="7467600" y="5557807"/>
              <a:chExt cx="7249427" cy="646331"/>
            </a:xfrm>
          </p:grpSpPr>
          <p:sp>
            <p:nvSpPr>
              <p:cNvPr id="24" name="TextBox 23"/>
              <p:cNvSpPr txBox="1"/>
              <p:nvPr/>
            </p:nvSpPr>
            <p:spPr>
              <a:xfrm>
                <a:off x="7587625" y="5557807"/>
                <a:ext cx="7129402" cy="646331"/>
              </a:xfrm>
              <a:prstGeom prst="rect">
                <a:avLst/>
              </a:prstGeom>
              <a:noFill/>
            </p:spPr>
            <p:txBody>
              <a:bodyPr wrap="square" rtlCol="0">
                <a:spAutoFit/>
              </a:bodyPr>
              <a:lstStyle/>
              <a:p>
                <a:r>
                  <a:rPr lang="en-US" sz="3600" dirty="0">
                    <a:solidFill>
                      <a:schemeClr val="accent1"/>
                    </a:solidFill>
                    <a:latin typeface="Arial Narrow Regular" charset="0"/>
                  </a:rPr>
                  <a:t>conversion kits</a:t>
                </a:r>
                <a:endParaRPr lang="uk-UA" sz="3600" dirty="0">
                  <a:solidFill>
                    <a:schemeClr val="accent1"/>
                  </a:solidFill>
                  <a:latin typeface="Arial Narrow Regular" charset="0"/>
                </a:endParaRPr>
              </a:p>
            </p:txBody>
          </p:sp>
          <p:cxnSp>
            <p:nvCxnSpPr>
              <p:cNvPr id="25" name="Straight Connector 2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279998" y="5718588"/>
              <a:ext cx="6229498" cy="684408"/>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1800" dirty="0">
                  <a:solidFill>
                    <a:schemeClr val="tx2"/>
                  </a:solidFill>
                  <a:latin typeface="Arial Narrow Regular"/>
                </a:rPr>
                <a:t>Conversions may require flipping the gate valve, an elbow to rotate the relief valve, and a new sensing line</a:t>
              </a:r>
            </a:p>
            <a:p>
              <a:pPr>
                <a:buClr>
                  <a:schemeClr val="tx2"/>
                </a:buClr>
              </a:pPr>
              <a:endParaRPr lang="en-US" sz="1800" dirty="0">
                <a:solidFill>
                  <a:schemeClr val="tx2"/>
                </a:solidFill>
                <a:latin typeface="Arial Narrow Regular"/>
              </a:endParaRPr>
            </a:p>
          </p:txBody>
        </p:sp>
      </p:grpSp>
      <p:graphicFrame>
        <p:nvGraphicFramePr>
          <p:cNvPr id="26" name="Table 25"/>
          <p:cNvGraphicFramePr>
            <a:graphicFrameLocks noGrp="1"/>
          </p:cNvGraphicFramePr>
          <p:nvPr/>
        </p:nvGraphicFramePr>
        <p:xfrm>
          <a:off x="1600200" y="6819900"/>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0"/>
                    </a:ext>
                  </a:extLst>
                </a:gridCol>
              </a:tblGrid>
              <a:tr h="370840">
                <a:tc>
                  <a:txBody>
                    <a:bodyPr/>
                    <a:lstStyle/>
                    <a:p>
                      <a:pPr algn="ctr"/>
                      <a:r>
                        <a:rPr lang="en-US" sz="1600" dirty="0"/>
                        <a:t>ST to STR</a:t>
                      </a:r>
                    </a:p>
                  </a:txBody>
                  <a:tcPr/>
                </a:tc>
                <a:tc>
                  <a:txBody>
                    <a:bodyPr/>
                    <a:lstStyle/>
                    <a:p>
                      <a:pPr algn="ctr"/>
                      <a:r>
                        <a:rPr lang="en-US" sz="1600" dirty="0"/>
                        <a:t>STR to ST</a:t>
                      </a:r>
                    </a:p>
                  </a:txBody>
                  <a:tcPr/>
                </a:tc>
                <a:extLst>
                  <a:ext uri="{0D108BD9-81ED-4DB2-BD59-A6C34878D82A}">
                    <a16:rowId xmlns:a16="http://schemas.microsoft.com/office/drawing/2014/main" val="10000"/>
                  </a:ext>
                </a:extLst>
              </a:tr>
              <a:tr h="370840">
                <a:tc>
                  <a:txBody>
                    <a:bodyPr/>
                    <a:lstStyle/>
                    <a:p>
                      <a:pPr algn="ctr"/>
                      <a:r>
                        <a:rPr lang="en-US" sz="1600" kern="1200" dirty="0">
                          <a:solidFill>
                            <a:schemeClr val="dk1"/>
                          </a:solidFill>
                          <a:latin typeface="+mn-lt"/>
                          <a:ea typeface="+mn-ea"/>
                          <a:cs typeface="+mn-cs"/>
                        </a:rPr>
                        <a:t>RK4-475STR-RVELBOW</a:t>
                      </a:r>
                      <a:endParaRPr lang="en-US" sz="1600" dirty="0"/>
                    </a:p>
                  </a:txBody>
                  <a:tcPr/>
                </a:tc>
                <a:tc>
                  <a:txBody>
                    <a:bodyPr/>
                    <a:lstStyle/>
                    <a:p>
                      <a:pPr algn="ctr"/>
                      <a:r>
                        <a:rPr lang="en-US" sz="1600" kern="1200" dirty="0">
                          <a:solidFill>
                            <a:schemeClr val="dk1"/>
                          </a:solidFill>
                          <a:latin typeface="+mn-lt"/>
                          <a:ea typeface="+mn-ea"/>
                          <a:cs typeface="+mn-cs"/>
                        </a:rPr>
                        <a:t>RK4-475ST-RVELBOW</a:t>
                      </a:r>
                      <a:endParaRPr lang="en-US" sz="1600" dirty="0"/>
                    </a:p>
                  </a:txBody>
                  <a:tcPr/>
                </a:tc>
                <a:extLst>
                  <a:ext uri="{0D108BD9-81ED-4DB2-BD59-A6C34878D82A}">
                    <a16:rowId xmlns:a16="http://schemas.microsoft.com/office/drawing/2014/main" val="10001"/>
                  </a:ext>
                </a:extLst>
              </a:tr>
              <a:tr h="370840">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RK6-475STR-RVELBOW</a:t>
                      </a:r>
                    </a:p>
                  </a:txBody>
                  <a:tcPr/>
                </a:tc>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RK6-475ST-RVELBOW</a:t>
                      </a:r>
                    </a:p>
                  </a:txBody>
                  <a:tcPr/>
                </a:tc>
                <a:extLst>
                  <a:ext uri="{0D108BD9-81ED-4DB2-BD59-A6C34878D82A}">
                    <a16:rowId xmlns:a16="http://schemas.microsoft.com/office/drawing/2014/main" val="10002"/>
                  </a:ext>
                </a:extLst>
              </a:tr>
              <a:tr h="370840">
                <a:tc>
                  <a:txBody>
                    <a:bodyPr/>
                    <a:lstStyle/>
                    <a:p>
                      <a:pPr algn="ctr"/>
                      <a:r>
                        <a:rPr lang="en-US" sz="1600" kern="1200" dirty="0">
                          <a:solidFill>
                            <a:schemeClr val="dk1"/>
                          </a:solidFill>
                          <a:latin typeface="+mn-lt"/>
                          <a:ea typeface="+mn-ea"/>
                          <a:cs typeface="+mn-cs"/>
                        </a:rPr>
                        <a:t>RK8-475STR-RVELBOW</a:t>
                      </a:r>
                      <a:endParaRPr lang="en-US" sz="1600" dirty="0"/>
                    </a:p>
                  </a:txBody>
                  <a:tcPr/>
                </a:tc>
                <a:tc>
                  <a:txBody>
                    <a:bodyPr/>
                    <a:lstStyle/>
                    <a:p>
                      <a:pPr algn="ctr"/>
                      <a:r>
                        <a:rPr lang="en-US" sz="1600" kern="1200" dirty="0">
                          <a:solidFill>
                            <a:schemeClr val="dk1"/>
                          </a:solidFill>
                          <a:latin typeface="+mn-lt"/>
                          <a:ea typeface="+mn-ea"/>
                          <a:cs typeface="+mn-cs"/>
                        </a:rPr>
                        <a:t>RK8-475ST-RVELBOW </a:t>
                      </a:r>
                      <a:endParaRPr lang="en-US" sz="1600" dirty="0"/>
                    </a:p>
                  </a:txBody>
                  <a:tcPr/>
                </a:tc>
                <a:extLst>
                  <a:ext uri="{0D108BD9-81ED-4DB2-BD59-A6C34878D82A}">
                    <a16:rowId xmlns:a16="http://schemas.microsoft.com/office/drawing/2014/main" val="10003"/>
                  </a:ext>
                </a:extLst>
              </a:tr>
              <a:tr h="370840">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RK10-475STR-RVELBOW</a:t>
                      </a:r>
                    </a:p>
                  </a:txBody>
                  <a:tcPr/>
                </a:tc>
                <a:tc>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RK10-475ST-RVELBOW</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98685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2860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Title 7"/>
          <p:cNvSpPr>
            <a:spLocks noGrp="1"/>
          </p:cNvSpPr>
          <p:nvPr>
            <p:ph type="title"/>
          </p:nvPr>
        </p:nvSpPr>
        <p:spPr>
          <a:xfrm>
            <a:off x="876300" y="571411"/>
            <a:ext cx="6286500" cy="1338828"/>
          </a:xfrm>
        </p:spPr>
        <p:txBody>
          <a:bodyPr/>
          <a:lstStyle/>
          <a:p>
            <a:r>
              <a:rPr lang="en-US" dirty="0">
                <a:solidFill>
                  <a:schemeClr val="accent1"/>
                </a:solidFill>
              </a:rPr>
              <a:t>features &amp; benefits</a:t>
            </a:r>
            <a:br>
              <a:rPr lang="en-US" dirty="0"/>
            </a:br>
            <a:r>
              <a:rPr lang="en-US" dirty="0"/>
              <a:t>options &amp; accessories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31</a:t>
            </a:fld>
            <a:endParaRPr b="0" dirty="0">
              <a:latin typeface="Arial Regular" charset="0"/>
            </a:endParaRPr>
          </a:p>
        </p:txBody>
      </p:sp>
      <p:grpSp>
        <p:nvGrpSpPr>
          <p:cNvPr id="2" name="Group 21"/>
          <p:cNvGrpSpPr/>
          <p:nvPr/>
        </p:nvGrpSpPr>
        <p:grpSpPr>
          <a:xfrm>
            <a:off x="8534400" y="3734187"/>
            <a:ext cx="9401374" cy="646331"/>
            <a:chOff x="7467600" y="5557807"/>
            <a:chExt cx="8152659" cy="646331"/>
          </a:xfrm>
        </p:grpSpPr>
        <p:sp>
          <p:nvSpPr>
            <p:cNvPr id="25" name="TextBox 24"/>
            <p:cNvSpPr txBox="1"/>
            <p:nvPr/>
          </p:nvSpPr>
          <p:spPr>
            <a:xfrm>
              <a:off x="7587625" y="5557807"/>
              <a:ext cx="8032634" cy="646331"/>
            </a:xfrm>
            <a:prstGeom prst="rect">
              <a:avLst/>
            </a:prstGeom>
            <a:noFill/>
          </p:spPr>
          <p:txBody>
            <a:bodyPr wrap="square" rtlCol="0">
              <a:spAutoFit/>
            </a:bodyPr>
            <a:lstStyle/>
            <a:p>
              <a:r>
                <a:rPr lang="en-US" sz="3600" dirty="0">
                  <a:solidFill>
                    <a:schemeClr val="accent1"/>
                  </a:solidFill>
                  <a:latin typeface="Arial Narrow Regular" charset="0"/>
                </a:rPr>
                <a:t>NEW backflow setter</a:t>
              </a:r>
              <a:endParaRPr lang="uk-UA" sz="3600" dirty="0">
                <a:solidFill>
                  <a:schemeClr val="accent1"/>
                </a:solidFill>
                <a:latin typeface="Arial Narrow Regular" charset="0"/>
              </a:endParaRPr>
            </a:p>
          </p:txBody>
        </p:sp>
        <p:cxnSp>
          <p:nvCxnSpPr>
            <p:cNvPr id="26" name="Straight Connector 25"/>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8810110" y="4510831"/>
            <a:ext cx="9255386" cy="2708434"/>
          </a:xfrm>
          <a:prstGeom prst="rect">
            <a:avLst/>
          </a:prstGeom>
          <a:noFill/>
        </p:spPr>
        <p:txBody>
          <a:bodyPr wrap="square" rtlCol="0">
            <a:spAutoFit/>
          </a:bodyPr>
          <a:lstStyle/>
          <a:p>
            <a:pPr marL="342900" indent="-34290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Allows backflow preventer to fit tighter center line dimensions</a:t>
            </a:r>
          </a:p>
          <a:p>
            <a:pPr marL="342900" indent="-34290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Simplifies installations</a:t>
            </a:r>
          </a:p>
          <a:p>
            <a:pPr marL="342900" indent="-34290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Eliminates the need to pour concrete thrust blocks</a:t>
            </a:r>
          </a:p>
          <a:p>
            <a:pPr marL="342900" indent="-34290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Provides for a lower installation cost</a:t>
            </a:r>
          </a:p>
          <a:p>
            <a:pPr marL="342900" indent="-34290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Ductile Iron fusion epoxy coated</a:t>
            </a:r>
          </a:p>
          <a:p>
            <a:pPr marL="285750" indent="-285750">
              <a:spcAft>
                <a:spcPts val="600"/>
              </a:spcAft>
              <a:buClr>
                <a:schemeClr val="accent1"/>
              </a:buClr>
              <a:buSzPct val="150000"/>
              <a:buFont typeface="Arial" panose="020B0604020202020204" pitchFamily="34" charset="0"/>
              <a:buChar char="•"/>
            </a:pPr>
            <a:endParaRPr lang="en-US" sz="2000" dirty="0">
              <a:solidFill>
                <a:schemeClr val="tx2"/>
              </a:solidFill>
              <a:latin typeface="Arial Regular" charset="0"/>
            </a:endParaRPr>
          </a:p>
          <a:p>
            <a:endParaRPr lang="en-US" sz="2000" dirty="0">
              <a:solidFill>
                <a:schemeClr val="tx2"/>
              </a:solidFill>
              <a:latin typeface="Arial Regular"/>
            </a:endParaRPr>
          </a:p>
        </p:txBody>
      </p:sp>
      <p:sp>
        <p:nvSpPr>
          <p:cNvPr id="10" name="TextBox 9"/>
          <p:cNvSpPr txBox="1"/>
          <p:nvPr/>
        </p:nvSpPr>
        <p:spPr>
          <a:xfrm>
            <a:off x="2514600" y="7810500"/>
            <a:ext cx="3352800" cy="400110"/>
          </a:xfrm>
          <a:prstGeom prst="rect">
            <a:avLst/>
          </a:prstGeom>
          <a:noFill/>
        </p:spPr>
        <p:txBody>
          <a:bodyPr wrap="square" rtlCol="0">
            <a:spAutoFit/>
          </a:bodyPr>
          <a:lstStyle/>
          <a:p>
            <a:pPr algn="ctr"/>
            <a:r>
              <a:rPr lang="en-US" sz="2000" dirty="0">
                <a:latin typeface="Arial Narrow Regular"/>
              </a:rPr>
              <a:t>Model FLSST</a:t>
            </a:r>
          </a:p>
        </p:txBody>
      </p:sp>
      <p:grpSp>
        <p:nvGrpSpPr>
          <p:cNvPr id="4" name="Group 25"/>
          <p:cNvGrpSpPr/>
          <p:nvPr/>
        </p:nvGrpSpPr>
        <p:grpSpPr>
          <a:xfrm>
            <a:off x="8534400" y="6896100"/>
            <a:ext cx="7545324" cy="2468672"/>
            <a:chOff x="7848600" y="2615248"/>
            <a:chExt cx="7545324" cy="2468672"/>
          </a:xfrm>
        </p:grpSpPr>
        <p:grpSp>
          <p:nvGrpSpPr>
            <p:cNvPr id="5" name="Group 6"/>
            <p:cNvGrpSpPr/>
            <p:nvPr/>
          </p:nvGrpSpPr>
          <p:grpSpPr>
            <a:xfrm>
              <a:off x="7848600" y="2615248"/>
              <a:ext cx="3638372" cy="646331"/>
              <a:chOff x="7467600" y="3017520"/>
              <a:chExt cx="3638372" cy="646331"/>
            </a:xfrm>
          </p:grpSpPr>
          <p:sp>
            <p:nvSpPr>
              <p:cNvPr id="15" name="TextBox 14"/>
              <p:cNvSpPr txBox="1"/>
              <p:nvPr/>
            </p:nvSpPr>
            <p:spPr>
              <a:xfrm>
                <a:off x="7587625" y="3017520"/>
                <a:ext cx="3518347" cy="646331"/>
              </a:xfrm>
              <a:prstGeom prst="rect">
                <a:avLst/>
              </a:prstGeom>
              <a:noFill/>
            </p:spPr>
            <p:txBody>
              <a:bodyPr wrap="square" rtlCol="0">
                <a:spAutoFit/>
              </a:bodyPr>
              <a:lstStyle/>
              <a:p>
                <a:r>
                  <a:rPr lang="en-US" sz="3600" dirty="0">
                    <a:solidFill>
                      <a:schemeClr val="accent1"/>
                    </a:solidFill>
                    <a:latin typeface="Arial Narrow Regular" charset="0"/>
                  </a:rPr>
                  <a:t>options</a:t>
                </a:r>
                <a:endParaRPr lang="uk-UA" sz="3600" dirty="0">
                  <a:solidFill>
                    <a:schemeClr val="accent1"/>
                  </a:solidFill>
                  <a:latin typeface="Arial Narrow Regular" charset="0"/>
                </a:endParaRPr>
              </a:p>
            </p:txBody>
          </p:sp>
          <p:cxnSp>
            <p:nvCxnSpPr>
              <p:cNvPr id="16" name="Straight Connector 15"/>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8231124" y="3529648"/>
              <a:ext cx="7162800" cy="1554272"/>
            </a:xfrm>
            <a:prstGeom prst="rect">
              <a:avLst/>
            </a:prstGeom>
            <a:noFill/>
          </p:spPr>
          <p:txBody>
            <a:bodyPr wrap="square" rtlCol="0">
              <a:spAutoFit/>
            </a:bodyPr>
            <a:lstStyle/>
            <a:p>
              <a:pPr marL="285750" indent="-28575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MJ x Flange  (MJFSST)</a:t>
              </a:r>
            </a:p>
            <a:p>
              <a:pPr marL="285750" indent="-28575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MJ x MJ (MJSST)</a:t>
              </a:r>
            </a:p>
            <a:p>
              <a:pPr marL="285750" indent="-285750">
                <a:spcAft>
                  <a:spcPts val="600"/>
                </a:spcAft>
                <a:buClr>
                  <a:schemeClr val="tx2"/>
                </a:buClr>
                <a:buSzPct val="100000"/>
                <a:buFont typeface="Arial" panose="020B0604020202020204" pitchFamily="34" charset="0"/>
                <a:buChar char="•"/>
              </a:pPr>
              <a:r>
                <a:rPr lang="en-US" sz="2000" dirty="0">
                  <a:solidFill>
                    <a:schemeClr val="tx2"/>
                  </a:solidFill>
                  <a:latin typeface="Arial Regular" charset="0"/>
                </a:rPr>
                <a:t>Flange x Flange (FLSST)</a:t>
              </a:r>
            </a:p>
            <a:p>
              <a:r>
                <a:rPr lang="en-US" sz="2000" dirty="0">
                  <a:solidFill>
                    <a:schemeClr val="tx2"/>
                  </a:solidFill>
                  <a:latin typeface="Arial Regular" charset="0"/>
                </a:rPr>
                <a:t>	</a:t>
              </a:r>
              <a:endParaRPr lang="uk-UA" sz="2000" dirty="0">
                <a:solidFill>
                  <a:schemeClr val="tx2"/>
                </a:solidFill>
                <a:latin typeface="Arial Regular" charset="0"/>
              </a:endParaRPr>
            </a:p>
          </p:txBody>
        </p:sp>
      </p:grpSp>
      <p:pic>
        <p:nvPicPr>
          <p:cNvPr id="17" name="Picture 16" descr="4-FLSST_400ST-Valve-Setter_AL_NewColor.png"/>
          <p:cNvPicPr>
            <a:picLocks noChangeAspect="1"/>
          </p:cNvPicPr>
          <p:nvPr/>
        </p:nvPicPr>
        <p:blipFill>
          <a:blip r:embed="rId2" cstate="print"/>
          <a:stretch>
            <a:fillRect/>
          </a:stretch>
        </p:blipFill>
        <p:spPr>
          <a:xfrm>
            <a:off x="1154321" y="3344265"/>
            <a:ext cx="6037699" cy="3598469"/>
          </a:xfrm>
          <a:prstGeom prst="rect">
            <a:avLst/>
          </a:prstGeom>
        </p:spPr>
      </p:pic>
    </p:spTree>
    <p:extLst>
      <p:ext uri="{BB962C8B-B14F-4D97-AF65-F5344CB8AC3E}">
        <p14:creationId xmlns:p14="http://schemas.microsoft.com/office/powerpoint/2010/main" val="80993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en-US" sz="2801" dirty="0">
              <a:solidFill>
                <a:srgbClr val="0A091B"/>
              </a:solidFill>
            </a:endParaRPr>
          </a:p>
        </p:txBody>
      </p:sp>
      <p:sp>
        <p:nvSpPr>
          <p:cNvPr id="4" name="Title 3"/>
          <p:cNvSpPr>
            <a:spLocks noGrp="1"/>
          </p:cNvSpPr>
          <p:nvPr>
            <p:ph type="title"/>
          </p:nvPr>
        </p:nvSpPr>
        <p:spPr>
          <a:xfrm>
            <a:off x="876301" y="571412"/>
            <a:ext cx="13830302" cy="1384995"/>
          </a:xfrm>
        </p:spPr>
        <p:txBody>
          <a:bodyPr/>
          <a:lstStyle/>
          <a:p>
            <a:r>
              <a:rPr lang="en-US" dirty="0">
                <a:solidFill>
                  <a:schemeClr val="accent1"/>
                </a:solidFill>
              </a:rPr>
              <a:t>features &amp; benefits</a:t>
            </a:r>
            <a:br>
              <a:rPr lang="en-US" dirty="0"/>
            </a:br>
            <a:r>
              <a:rPr lang="en-US" dirty="0"/>
              <a:t>shut-off valves</a:t>
            </a:r>
            <a:endParaRPr lang="uk-UA" dirty="0"/>
          </a:p>
        </p:txBody>
      </p:sp>
      <p:sp>
        <p:nvSpPr>
          <p:cNvPr id="3" name="Rectangle 2"/>
          <p:cNvSpPr/>
          <p:nvPr/>
        </p:nvSpPr>
        <p:spPr>
          <a:xfrm>
            <a:off x="609600" y="9105900"/>
            <a:ext cx="1905000" cy="914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en-US" sz="2801" dirty="0">
              <a:solidFill>
                <a:srgbClr val="0A091B"/>
              </a:solidFill>
            </a:endParaRPr>
          </a:p>
        </p:txBody>
      </p:sp>
      <p:sp>
        <p:nvSpPr>
          <p:cNvPr id="26" name="TextBox 25"/>
          <p:cNvSpPr txBox="1"/>
          <p:nvPr/>
        </p:nvSpPr>
        <p:spPr>
          <a:xfrm>
            <a:off x="6172200" y="7200901"/>
            <a:ext cx="5562600" cy="2554545"/>
          </a:xfrm>
          <a:prstGeom prst="rect">
            <a:avLst/>
          </a:prstGeom>
          <a:noFill/>
        </p:spPr>
        <p:txBody>
          <a:bodyPr wrap="square" rtlCol="0">
            <a:spAutoFit/>
          </a:bodyPr>
          <a:lstStyle/>
          <a:p>
            <a:pPr defTabSz="1371669"/>
            <a:r>
              <a:rPr lang="en-US" sz="2000" b="1" dirty="0">
                <a:solidFill>
                  <a:srgbClr val="858591"/>
                </a:solidFill>
                <a:latin typeface="Arial Narrow Regular"/>
              </a:rPr>
              <a:t>48 outside stem &amp; yolk (OS&amp;Y) gate valve </a:t>
            </a:r>
            <a:r>
              <a:rPr lang="en-US" sz="2000" dirty="0">
                <a:solidFill>
                  <a:srgbClr val="858591"/>
                </a:solidFill>
                <a:latin typeface="Arial Narrow Regular"/>
              </a:rPr>
              <a:t>Provides a </a:t>
            </a:r>
            <a:r>
              <a:rPr lang="en-US" sz="2000" dirty="0">
                <a:solidFill>
                  <a:srgbClr val="0077C8"/>
                </a:solidFill>
                <a:latin typeface="Arial Narrow Regular"/>
              </a:rPr>
              <a:t>visual indication of valve’s open/closed position</a:t>
            </a:r>
          </a:p>
          <a:p>
            <a:pPr marL="285765" indent="-285765" defTabSz="1371669">
              <a:buClr>
                <a:srgbClr val="858591"/>
              </a:buClr>
              <a:buFont typeface="Arial" panose="020B0604020202020204" pitchFamily="34" charset="0"/>
              <a:buChar char="•"/>
            </a:pPr>
            <a:r>
              <a:rPr lang="en-US" sz="2000" dirty="0">
                <a:solidFill>
                  <a:srgbClr val="858591"/>
                </a:solidFill>
                <a:latin typeface="Arial Narrow Regular"/>
              </a:rPr>
              <a:t>Resilient wedge gate valve</a:t>
            </a:r>
          </a:p>
          <a:p>
            <a:pPr marL="285765" indent="-285765" defTabSz="1371669">
              <a:buClr>
                <a:srgbClr val="858591"/>
              </a:buClr>
              <a:buFont typeface="Arial" panose="020B0604020202020204" pitchFamily="34" charset="0"/>
              <a:buChar char="•"/>
            </a:pPr>
            <a:r>
              <a:rPr lang="en-US" sz="2000" dirty="0">
                <a:solidFill>
                  <a:srgbClr val="858591"/>
                </a:solidFill>
                <a:latin typeface="Arial Narrow Regular"/>
              </a:rPr>
              <a:t>Flanged, grooved, or flanged x grooved connections</a:t>
            </a:r>
          </a:p>
          <a:p>
            <a:pPr marL="285765" indent="-285765" defTabSz="1371669">
              <a:buClr>
                <a:srgbClr val="858591"/>
              </a:buClr>
              <a:buFont typeface="Arial" panose="020B0604020202020204" pitchFamily="34" charset="0"/>
              <a:buChar char="•"/>
            </a:pPr>
            <a:r>
              <a:rPr lang="en-US" sz="2000" dirty="0">
                <a:solidFill>
                  <a:srgbClr val="0077C8"/>
                </a:solidFill>
                <a:latin typeface="Arial Narrow Regular"/>
              </a:rPr>
              <a:t>Stand alone or on Zurn Wilkins backflow preventers</a:t>
            </a:r>
          </a:p>
        </p:txBody>
      </p:sp>
      <p:sp>
        <p:nvSpPr>
          <p:cNvPr id="11" name="TextBox 10"/>
          <p:cNvSpPr txBox="1"/>
          <p:nvPr/>
        </p:nvSpPr>
        <p:spPr>
          <a:xfrm>
            <a:off x="576470" y="7216648"/>
            <a:ext cx="4800600" cy="1938992"/>
          </a:xfrm>
          <a:prstGeom prst="rect">
            <a:avLst/>
          </a:prstGeom>
          <a:noFill/>
        </p:spPr>
        <p:txBody>
          <a:bodyPr wrap="square" rtlCol="0">
            <a:spAutoFit/>
          </a:bodyPr>
          <a:lstStyle/>
          <a:p>
            <a:pPr defTabSz="1371669"/>
            <a:r>
              <a:rPr lang="en-US" sz="2000" b="1" dirty="0">
                <a:solidFill>
                  <a:srgbClr val="858591"/>
                </a:solidFill>
                <a:latin typeface="Arial Narrow Regular"/>
              </a:rPr>
              <a:t>Post indicator (PI) gate valve </a:t>
            </a:r>
          </a:p>
          <a:p>
            <a:pPr defTabSz="1371669"/>
            <a:r>
              <a:rPr lang="en-US" sz="2000" dirty="0">
                <a:solidFill>
                  <a:srgbClr val="858591"/>
                </a:solidFill>
                <a:latin typeface="Arial Narrow Regular"/>
              </a:rPr>
              <a:t>Provides a </a:t>
            </a:r>
            <a:r>
              <a:rPr lang="en-US" sz="2000" dirty="0">
                <a:solidFill>
                  <a:srgbClr val="0077C8"/>
                </a:solidFill>
                <a:latin typeface="Arial Narrow Regular"/>
              </a:rPr>
              <a:t>visual indication of the valve’s open/closed position </a:t>
            </a:r>
            <a:r>
              <a:rPr lang="en-US" sz="2000" dirty="0">
                <a:solidFill>
                  <a:srgbClr val="858591"/>
                </a:solidFill>
                <a:latin typeface="Arial Narrow Regular"/>
              </a:rPr>
              <a:t>when coupled with an indicator post</a:t>
            </a:r>
          </a:p>
          <a:p>
            <a:pPr marL="285765" indent="-285765" defTabSz="1371669">
              <a:buFont typeface="Arial" panose="020B0604020202020204" pitchFamily="34" charset="0"/>
              <a:buChar char="•"/>
            </a:pPr>
            <a:r>
              <a:rPr lang="en-US" sz="2000" dirty="0">
                <a:solidFill>
                  <a:srgbClr val="858591"/>
                </a:solidFill>
                <a:latin typeface="Arial Narrow Regular"/>
              </a:rPr>
              <a:t>Non-rising stem gate valve with attachment plate for indicator post</a:t>
            </a:r>
          </a:p>
        </p:txBody>
      </p:sp>
      <p:pic>
        <p:nvPicPr>
          <p:cNvPr id="12" name="Picture 6" descr="Product Imag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2806382"/>
            <a:ext cx="2749506" cy="4165919"/>
          </a:xfrm>
          <a:prstGeom prst="rect">
            <a:avLst/>
          </a:prstGeom>
          <a:noFill/>
        </p:spPr>
      </p:pic>
      <p:pic>
        <p:nvPicPr>
          <p:cNvPr id="1026" name="Picture 2"/>
          <p:cNvPicPr>
            <a:picLocks noChangeAspect="1" noChangeArrowheads="1"/>
          </p:cNvPicPr>
          <p:nvPr/>
        </p:nvPicPr>
        <p:blipFill>
          <a:blip r:embed="rId4" cstate="print"/>
          <a:srcRect b="5882"/>
          <a:stretch>
            <a:fillRect/>
          </a:stretch>
        </p:blipFill>
        <p:spPr bwMode="auto">
          <a:xfrm>
            <a:off x="12115801" y="3467100"/>
            <a:ext cx="5509172" cy="2438400"/>
          </a:xfrm>
          <a:prstGeom prst="rect">
            <a:avLst/>
          </a:prstGeom>
          <a:noFill/>
          <a:ln w="9525">
            <a:noFill/>
            <a:miter lim="800000"/>
            <a:headEnd/>
            <a:tailEnd/>
          </a:ln>
        </p:spPr>
      </p:pic>
      <p:sp>
        <p:nvSpPr>
          <p:cNvPr id="14" name="TextBox 13"/>
          <p:cNvSpPr txBox="1"/>
          <p:nvPr/>
        </p:nvSpPr>
        <p:spPr>
          <a:xfrm>
            <a:off x="12344400" y="7240132"/>
            <a:ext cx="5562600" cy="1938992"/>
          </a:xfrm>
          <a:prstGeom prst="rect">
            <a:avLst/>
          </a:prstGeom>
          <a:noFill/>
        </p:spPr>
        <p:txBody>
          <a:bodyPr wrap="square" rtlCol="0">
            <a:spAutoFit/>
          </a:bodyPr>
          <a:lstStyle/>
          <a:p>
            <a:pPr defTabSz="1371669"/>
            <a:r>
              <a:rPr lang="en-US" sz="2000" b="1" dirty="0">
                <a:solidFill>
                  <a:srgbClr val="858591"/>
                </a:solidFill>
                <a:latin typeface="Arial Narrow Regular"/>
              </a:rPr>
              <a:t>49 Butterfly Valve</a:t>
            </a:r>
            <a:endParaRPr lang="en-US" sz="2000" dirty="0">
              <a:solidFill>
                <a:srgbClr val="0077C8"/>
              </a:solidFill>
              <a:latin typeface="Arial Narrow Regular"/>
            </a:endParaRPr>
          </a:p>
          <a:p>
            <a:pPr marL="285765" indent="-285765" defTabSz="1371669">
              <a:buClr>
                <a:srgbClr val="858591"/>
              </a:buClr>
              <a:buFont typeface="Arial" panose="020B0604020202020204" pitchFamily="34" charset="0"/>
              <a:buChar char="•"/>
            </a:pPr>
            <a:r>
              <a:rPr lang="en-US" sz="2000" dirty="0">
                <a:solidFill>
                  <a:srgbClr val="0077C8"/>
                </a:solidFill>
                <a:latin typeface="Arial Narrow Regular"/>
              </a:rPr>
              <a:t>Integral supervisory switch with visual indicator</a:t>
            </a:r>
          </a:p>
          <a:p>
            <a:pPr marL="285765" indent="-285765" defTabSz="1371669">
              <a:buClr>
                <a:srgbClr val="858591"/>
              </a:buClr>
              <a:buFont typeface="Arial" panose="020B0604020202020204" pitchFamily="34" charset="0"/>
              <a:buChar char="•"/>
            </a:pPr>
            <a:r>
              <a:rPr lang="en-US" sz="2000" dirty="0">
                <a:solidFill>
                  <a:srgbClr val="858591"/>
                </a:solidFill>
                <a:latin typeface="Arial Narrow Regular"/>
              </a:rPr>
              <a:t>Butterfly valve with grooved x grooved connections, grooved x flange connections and flange x groove connections</a:t>
            </a:r>
          </a:p>
        </p:txBody>
      </p:sp>
      <p:pic>
        <p:nvPicPr>
          <p:cNvPr id="1027" name="Picture 3"/>
          <p:cNvPicPr>
            <a:picLocks noChangeAspect="1" noChangeArrowheads="1"/>
          </p:cNvPicPr>
          <p:nvPr/>
        </p:nvPicPr>
        <p:blipFill>
          <a:blip r:embed="rId5" cstate="print"/>
          <a:srcRect/>
          <a:stretch>
            <a:fillRect/>
          </a:stretch>
        </p:blipFill>
        <p:spPr bwMode="auto">
          <a:xfrm>
            <a:off x="6953249" y="2424875"/>
            <a:ext cx="1676400" cy="4195193"/>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8763001" y="2443640"/>
            <a:ext cx="1854752" cy="4157663"/>
          </a:xfrm>
          <a:prstGeom prst="rect">
            <a:avLst/>
          </a:prstGeom>
          <a:noFill/>
          <a:ln w="9525">
            <a:noFill/>
            <a:miter lim="800000"/>
            <a:headEnd/>
            <a:tailEnd/>
          </a:ln>
        </p:spPr>
      </p:pic>
    </p:spTree>
    <p:extLst>
      <p:ext uri="{BB962C8B-B14F-4D97-AF65-F5344CB8AC3E}">
        <p14:creationId xmlns:p14="http://schemas.microsoft.com/office/powerpoint/2010/main" val="557988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682"/>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en-US" sz="2801" dirty="0">
              <a:solidFill>
                <a:srgbClr val="0A091B"/>
              </a:solidFill>
            </a:endParaRPr>
          </a:p>
        </p:txBody>
      </p:sp>
      <p:sp>
        <p:nvSpPr>
          <p:cNvPr id="4" name="Title 3"/>
          <p:cNvSpPr>
            <a:spLocks noGrp="1"/>
          </p:cNvSpPr>
          <p:nvPr>
            <p:ph type="title"/>
          </p:nvPr>
        </p:nvSpPr>
        <p:spPr>
          <a:xfrm>
            <a:off x="876301" y="571410"/>
            <a:ext cx="7886702" cy="1384995"/>
          </a:xfrm>
        </p:spPr>
        <p:txBody>
          <a:bodyPr/>
          <a:lstStyle/>
          <a:p>
            <a:r>
              <a:rPr lang="en-US" dirty="0">
                <a:solidFill>
                  <a:schemeClr val="accent1"/>
                </a:solidFill>
              </a:rPr>
              <a:t>features &amp; benefits</a:t>
            </a:r>
            <a:br>
              <a:rPr lang="en-US" dirty="0"/>
            </a:br>
            <a:r>
              <a:rPr lang="en-US" dirty="0"/>
              <a:t>ancillary products</a:t>
            </a:r>
            <a:endParaRPr lang="uk-UA" dirty="0"/>
          </a:p>
        </p:txBody>
      </p:sp>
      <p:cxnSp>
        <p:nvCxnSpPr>
          <p:cNvPr id="29" name="Straight Connector 28"/>
          <p:cNvCxnSpPr/>
          <p:nvPr/>
        </p:nvCxnSpPr>
        <p:spPr>
          <a:xfrm>
            <a:off x="2743200" y="7124700"/>
            <a:ext cx="12230100"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2573000" y="3771901"/>
            <a:ext cx="4141413" cy="1631216"/>
          </a:xfrm>
          <a:prstGeom prst="rect">
            <a:avLst/>
          </a:prstGeom>
          <a:noFill/>
        </p:spPr>
        <p:txBody>
          <a:bodyPr wrap="square" rtlCol="0">
            <a:spAutoFit/>
          </a:bodyPr>
          <a:lstStyle/>
          <a:p>
            <a:pPr defTabSz="1371669"/>
            <a:r>
              <a:rPr lang="en-US" sz="2000" b="1" dirty="0">
                <a:solidFill>
                  <a:srgbClr val="858591"/>
                </a:solidFill>
                <a:latin typeface="Arial Narrow Regular"/>
              </a:rPr>
              <a:t>Fixed Air Gaps</a:t>
            </a:r>
          </a:p>
          <a:p>
            <a:pPr defTabSz="1371669"/>
            <a:r>
              <a:rPr lang="en-US" sz="2000" dirty="0">
                <a:solidFill>
                  <a:srgbClr val="858591"/>
                </a:solidFill>
                <a:latin typeface="Arial Narrow Regular"/>
              </a:rPr>
              <a:t>Collects water discharge from reduced pressure backflow assemblies, dura-coated cast iron body</a:t>
            </a:r>
          </a:p>
        </p:txBody>
      </p:sp>
      <p:cxnSp>
        <p:nvCxnSpPr>
          <p:cNvPr id="44" name="Straight Connector 43"/>
          <p:cNvCxnSpPr/>
          <p:nvPr/>
        </p:nvCxnSpPr>
        <p:spPr>
          <a:xfrm flipV="1">
            <a:off x="8915400" y="2171700"/>
            <a:ext cx="0" cy="77724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496933" y="3619500"/>
            <a:ext cx="4356378" cy="1938992"/>
          </a:xfrm>
          <a:prstGeom prst="rect">
            <a:avLst/>
          </a:prstGeom>
          <a:noFill/>
        </p:spPr>
        <p:txBody>
          <a:bodyPr wrap="square" rtlCol="0">
            <a:spAutoFit/>
          </a:bodyPr>
          <a:lstStyle/>
          <a:p>
            <a:pPr defTabSz="1371669"/>
            <a:r>
              <a:rPr lang="en-US" sz="2000" b="1" dirty="0">
                <a:solidFill>
                  <a:srgbClr val="858591"/>
                </a:solidFill>
                <a:latin typeface="Arial Narrow Regular"/>
              </a:rPr>
              <a:t>Ball Valve Monitor Switch (BVMS)</a:t>
            </a:r>
          </a:p>
          <a:p>
            <a:pPr defTabSz="1371669"/>
            <a:r>
              <a:rPr lang="en-US" sz="2000" dirty="0">
                <a:solidFill>
                  <a:srgbClr val="858591"/>
                </a:solidFill>
                <a:latin typeface="Arial Narrow Regular"/>
              </a:rPr>
              <a:t>Mounted on a backflow preventer’s ball valve shutoffs in a fire sprinkler system, it will signal if ball valve handle is moved from an open position</a:t>
            </a:r>
          </a:p>
        </p:txBody>
      </p:sp>
      <p:pic>
        <p:nvPicPr>
          <p:cNvPr id="19" name="Picture 10" descr="Product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71340" y="3087932"/>
            <a:ext cx="3195672" cy="2275061"/>
          </a:xfrm>
          <a:prstGeom prst="rect">
            <a:avLst/>
          </a:prstGeom>
          <a:noFill/>
        </p:spPr>
      </p:pic>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200" y="2707571"/>
            <a:ext cx="1828800" cy="2895600"/>
          </a:xfrm>
          <a:prstGeom prst="rect">
            <a:avLst/>
          </a:prstGeom>
          <a:noFill/>
          <a:ln w="9525">
            <a:noFill/>
            <a:miter lim="800000"/>
            <a:headEnd/>
            <a:tailEnd/>
          </a:ln>
        </p:spPr>
      </p:pic>
      <p:pic>
        <p:nvPicPr>
          <p:cNvPr id="14" name="Picture 13" descr="OSY  40 installed on gate copy.png"/>
          <p:cNvPicPr>
            <a:picLocks noChangeAspect="1"/>
          </p:cNvPicPr>
          <p:nvPr/>
        </p:nvPicPr>
        <p:blipFill>
          <a:blip r:embed="rId5" cstate="print"/>
          <a:stretch>
            <a:fillRect/>
          </a:stretch>
        </p:blipFill>
        <p:spPr>
          <a:xfrm>
            <a:off x="1066802" y="5905500"/>
            <a:ext cx="3288311" cy="3505200"/>
          </a:xfrm>
          <a:prstGeom prst="rect">
            <a:avLst/>
          </a:prstGeom>
        </p:spPr>
      </p:pic>
      <p:sp>
        <p:nvSpPr>
          <p:cNvPr id="15" name="TextBox 14"/>
          <p:cNvSpPr txBox="1"/>
          <p:nvPr/>
        </p:nvSpPr>
        <p:spPr>
          <a:xfrm>
            <a:off x="4572000" y="6743700"/>
            <a:ext cx="4356378" cy="1323439"/>
          </a:xfrm>
          <a:prstGeom prst="rect">
            <a:avLst/>
          </a:prstGeom>
          <a:noFill/>
        </p:spPr>
        <p:txBody>
          <a:bodyPr wrap="square" rtlCol="0">
            <a:spAutoFit/>
          </a:bodyPr>
          <a:lstStyle/>
          <a:p>
            <a:pPr defTabSz="1371669"/>
            <a:r>
              <a:rPr lang="en-US" sz="2000" b="1" dirty="0">
                <a:solidFill>
                  <a:srgbClr val="858591"/>
                </a:solidFill>
                <a:latin typeface="Arial Narrow Regular"/>
              </a:rPr>
              <a:t>Gate Valve Supervisory Switch (OSY-40)</a:t>
            </a:r>
          </a:p>
          <a:p>
            <a:pPr defTabSz="1371669"/>
            <a:r>
              <a:rPr lang="en-US" sz="2000" dirty="0">
                <a:solidFill>
                  <a:srgbClr val="858591"/>
                </a:solidFill>
                <a:latin typeface="Arial Narrow Regular"/>
              </a:rPr>
              <a:t>Used to monitor the position of and OS&amp;Y type gate valve.</a:t>
            </a:r>
          </a:p>
        </p:txBody>
      </p:sp>
      <p:sp>
        <p:nvSpPr>
          <p:cNvPr id="16" name="TextBox 15"/>
          <p:cNvSpPr txBox="1"/>
          <p:nvPr/>
        </p:nvSpPr>
        <p:spPr>
          <a:xfrm>
            <a:off x="12877800" y="7429501"/>
            <a:ext cx="4495800" cy="1631216"/>
          </a:xfrm>
          <a:prstGeom prst="rect">
            <a:avLst/>
          </a:prstGeom>
          <a:noFill/>
        </p:spPr>
        <p:txBody>
          <a:bodyPr wrap="square" rtlCol="0">
            <a:spAutoFit/>
          </a:bodyPr>
          <a:lstStyle/>
          <a:p>
            <a:pPr defTabSz="1371669"/>
            <a:r>
              <a:rPr lang="en-US" sz="2000" b="1" dirty="0">
                <a:solidFill>
                  <a:srgbClr val="858591"/>
                </a:solidFill>
                <a:latin typeface="Arial Narrow Regular"/>
              </a:rPr>
              <a:t>Setters</a:t>
            </a:r>
          </a:p>
          <a:p>
            <a:pPr defTabSz="1371669"/>
            <a:r>
              <a:rPr lang="en-US" sz="2000" dirty="0">
                <a:solidFill>
                  <a:srgbClr val="858591"/>
                </a:solidFill>
                <a:latin typeface="Arial Narrow Regular"/>
              </a:rPr>
              <a:t>Used with 400 series DI and Stainless backflows, valve setters ease installation time and eliminate the need for concrete thrust blocks. </a:t>
            </a:r>
          </a:p>
        </p:txBody>
      </p:sp>
      <p:pic>
        <p:nvPicPr>
          <p:cNvPr id="17" name="Picture 16" descr="4-FLSST_400ST-Valve-Setter_AL_NewColor.png"/>
          <p:cNvPicPr>
            <a:picLocks noChangeAspect="1"/>
          </p:cNvPicPr>
          <p:nvPr/>
        </p:nvPicPr>
        <p:blipFill>
          <a:blip r:embed="rId6" cstate="print"/>
          <a:stretch>
            <a:fillRect/>
          </a:stretch>
        </p:blipFill>
        <p:spPr>
          <a:xfrm>
            <a:off x="9525000" y="8189730"/>
            <a:ext cx="3352800" cy="1998269"/>
          </a:xfrm>
          <a:prstGeom prst="rect">
            <a:avLst/>
          </a:prstGeom>
        </p:spPr>
      </p:pic>
      <p:pic>
        <p:nvPicPr>
          <p:cNvPr id="3074" name="Picture 2"/>
          <p:cNvPicPr>
            <a:picLocks noChangeAspect="1" noChangeArrowheads="1"/>
          </p:cNvPicPr>
          <p:nvPr/>
        </p:nvPicPr>
        <p:blipFill>
          <a:blip r:embed="rId7" cstate="print"/>
          <a:srcRect/>
          <a:stretch>
            <a:fillRect/>
          </a:stretch>
        </p:blipFill>
        <p:spPr bwMode="auto">
          <a:xfrm>
            <a:off x="9448800" y="6896100"/>
            <a:ext cx="3276600" cy="1287951"/>
          </a:xfrm>
          <a:prstGeom prst="rect">
            <a:avLst/>
          </a:prstGeom>
          <a:noFill/>
          <a:ln w="9525">
            <a:noFill/>
            <a:miter lim="800000"/>
            <a:headEnd/>
            <a:tailEnd/>
          </a:ln>
        </p:spPr>
      </p:pic>
    </p:spTree>
    <p:extLst>
      <p:ext uri="{BB962C8B-B14F-4D97-AF65-F5344CB8AC3E}">
        <p14:creationId xmlns:p14="http://schemas.microsoft.com/office/powerpoint/2010/main" val="2075502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8839200" y="0"/>
            <a:ext cx="8305800" cy="24765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rgbClr val="0A091B"/>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competition</a:t>
            </a:r>
            <a:endParaRPr lang="uk-UA" dirty="0"/>
          </a:p>
        </p:txBody>
      </p:sp>
      <p:sp>
        <p:nvSpPr>
          <p:cNvPr id="4" name="Slide Number Placeholder 3"/>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34</a:t>
            </a:fld>
            <a:endParaRPr b="0" dirty="0">
              <a:solidFill>
                <a:srgbClr val="C0C0C8"/>
              </a:solidFill>
              <a:latin typeface="Arial Regula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31461918"/>
              </p:ext>
            </p:extLst>
          </p:nvPr>
        </p:nvGraphicFramePr>
        <p:xfrm>
          <a:off x="-152400" y="3314700"/>
          <a:ext cx="18440400" cy="7199393"/>
        </p:xfrm>
        <a:graphic>
          <a:graphicData uri="http://schemas.openxmlformats.org/drawingml/2006/table">
            <a:tbl>
              <a:tblPr firstRow="1" bandRow="1">
                <a:tableStyleId>{5C22544A-7EE6-4342-B048-85BDC9FD1C3A}</a:tableStyleId>
              </a:tblPr>
              <a:tblGrid>
                <a:gridCol w="9073847">
                  <a:extLst>
                    <a:ext uri="{9D8B030D-6E8A-4147-A177-3AD203B41FA5}">
                      <a16:colId xmlns:a16="http://schemas.microsoft.com/office/drawing/2014/main" val="20000"/>
                    </a:ext>
                  </a:extLst>
                </a:gridCol>
                <a:gridCol w="3122184">
                  <a:extLst>
                    <a:ext uri="{9D8B030D-6E8A-4147-A177-3AD203B41FA5}">
                      <a16:colId xmlns:a16="http://schemas.microsoft.com/office/drawing/2014/main" val="20001"/>
                    </a:ext>
                  </a:extLst>
                </a:gridCol>
                <a:gridCol w="3219753">
                  <a:extLst>
                    <a:ext uri="{9D8B030D-6E8A-4147-A177-3AD203B41FA5}">
                      <a16:colId xmlns:a16="http://schemas.microsoft.com/office/drawing/2014/main" val="20002"/>
                    </a:ext>
                  </a:extLst>
                </a:gridCol>
                <a:gridCol w="3024616">
                  <a:extLst>
                    <a:ext uri="{9D8B030D-6E8A-4147-A177-3AD203B41FA5}">
                      <a16:colId xmlns:a16="http://schemas.microsoft.com/office/drawing/2014/main" val="20003"/>
                    </a:ext>
                  </a:extLst>
                </a:gridCol>
              </a:tblGrid>
              <a:tr h="1090817">
                <a:tc>
                  <a:txBody>
                    <a:bodyPr/>
                    <a:lstStyle/>
                    <a:p>
                      <a:pPr algn="ctr"/>
                      <a:r>
                        <a:rPr lang="en-US" sz="3600" b="0" i="0" dirty="0">
                          <a:solidFill>
                            <a:schemeClr val="bg1"/>
                          </a:solidFill>
                          <a:latin typeface="Arial Narrow Regular" charset="0"/>
                        </a:rPr>
                        <a:t>n-Patter</a:t>
                      </a:r>
                      <a:r>
                        <a:rPr lang="en-US" sz="3600" b="0" i="0" baseline="0" dirty="0">
                          <a:solidFill>
                            <a:schemeClr val="bg1"/>
                          </a:solidFill>
                          <a:latin typeface="Arial Narrow Regular" charset="0"/>
                        </a:rPr>
                        <a:t>n </a:t>
                      </a:r>
                      <a:r>
                        <a:rPr lang="en-US" sz="3600" b="0" i="0" dirty="0">
                          <a:solidFill>
                            <a:schemeClr val="bg1"/>
                          </a:solidFill>
                          <a:latin typeface="Arial Narrow Regular" charset="0"/>
                        </a:rPr>
                        <a:t>Backflow</a:t>
                      </a:r>
                      <a:r>
                        <a:rPr lang="en-US" sz="3600" b="0" i="0" baseline="0" dirty="0">
                          <a:solidFill>
                            <a:schemeClr val="bg1"/>
                          </a:solidFill>
                          <a:latin typeface="Arial Narrow Regular" charset="0"/>
                        </a:rPr>
                        <a:t> Prevention</a:t>
                      </a:r>
                      <a:endParaRPr lang="uk-UA" sz="3600" b="0" i="0" dirty="0">
                        <a:solidFill>
                          <a:schemeClr val="bg1"/>
                        </a:solidFill>
                        <a:latin typeface="Arial Narrow Regular" charset="0"/>
                      </a:endParaRPr>
                    </a:p>
                  </a:txBody>
                  <a:tcPr anchor="ctr">
                    <a:lnL w="28575" cap="flat" cmpd="sng" algn="ctr">
                      <a:solidFill>
                        <a:schemeClr val="accent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3600" b="0" i="0" dirty="0">
                          <a:solidFill>
                            <a:schemeClr val="bg1"/>
                          </a:solidFill>
                          <a:latin typeface="Arial Narrow Regular" charset="0"/>
                        </a:rPr>
                        <a:t>Zurn 400 </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0" i="0" dirty="0">
                          <a:solidFill>
                            <a:schemeClr val="bg1"/>
                          </a:solidFill>
                          <a:latin typeface="Arial Narrow Regular" charset="0"/>
                        </a:rPr>
                        <a:t>Febco</a:t>
                      </a:r>
                      <a:r>
                        <a:rPr lang="en-US" sz="3600" b="0" i="0" baseline="0" dirty="0">
                          <a:solidFill>
                            <a:schemeClr val="bg1"/>
                          </a:solidFill>
                          <a:latin typeface="Arial Narrow Regular" charset="0"/>
                        </a:rPr>
                        <a:t> 800</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3600" b="0" i="0" dirty="0">
                          <a:solidFill>
                            <a:schemeClr val="bg1"/>
                          </a:solidFill>
                          <a:latin typeface="Arial Narrow Regular" charset="0"/>
                        </a:rPr>
                        <a:t>Apollo 4An</a:t>
                      </a:r>
                      <a:r>
                        <a:rPr lang="en-US" sz="3600" b="0" i="0" baseline="0" dirty="0">
                          <a:solidFill>
                            <a:schemeClr val="bg1"/>
                          </a:solidFill>
                          <a:latin typeface="Arial Narrow Regular" charset="0"/>
                        </a:rPr>
                        <a:t> </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63572">
                <a:tc>
                  <a:txBody>
                    <a:bodyPr/>
                    <a:lstStyle/>
                    <a:p>
                      <a:pPr algn="ctr"/>
                      <a:r>
                        <a:rPr lang="en-US" sz="2000" b="0" i="0" dirty="0">
                          <a:solidFill>
                            <a:schemeClr val="tx2"/>
                          </a:solidFill>
                          <a:latin typeface="Arial Regular" charset="0"/>
                        </a:rPr>
                        <a:t>Stainless</a:t>
                      </a:r>
                      <a:r>
                        <a:rPr lang="en-US" sz="2000" b="0" i="0" baseline="0" dirty="0">
                          <a:solidFill>
                            <a:schemeClr val="tx2"/>
                          </a:solidFill>
                          <a:latin typeface="Arial Regular" charset="0"/>
                        </a:rPr>
                        <a:t> Steel Body</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6357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i="0" dirty="0">
                          <a:solidFill>
                            <a:schemeClr val="tx2"/>
                          </a:solidFill>
                          <a:latin typeface="Arial Regular" charset="0"/>
                        </a:rPr>
                        <a:t>Size</a:t>
                      </a:r>
                      <a:r>
                        <a:rPr lang="en-US" sz="2000" b="0" i="0" baseline="0" dirty="0">
                          <a:solidFill>
                            <a:schemeClr val="tx2"/>
                          </a:solidFill>
                          <a:latin typeface="Arial Regular" charset="0"/>
                        </a:rPr>
                        <a:t>s: 4” – 10”, Types DC, RP, DCDA</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357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i="0" dirty="0">
                          <a:solidFill>
                            <a:schemeClr val="tx2"/>
                          </a:solidFill>
                          <a:latin typeface="Arial Regular" charset="0"/>
                        </a:rPr>
                        <a:t>Sizes:</a:t>
                      </a:r>
                      <a:r>
                        <a:rPr lang="en-US" sz="2000" b="0" i="0" baseline="0" dirty="0">
                          <a:solidFill>
                            <a:schemeClr val="tx2"/>
                          </a:solidFill>
                          <a:latin typeface="Arial Regular" charset="0"/>
                        </a:rPr>
                        <a:t> 4” – 10” , </a:t>
                      </a:r>
                      <a:r>
                        <a:rPr lang="en-US" sz="2000" b="0" i="0" dirty="0">
                          <a:solidFill>
                            <a:schemeClr val="tx2"/>
                          </a:solidFill>
                          <a:latin typeface="Arial Regular" charset="0"/>
                        </a:rPr>
                        <a:t>Type:</a:t>
                      </a:r>
                      <a:r>
                        <a:rPr lang="en-US" sz="2000" b="0" i="0" baseline="0" dirty="0">
                          <a:solidFill>
                            <a:schemeClr val="tx2"/>
                          </a:solidFill>
                          <a:latin typeface="Arial Regular" charset="0"/>
                        </a:rPr>
                        <a:t> RPDA</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6357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i="0" dirty="0">
                          <a:solidFill>
                            <a:schemeClr val="tx2"/>
                          </a:solidFill>
                          <a:latin typeface="Arial Regular" charset="0"/>
                        </a:rPr>
                        <a:t>Patented</a:t>
                      </a:r>
                      <a:r>
                        <a:rPr lang="en-US" sz="2000" b="0" i="0" baseline="0" dirty="0">
                          <a:solidFill>
                            <a:schemeClr val="tx2"/>
                          </a:solidFill>
                          <a:latin typeface="Arial Regular" charset="0"/>
                        </a:rPr>
                        <a:t> Compound Checks®</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76357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dirty="0">
                          <a:solidFill>
                            <a:schemeClr val="tx2"/>
                          </a:solidFill>
                          <a:latin typeface="Arial Narrow Regular"/>
                        </a:rPr>
                        <a:t>Replaces Zurn 400 ductile iron</a:t>
                      </a:r>
                      <a:r>
                        <a:rPr lang="en-US" sz="2000" b="0" baseline="0" dirty="0">
                          <a:solidFill>
                            <a:schemeClr val="tx2"/>
                          </a:solidFill>
                          <a:latin typeface="Arial Narrow Regular"/>
                        </a:rPr>
                        <a:t> series</a:t>
                      </a:r>
                      <a:endParaRPr lang="en-US" sz="2000" b="0" dirty="0">
                        <a:solidFill>
                          <a:schemeClr val="tx2"/>
                        </a:solidFill>
                        <a:latin typeface="Arial Narrow Regular"/>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6357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dirty="0">
                          <a:solidFill>
                            <a:schemeClr val="tx2"/>
                          </a:solidFill>
                          <a:latin typeface="Arial Narrow Regular"/>
                        </a:rPr>
                        <a:t>Replaces Febco 800 series</a:t>
                      </a: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76357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dirty="0">
                          <a:solidFill>
                            <a:schemeClr val="tx2"/>
                          </a:solidFill>
                          <a:latin typeface="Arial Narrow Regular"/>
                        </a:rPr>
                        <a:t>Field tested and proven for 18+ years</a:t>
                      </a: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763572">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dirty="0">
                          <a:solidFill>
                            <a:schemeClr val="tx2"/>
                          </a:solidFill>
                          <a:latin typeface="Arial Narrow Regular"/>
                        </a:rPr>
                        <a:t>Patented</a:t>
                      </a:r>
                      <a:r>
                        <a:rPr lang="en-US" sz="2000" b="0" baseline="0" dirty="0">
                          <a:solidFill>
                            <a:schemeClr val="tx2"/>
                          </a:solidFill>
                          <a:latin typeface="Arial Narrow Regular"/>
                        </a:rPr>
                        <a:t> Relief Valve Monitor Switch (475ST/V, 475STDA/V) </a:t>
                      </a:r>
                      <a:endParaRPr lang="en-US" sz="2000" b="0" dirty="0">
                        <a:solidFill>
                          <a:schemeClr val="tx2"/>
                        </a:solidFill>
                        <a:latin typeface="Arial Narrow Regular"/>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pic>
        <p:nvPicPr>
          <p:cNvPr id="6" name="Picture 5" descr="Zurn_Wilkins_6-475ST_Front_R3.jpg"/>
          <p:cNvPicPr>
            <a:picLocks noChangeAspect="1"/>
          </p:cNvPicPr>
          <p:nvPr/>
        </p:nvPicPr>
        <p:blipFill>
          <a:blip r:embed="rId2" cstate="print"/>
          <a:stretch>
            <a:fillRect/>
          </a:stretch>
        </p:blipFill>
        <p:spPr>
          <a:xfrm>
            <a:off x="9175742" y="168270"/>
            <a:ext cx="2933700" cy="2933700"/>
          </a:xfrm>
          <a:prstGeom prst="rect">
            <a:avLst/>
          </a:prstGeom>
        </p:spPr>
      </p:pic>
      <p:pic>
        <p:nvPicPr>
          <p:cNvPr id="8" name="Picture 7" descr="Febco880V.jpg"/>
          <p:cNvPicPr>
            <a:picLocks noChangeAspect="1"/>
          </p:cNvPicPr>
          <p:nvPr/>
        </p:nvPicPr>
        <p:blipFill>
          <a:blip r:embed="rId3" cstate="print"/>
          <a:stretch>
            <a:fillRect/>
          </a:stretch>
        </p:blipFill>
        <p:spPr>
          <a:xfrm>
            <a:off x="12573000" y="231735"/>
            <a:ext cx="2432041" cy="2432041"/>
          </a:xfrm>
          <a:prstGeom prst="rect">
            <a:avLst/>
          </a:prstGeom>
        </p:spPr>
      </p:pic>
      <p:pic>
        <p:nvPicPr>
          <p:cNvPr id="9" name="Picture 8" descr="HRP_4AN-700LBF_1.jpg"/>
          <p:cNvPicPr>
            <a:picLocks noChangeAspect="1"/>
          </p:cNvPicPr>
          <p:nvPr/>
        </p:nvPicPr>
        <p:blipFill>
          <a:blip r:embed="rId4" cstate="print"/>
          <a:stretch>
            <a:fillRect/>
          </a:stretch>
        </p:blipFill>
        <p:spPr>
          <a:xfrm>
            <a:off x="15466101" y="384135"/>
            <a:ext cx="2660355" cy="2279641"/>
          </a:xfrm>
          <a:prstGeom prst="rect">
            <a:avLst/>
          </a:prstGeom>
        </p:spPr>
      </p:pic>
    </p:spTree>
    <p:extLst>
      <p:ext uri="{BB962C8B-B14F-4D97-AF65-F5344CB8AC3E}">
        <p14:creationId xmlns:p14="http://schemas.microsoft.com/office/powerpoint/2010/main" val="1735516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13805"/>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a:xfrm>
            <a:off x="876300" y="571411"/>
            <a:ext cx="9486900" cy="1962076"/>
          </a:xfrm>
        </p:spPr>
        <p:txBody>
          <a:bodyPr/>
          <a:lstStyle/>
          <a:p>
            <a:r>
              <a:rPr lang="en-US" dirty="0">
                <a:solidFill>
                  <a:schemeClr val="accent1"/>
                </a:solidFill>
              </a:rPr>
              <a:t>features &amp; benefits 300 Series SBF</a:t>
            </a:r>
            <a:br>
              <a:rPr lang="en-US" dirty="0"/>
            </a:br>
            <a:r>
              <a:rPr lang="en-US" dirty="0"/>
              <a:t>questions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35</a:t>
            </a:fld>
            <a:endParaRPr b="0" dirty="0">
              <a:latin typeface="Arial Regula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88895302"/>
              </p:ext>
            </p:extLst>
          </p:nvPr>
        </p:nvGraphicFramePr>
        <p:xfrm>
          <a:off x="876301" y="2628900"/>
          <a:ext cx="17016545" cy="6065520"/>
        </p:xfrm>
        <a:graphic>
          <a:graphicData uri="http://schemas.openxmlformats.org/drawingml/2006/table">
            <a:tbl>
              <a:tblPr firstRow="1" bandRow="1">
                <a:tableStyleId>{5C22544A-7EE6-4342-B048-85BDC9FD1C3A}</a:tableStyleId>
              </a:tblPr>
              <a:tblGrid>
                <a:gridCol w="5067299">
                  <a:extLst>
                    <a:ext uri="{9D8B030D-6E8A-4147-A177-3AD203B41FA5}">
                      <a16:colId xmlns:a16="http://schemas.microsoft.com/office/drawing/2014/main" val="20000"/>
                    </a:ext>
                  </a:extLst>
                </a:gridCol>
                <a:gridCol w="7239000">
                  <a:extLst>
                    <a:ext uri="{9D8B030D-6E8A-4147-A177-3AD203B41FA5}">
                      <a16:colId xmlns:a16="http://schemas.microsoft.com/office/drawing/2014/main" val="20001"/>
                    </a:ext>
                  </a:extLst>
                </a:gridCol>
                <a:gridCol w="4710246">
                  <a:extLst>
                    <a:ext uri="{9D8B030D-6E8A-4147-A177-3AD203B41FA5}">
                      <a16:colId xmlns:a16="http://schemas.microsoft.com/office/drawing/2014/main" val="20002"/>
                    </a:ext>
                  </a:extLst>
                </a:gridCol>
              </a:tblGrid>
              <a:tr h="640080">
                <a:tc>
                  <a:txBody>
                    <a:bodyPr/>
                    <a:lstStyle/>
                    <a:p>
                      <a:pPr algn="ctr"/>
                      <a:r>
                        <a:rPr lang="en-US" sz="1600" b="0" i="0" baseline="0" dirty="0">
                          <a:solidFill>
                            <a:schemeClr val="tx1"/>
                          </a:solidFill>
                          <a:latin typeface="Arial Narrow" panose="020B0606020202030204" pitchFamily="34" charset="0"/>
                        </a:rPr>
                        <a:t>How long do you need to have your backflow preventer last? </a:t>
                      </a:r>
                      <a:endParaRPr lang="uk-UA" sz="1600" b="0" i="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0" dirty="0">
                          <a:solidFill>
                            <a:schemeClr val="accent1"/>
                          </a:solidFill>
                          <a:latin typeface="Arial Narrow" panose="020B0606020202030204" pitchFamily="34" charset="0"/>
                        </a:rPr>
                        <a:t>Stainless steel shut-off valve handles</a:t>
                      </a:r>
                      <a:r>
                        <a:rPr lang="en-US" sz="1600" b="0" dirty="0">
                          <a:solidFill>
                            <a:schemeClr val="tx1"/>
                          </a:solidFill>
                          <a:latin typeface="Arial Narrow" panose="020B0606020202030204" pitchFamily="34" charset="0"/>
                        </a:rPr>
                        <a:t>, hardware, and struts resist corrosion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Arial Narrow" panose="020B0606020202030204" pitchFamily="34" charset="0"/>
                        </a:rPr>
                        <a:t>Cast bronze ball valves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Arial Narrow" panose="020B0606020202030204" pitchFamily="34" charset="0"/>
                        </a:rPr>
                        <a:t>UV-resistant, reinforced nylon EZSwap </a:t>
                      </a:r>
                      <a:r>
                        <a:rPr lang="en-US" sz="1600" b="0" dirty="0">
                          <a:solidFill>
                            <a:schemeClr val="tx1"/>
                          </a:solidFill>
                          <a:latin typeface="Arial Narrow" panose="020B0606020202030204" pitchFamily="34" charset="0"/>
                        </a:rPr>
                        <a:t>resists corrosion and mineral build-up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Arial Narrow" panose="020B0606020202030204" pitchFamily="34" charset="0"/>
                        </a:rPr>
                        <a:t>Engraved serial number</a:t>
                      </a:r>
                      <a:r>
                        <a:rPr lang="en-US" sz="1600" b="0" dirty="0">
                          <a:solidFill>
                            <a:schemeClr val="tx1"/>
                          </a:solidFill>
                          <a:latin typeface="Arial Narrow" panose="020B0606020202030204" pitchFamily="34" charset="0"/>
                        </a:rPr>
                        <a:t> on strut is permanent and avoids new backflow registration costs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Arial Narrow" panose="020B0606020202030204" pitchFamily="34" charset="0"/>
                        </a:rPr>
                        <a:t>Short lay length</a:t>
                      </a:r>
                      <a:r>
                        <a:rPr lang="en-US" sz="1600" b="0" dirty="0">
                          <a:solidFill>
                            <a:schemeClr val="tx1"/>
                          </a:solidFill>
                          <a:latin typeface="Arial Narrow" panose="020B0606020202030204" pitchFamily="34" charset="0"/>
                        </a:rPr>
                        <a:t> allows installation in tight spaces, including valve boxes</a:t>
                      </a:r>
                    </a:p>
                    <a:p>
                      <a:pPr algn="l"/>
                      <a:endParaRPr lang="en-US" sz="1600" b="0" i="0" dirty="0">
                        <a:solidFill>
                          <a:schemeClr val="tx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i="0" dirty="0">
                          <a:solidFill>
                            <a:schemeClr val="tx1"/>
                          </a:solidFill>
                          <a:latin typeface="Arial Narrow" panose="020B0606020202030204" pitchFamily="34" charset="0"/>
                        </a:rPr>
                        <a:t>Lowest</a:t>
                      </a:r>
                      <a:r>
                        <a:rPr lang="en-US" sz="1800" b="1" i="0" baseline="0" dirty="0">
                          <a:solidFill>
                            <a:schemeClr val="tx1"/>
                          </a:solidFill>
                          <a:latin typeface="Arial Narrow" panose="020B0606020202030204" pitchFamily="34" charset="0"/>
                        </a:rPr>
                        <a:t> Lifecycle Cost</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Narrow" panose="020B0606020202030204" pitchFamily="34" charset="0"/>
                        </a:rPr>
                        <a:t>Superior Performance; Long-Term Reliability</a:t>
                      </a:r>
                    </a:p>
                    <a:p>
                      <a:pPr algn="ctr"/>
                      <a:r>
                        <a:rPr lang="en-US" sz="1800" b="1" i="0" baseline="0" dirty="0">
                          <a:solidFill>
                            <a:schemeClr val="tx1"/>
                          </a:solidFill>
                          <a:latin typeface="Arial Narrow" panose="020B0606020202030204" pitchFamily="34" charset="0"/>
                        </a:rPr>
                        <a:t>Corrosion Resistant</a:t>
                      </a:r>
                    </a:p>
                    <a:p>
                      <a:pPr algn="ctr"/>
                      <a:endParaRPr lang="uk-UA" sz="1800" b="0"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algn="ctr"/>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do you ensure you are purchasing the right backflow preventer, based on your needs?</a:t>
                      </a:r>
                      <a:endParaRPr lang="uk-UA" sz="1600" b="0" i="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Arial Narrow" panose="020B0606020202030204" pitchFamily="34" charset="0"/>
                        </a:rPr>
                        <a:t>Zurn Online</a:t>
                      </a:r>
                      <a:r>
                        <a:rPr lang="en-US" sz="1600" b="0" baseline="0" dirty="0">
                          <a:solidFill>
                            <a:schemeClr val="accent1"/>
                          </a:solidFill>
                          <a:latin typeface="Arial Narrow" panose="020B0606020202030204" pitchFamily="34" charset="0"/>
                        </a:rPr>
                        <a:t> Specification Tools</a:t>
                      </a:r>
                      <a:endParaRPr lang="en-US" sz="1600" b="0" dirty="0">
                        <a:solidFill>
                          <a:schemeClr val="accent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en-US" sz="1600" b="0" i="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i="0" dirty="0">
                          <a:solidFill>
                            <a:schemeClr val="tx1"/>
                          </a:solidFill>
                          <a:latin typeface="Arial Narrow" panose="020B0606020202030204" pitchFamily="34" charset="0"/>
                        </a:rPr>
                        <a:t>Zurn</a:t>
                      </a:r>
                      <a:r>
                        <a:rPr lang="en-US" sz="1800" b="1" i="0" baseline="0" dirty="0">
                          <a:solidFill>
                            <a:schemeClr val="tx1"/>
                          </a:solidFill>
                          <a:latin typeface="Arial Narrow" panose="020B0606020202030204" pitchFamily="34" charset="0"/>
                        </a:rPr>
                        <a:t> Online Tools for Specification</a:t>
                      </a:r>
                      <a:endParaRPr lang="uk-UA" sz="1800" b="1"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ctr"/>
                      <a:r>
                        <a:rPr lang="en-US" sz="1600" b="0" i="0" dirty="0">
                          <a:solidFill>
                            <a:schemeClr val="tx1"/>
                          </a:solidFill>
                          <a:latin typeface="Arial Narrow" panose="020B0606020202030204" pitchFamily="34" charset="0"/>
                        </a:rPr>
                        <a:t>Would</a:t>
                      </a:r>
                      <a:r>
                        <a:rPr lang="en-US" sz="1600" b="0" i="0" baseline="0" dirty="0">
                          <a:solidFill>
                            <a:schemeClr val="tx1"/>
                          </a:solidFill>
                          <a:latin typeface="Arial Narrow" panose="020B0606020202030204" pitchFamily="34" charset="0"/>
                        </a:rPr>
                        <a:t> solderless connections streamline your installation process?</a:t>
                      </a:r>
                      <a:endParaRPr lang="uk-UA" sz="1600" b="0" i="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dirty="0">
                          <a:latin typeface="Arial Narrow" panose="020B0606020202030204" pitchFamily="34" charset="0"/>
                        </a:rPr>
                        <a:t>Z-Press™ and Z-Bite™ </a:t>
                      </a:r>
                      <a:r>
                        <a:rPr lang="en-US" sz="1600" dirty="0">
                          <a:solidFill>
                            <a:schemeClr val="accent1"/>
                          </a:solidFill>
                          <a:latin typeface="Arial Narrow" panose="020B0606020202030204" pitchFamily="34" charset="0"/>
                        </a:rPr>
                        <a:t>solderless connections </a:t>
                      </a:r>
                      <a:r>
                        <a:rPr lang="en-US" sz="1600" dirty="0">
                          <a:latin typeface="Arial Narrow" panose="020B0606020202030204" pitchFamily="34" charset="0"/>
                        </a:rPr>
                        <a:t>simplify and speed installation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dirty="0">
                          <a:solidFill>
                            <a:schemeClr val="accent1"/>
                          </a:solidFill>
                          <a:latin typeface="Arial Narrow" panose="020B0606020202030204" pitchFamily="34" charset="0"/>
                        </a:rPr>
                        <a:t>Replaceable housing</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dirty="0">
                          <a:solidFill>
                            <a:schemeClr val="accent1"/>
                          </a:solidFill>
                          <a:latin typeface="Arial Narrow" panose="020B0606020202030204" pitchFamily="34" charset="0"/>
                        </a:rPr>
                        <a:t>Blow out and flush fitting</a:t>
                      </a:r>
                    </a:p>
                    <a:p>
                      <a:pPr algn="l"/>
                      <a:endParaRPr lang="en-US" sz="1600" b="0" i="0" dirty="0">
                        <a:solidFill>
                          <a:schemeClr val="tx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i="0" dirty="0">
                          <a:solidFill>
                            <a:schemeClr val="tx1"/>
                          </a:solidFill>
                          <a:latin typeface="Arial Narrow" panose="020B0606020202030204" pitchFamily="34" charset="0"/>
                        </a:rPr>
                        <a:t>Simplified</a:t>
                      </a:r>
                      <a:r>
                        <a:rPr lang="en-US" sz="1800" b="1" i="0" baseline="0" dirty="0">
                          <a:solidFill>
                            <a:schemeClr val="tx1"/>
                          </a:solidFill>
                          <a:latin typeface="Arial Narrow" panose="020B0606020202030204" pitchFamily="34" charset="0"/>
                        </a:rPr>
                        <a:t> and Speedy Installation</a:t>
                      </a:r>
                    </a:p>
                    <a:p>
                      <a:pPr algn="ctr"/>
                      <a:r>
                        <a:rPr lang="en-US" sz="1800" b="1" i="0" baseline="0" dirty="0">
                          <a:solidFill>
                            <a:schemeClr val="tx1"/>
                          </a:solidFill>
                          <a:latin typeface="Arial Narrow" panose="020B0606020202030204" pitchFamily="34" charset="0"/>
                        </a:rPr>
                        <a:t>Effective Start Up Flushing</a:t>
                      </a:r>
                      <a:endParaRPr lang="uk-UA" sz="1800" b="1"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40080">
                <a:tc>
                  <a:txBody>
                    <a:bodyPr/>
                    <a:lstStyle/>
                    <a:p>
                      <a:pPr algn="ctr"/>
                      <a:r>
                        <a:rPr lang="en-US" sz="1600" b="0" i="0" dirty="0">
                          <a:solidFill>
                            <a:schemeClr val="tx1"/>
                          </a:solidFill>
                          <a:latin typeface="Arial Narrow" panose="020B0606020202030204" pitchFamily="34" charset="0"/>
                        </a:rPr>
                        <a:t>How much time do you spend in maintenance and repair?</a:t>
                      </a: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buFont typeface="Arial" panose="020B0604020202020204" pitchFamily="34" charset="0"/>
                        <a:buNone/>
                      </a:pPr>
                      <a:r>
                        <a:rPr lang="en-US" sz="1600" baseline="0" dirty="0">
                          <a:solidFill>
                            <a:schemeClr val="tx1"/>
                          </a:solidFill>
                          <a:latin typeface="Arial Narrow" panose="020B0606020202030204" pitchFamily="34" charset="0"/>
                        </a:rPr>
                        <a:t>EZSwap pressure vessel </a:t>
                      </a:r>
                      <a:r>
                        <a:rPr lang="en-US" sz="1600" baseline="0" dirty="0">
                          <a:solidFill>
                            <a:schemeClr val="accent1"/>
                          </a:solidFill>
                          <a:latin typeface="Arial Narrow" panose="020B0606020202030204" pitchFamily="34" charset="0"/>
                        </a:rPr>
                        <a:t>saves 35 minutes </a:t>
                      </a:r>
                      <a:r>
                        <a:rPr lang="en-US" sz="1600" baseline="0" dirty="0">
                          <a:solidFill>
                            <a:schemeClr val="tx1"/>
                          </a:solidFill>
                          <a:latin typeface="Arial Narrow" panose="020B0606020202030204" pitchFamily="34" charset="0"/>
                        </a:rPr>
                        <a:t>in repair and rebuild time</a:t>
                      </a:r>
                    </a:p>
                    <a:p>
                      <a:pPr marL="0" indent="0">
                        <a:buFont typeface="Arial" panose="020B0604020202020204" pitchFamily="34" charset="0"/>
                        <a:buNone/>
                      </a:pPr>
                      <a:r>
                        <a:rPr lang="en-US" sz="1600" baseline="0" dirty="0">
                          <a:solidFill>
                            <a:schemeClr val="accent1"/>
                          </a:solidFill>
                          <a:latin typeface="Arial Narrow" panose="020B0606020202030204" pitchFamily="34" charset="0"/>
                        </a:rPr>
                        <a:t>Affordable repair kits</a:t>
                      </a:r>
                    </a:p>
                    <a:p>
                      <a:pPr marL="0" indent="0">
                        <a:buFont typeface="Arial" panose="020B0604020202020204" pitchFamily="34" charset="0"/>
                        <a:buNone/>
                      </a:pPr>
                      <a:r>
                        <a:rPr lang="en-US" sz="1600" baseline="0" dirty="0">
                          <a:solidFill>
                            <a:schemeClr val="accent1"/>
                          </a:solidFill>
                          <a:latin typeface="Arial Narrow" panose="020B0606020202030204" pitchFamily="34" charset="0"/>
                        </a:rPr>
                        <a:t>Test cocks on top of unit</a:t>
                      </a:r>
                    </a:p>
                    <a:p>
                      <a:pPr marL="0" indent="0">
                        <a:buFont typeface="Arial" panose="020B0604020202020204" pitchFamily="34" charset="0"/>
                        <a:buNone/>
                      </a:pPr>
                      <a:r>
                        <a:rPr lang="en-US" sz="1600" baseline="0" dirty="0">
                          <a:solidFill>
                            <a:schemeClr val="accent1"/>
                          </a:solidFill>
                          <a:latin typeface="Arial Narrow" panose="020B0606020202030204" pitchFamily="34" charset="0"/>
                        </a:rPr>
                        <a:t>48-hour shipping</a:t>
                      </a:r>
                      <a:endParaRPr lang="en-US" sz="1600" dirty="0">
                        <a:solidFill>
                          <a:schemeClr val="accent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i="0" dirty="0">
                          <a:solidFill>
                            <a:schemeClr val="tx1"/>
                          </a:solidFill>
                          <a:latin typeface="Arial Narrow" panose="020B0606020202030204" pitchFamily="34" charset="0"/>
                        </a:rPr>
                        <a:t>Reduced</a:t>
                      </a:r>
                      <a:r>
                        <a:rPr lang="en-US" sz="1800" b="1" i="0" baseline="0" dirty="0">
                          <a:solidFill>
                            <a:schemeClr val="tx1"/>
                          </a:solidFill>
                          <a:latin typeface="Arial Narrow" panose="020B0606020202030204" pitchFamily="34" charset="0"/>
                        </a:rPr>
                        <a:t> Labor Costs</a:t>
                      </a:r>
                    </a:p>
                    <a:p>
                      <a:pPr algn="ctr"/>
                      <a:r>
                        <a:rPr lang="en-US" sz="1800" b="1" i="0" baseline="0" dirty="0">
                          <a:solidFill>
                            <a:schemeClr val="tx1"/>
                          </a:solidFill>
                          <a:latin typeface="Arial Narrow" panose="020B0606020202030204" pitchFamily="34" charset="0"/>
                        </a:rPr>
                        <a:t>Easy Repair and Maintenance</a:t>
                      </a:r>
                      <a:endParaRPr lang="uk-UA" sz="1800" b="1"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533400">
                <a:tc>
                  <a:txBody>
                    <a:bodyPr/>
                    <a:lstStyle/>
                    <a:p>
                      <a:pPr algn="ctr"/>
                      <a:r>
                        <a:rPr lang="en-US" sz="1600" b="0" i="0" dirty="0">
                          <a:solidFill>
                            <a:schemeClr val="tx1"/>
                          </a:solidFill>
                          <a:latin typeface="Arial Narrow" panose="020B0606020202030204" pitchFamily="34" charset="0"/>
                        </a:rPr>
                        <a:t>Do</a:t>
                      </a:r>
                      <a:r>
                        <a:rPr lang="en-US" sz="1600" b="0" i="0" baseline="0" dirty="0">
                          <a:solidFill>
                            <a:schemeClr val="tx1"/>
                          </a:solidFill>
                          <a:latin typeface="Arial Narrow" panose="020B0606020202030204" pitchFamily="34" charset="0"/>
                        </a:rPr>
                        <a:t> you have any issues with theft?</a:t>
                      </a:r>
                      <a:endParaRPr lang="uk-UA" sz="1600" b="0" i="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accent1"/>
                          </a:solidFill>
                          <a:latin typeface="Arial Narrow" panose="020B0606020202030204" pitchFamily="34" charset="0"/>
                        </a:rPr>
                        <a:t>Black fusion epoxy coating camouflages bronze and reduces scrap value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accent1"/>
                          </a:solidFill>
                          <a:latin typeface="Arial Narrow" panose="020B0606020202030204" pitchFamily="34" charset="0"/>
                        </a:rPr>
                        <a:t>Housing is composite, with less bronze used</a:t>
                      </a:r>
                    </a:p>
                    <a:p>
                      <a:pPr algn="l"/>
                      <a:endParaRPr lang="uk-UA" sz="1600" b="0"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i="0" dirty="0">
                          <a:solidFill>
                            <a:schemeClr val="tx1"/>
                          </a:solidFill>
                          <a:latin typeface="Arial Narrow" panose="020B0606020202030204" pitchFamily="34" charset="0"/>
                        </a:rPr>
                        <a:t>Virtually</a:t>
                      </a:r>
                      <a:r>
                        <a:rPr lang="en-US" sz="1800" b="1" i="0" baseline="0" dirty="0">
                          <a:solidFill>
                            <a:schemeClr val="tx1"/>
                          </a:solidFill>
                          <a:latin typeface="Arial Narrow" panose="020B0606020202030204" pitchFamily="34" charset="0"/>
                        </a:rPr>
                        <a:t> Eliminates Theft</a:t>
                      </a:r>
                      <a:endParaRPr lang="uk-UA" sz="1800" b="1" i="0" dirty="0">
                        <a:solidFill>
                          <a:schemeClr val="tx1"/>
                        </a:solidFill>
                        <a:latin typeface="Arial Narrow" panose="020B06060202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02653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36576"/>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b="1" dirty="0">
              <a:solidFill>
                <a:schemeClr val="tx1"/>
              </a:solidFill>
              <a:latin typeface="Arial Narrow Regular"/>
            </a:endParaRPr>
          </a:p>
        </p:txBody>
      </p:sp>
      <p:sp>
        <p:nvSpPr>
          <p:cNvPr id="6" name="Title 5"/>
          <p:cNvSpPr>
            <a:spLocks noGrp="1"/>
          </p:cNvSpPr>
          <p:nvPr>
            <p:ph type="title"/>
          </p:nvPr>
        </p:nvSpPr>
        <p:spPr>
          <a:xfrm>
            <a:off x="876300" y="571411"/>
            <a:ext cx="7962900" cy="1338828"/>
          </a:xfrm>
        </p:spPr>
        <p:txBody>
          <a:bodyPr/>
          <a:lstStyle/>
          <a:p>
            <a:r>
              <a:rPr lang="en-US" dirty="0">
                <a:solidFill>
                  <a:schemeClr val="accent1"/>
                </a:solidFill>
              </a:rPr>
              <a:t>features &amp; benefits</a:t>
            </a:r>
            <a:br>
              <a:rPr lang="en-US" dirty="0"/>
            </a:br>
            <a:r>
              <a:rPr lang="en-US" dirty="0"/>
              <a:t>vacuum breaker</a:t>
            </a:r>
            <a:endParaRPr lang="uk-UA" dirty="0"/>
          </a:p>
        </p:txBody>
      </p:sp>
      <p:sp>
        <p:nvSpPr>
          <p:cNvPr id="32" name="TextBox 31"/>
          <p:cNvSpPr txBox="1"/>
          <p:nvPr/>
        </p:nvSpPr>
        <p:spPr>
          <a:xfrm>
            <a:off x="6400800" y="539937"/>
            <a:ext cx="11232461" cy="1569660"/>
          </a:xfrm>
          <a:prstGeom prst="rect">
            <a:avLst/>
          </a:prstGeom>
          <a:noFill/>
        </p:spPr>
        <p:txBody>
          <a:bodyPr wrap="square" rtlCol="0">
            <a:spAutoFit/>
          </a:bodyPr>
          <a:lstStyle/>
          <a:p>
            <a:r>
              <a:rPr lang="en-US" sz="3200" dirty="0">
                <a:latin typeface="Arial Narrow" panose="020B0606020202030204" pitchFamily="34" charset="0"/>
              </a:rPr>
              <a:t>The Zurn Wilkins Pressure Vacuum Breaker Assemblies provide </a:t>
            </a:r>
            <a:r>
              <a:rPr lang="en-US" sz="3200" dirty="0">
                <a:solidFill>
                  <a:schemeClr val="accent1"/>
                </a:solidFill>
                <a:latin typeface="Arial Narrow" panose="020B0606020202030204" pitchFamily="34" charset="0"/>
              </a:rPr>
              <a:t>high hazard protection</a:t>
            </a:r>
            <a:r>
              <a:rPr lang="en-US" sz="3200" dirty="0">
                <a:latin typeface="Arial Narrow" panose="020B0606020202030204" pitchFamily="34" charset="0"/>
              </a:rPr>
              <a:t> for back siphonage conditions only, primarily in irrigation systems. </a:t>
            </a:r>
            <a:endParaRPr lang="en-US" sz="3200" dirty="0">
              <a:solidFill>
                <a:schemeClr val="tx2"/>
              </a:solidFill>
              <a:latin typeface="Arial Narrow" panose="020B0606020202030204" pitchFamily="34" charset="0"/>
            </a:endParaRPr>
          </a:p>
        </p:txBody>
      </p:sp>
      <p:sp>
        <p:nvSpPr>
          <p:cNvPr id="15" name="Rectangle 14"/>
          <p:cNvSpPr/>
          <p:nvPr/>
        </p:nvSpPr>
        <p:spPr>
          <a:xfrm>
            <a:off x="12573000" y="7124700"/>
            <a:ext cx="931250" cy="5334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1" name="Group 30"/>
          <p:cNvGrpSpPr/>
          <p:nvPr/>
        </p:nvGrpSpPr>
        <p:grpSpPr>
          <a:xfrm>
            <a:off x="2470542" y="6350482"/>
            <a:ext cx="3985119" cy="2891685"/>
            <a:chOff x="1257298" y="5691876"/>
            <a:chExt cx="7803655" cy="2891685"/>
          </a:xfrm>
        </p:grpSpPr>
        <p:sp>
          <p:nvSpPr>
            <p:cNvPr id="37" name="TextBox 36"/>
            <p:cNvSpPr txBox="1"/>
            <p:nvPr/>
          </p:nvSpPr>
          <p:spPr>
            <a:xfrm>
              <a:off x="1257298" y="6336792"/>
              <a:ext cx="7803655" cy="2246769"/>
            </a:xfrm>
            <a:prstGeom prst="rect">
              <a:avLst/>
            </a:prstGeom>
            <a:noFill/>
          </p:spPr>
          <p:txBody>
            <a:bodyPr wrap="square" rtlCol="0">
              <a:spAutoFit/>
            </a:bodyPr>
            <a:lstStyle/>
            <a:p>
              <a:endParaRPr lang="en-US" sz="2000" dirty="0">
                <a:latin typeface="Arial Narrow Regular"/>
              </a:endParaRPr>
            </a:p>
            <a:p>
              <a:r>
                <a:rPr lang="en-US" sz="2000" dirty="0">
                  <a:solidFill>
                    <a:schemeClr val="tx2"/>
                  </a:solidFill>
                  <a:latin typeface="Arial Narrow Regular"/>
                </a:rPr>
                <a:t>The Zurn Wilkins 420XL Pressure Vacuum Breaker Assembly with integral freeze relief poppet. Primarily for residential irrigation, but can be used in potable water applications</a:t>
              </a:r>
              <a:endParaRPr lang="uk-UA" sz="2000" dirty="0">
                <a:solidFill>
                  <a:schemeClr val="tx2"/>
                </a:solidFill>
                <a:latin typeface="Arial Regular" charset="0"/>
              </a:endParaRPr>
            </a:p>
          </p:txBody>
        </p:sp>
        <p:sp>
          <p:nvSpPr>
            <p:cNvPr id="33" name="TextBox 32"/>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420XL</a:t>
              </a:r>
              <a:endParaRPr lang="en-US" sz="3600" dirty="0">
                <a:solidFill>
                  <a:schemeClr val="accent1"/>
                </a:solidFill>
                <a:latin typeface="Arial Narrow Regular" charset="0"/>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543" y="2505290"/>
            <a:ext cx="2750744" cy="2866810"/>
          </a:xfrm>
          <a:prstGeom prst="rect">
            <a:avLst/>
          </a:prstGeom>
        </p:spPr>
      </p:pic>
      <p:grpSp>
        <p:nvGrpSpPr>
          <p:cNvPr id="40" name="Group 39"/>
          <p:cNvGrpSpPr/>
          <p:nvPr/>
        </p:nvGrpSpPr>
        <p:grpSpPr>
          <a:xfrm>
            <a:off x="7467600" y="6350482"/>
            <a:ext cx="4267200" cy="3107129"/>
            <a:chOff x="1257300" y="5691876"/>
            <a:chExt cx="8999250" cy="3107129"/>
          </a:xfrm>
        </p:grpSpPr>
        <p:sp>
          <p:nvSpPr>
            <p:cNvPr id="42" name="TextBox 41"/>
            <p:cNvSpPr txBox="1"/>
            <p:nvPr/>
          </p:nvSpPr>
          <p:spPr>
            <a:xfrm>
              <a:off x="1257300" y="6336792"/>
              <a:ext cx="8999250" cy="2462213"/>
            </a:xfrm>
            <a:prstGeom prst="rect">
              <a:avLst/>
            </a:prstGeom>
            <a:noFill/>
          </p:spPr>
          <p:txBody>
            <a:bodyPr wrap="square" rtlCol="0">
              <a:spAutoFit/>
            </a:bodyPr>
            <a:lstStyle/>
            <a:p>
              <a:endParaRPr lang="en-US" sz="1400" dirty="0">
                <a:latin typeface="Arial Narrow Regular"/>
              </a:endParaRPr>
            </a:p>
            <a:p>
              <a:r>
                <a:rPr lang="en-US" sz="2000" dirty="0">
                  <a:solidFill>
                    <a:schemeClr val="tx2"/>
                  </a:solidFill>
                  <a:latin typeface="Arial Narrow Regular"/>
                </a:rPr>
                <a:t>The Zurn Wilkins 460XL Spill Resistant Pressure Vacuum Breaker provides high hazard protection for backsiphonage conditions. Start-up spillage is either eliminated vs. standard pressure vacuum breakers </a:t>
              </a:r>
              <a:endParaRPr lang="uk-UA" sz="2000" dirty="0">
                <a:solidFill>
                  <a:schemeClr val="tx2"/>
                </a:solidFill>
                <a:latin typeface="Arial Regular" charset="0"/>
              </a:endParaRPr>
            </a:p>
          </p:txBody>
        </p:sp>
        <p:sp>
          <p:nvSpPr>
            <p:cNvPr id="41" name="TextBox 40"/>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460XL</a:t>
              </a:r>
              <a:endParaRPr lang="en-US" sz="3600" dirty="0">
                <a:solidFill>
                  <a:schemeClr val="accent1"/>
                </a:solidFill>
                <a:latin typeface="Arial Narrow Regular" charset="0"/>
              </a:endParaRP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505291"/>
            <a:ext cx="2563630" cy="286681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9345" y="2505290"/>
            <a:ext cx="2722638" cy="2926053"/>
          </a:xfrm>
          <a:prstGeom prst="rect">
            <a:avLst/>
          </a:prstGeom>
        </p:spPr>
      </p:pic>
      <p:grpSp>
        <p:nvGrpSpPr>
          <p:cNvPr id="16" name="Group 15"/>
          <p:cNvGrpSpPr/>
          <p:nvPr/>
        </p:nvGrpSpPr>
        <p:grpSpPr>
          <a:xfrm>
            <a:off x="12115800" y="6325188"/>
            <a:ext cx="4114800" cy="3107129"/>
            <a:chOff x="1257300" y="5691876"/>
            <a:chExt cx="8677848" cy="3107129"/>
          </a:xfrm>
        </p:grpSpPr>
        <p:sp>
          <p:nvSpPr>
            <p:cNvPr id="17" name="TextBox 16"/>
            <p:cNvSpPr txBox="1"/>
            <p:nvPr/>
          </p:nvSpPr>
          <p:spPr>
            <a:xfrm>
              <a:off x="1257300" y="6336792"/>
              <a:ext cx="8677848" cy="2462213"/>
            </a:xfrm>
            <a:prstGeom prst="rect">
              <a:avLst/>
            </a:prstGeom>
            <a:noFill/>
          </p:spPr>
          <p:txBody>
            <a:bodyPr wrap="square" rtlCol="0">
              <a:spAutoFit/>
            </a:bodyPr>
            <a:lstStyle/>
            <a:p>
              <a:endParaRPr lang="en-US" sz="1400" dirty="0">
                <a:latin typeface="Arial Narrow Regular"/>
              </a:endParaRPr>
            </a:p>
            <a:p>
              <a:r>
                <a:rPr lang="en-US" sz="2000" dirty="0">
                  <a:solidFill>
                    <a:schemeClr val="tx2"/>
                  </a:solidFill>
                  <a:latin typeface="Arial Narrow Regular"/>
                </a:rPr>
                <a:t>The Zurn Wilkins 720A Pressure Vacuum Breaker is the workhorse of the Wilkins PVB lineup.  The bronze body provides durability under light freeze conditions and is the valve of choice for professional landscape contractors</a:t>
              </a:r>
              <a:endParaRPr lang="uk-UA" sz="2000" dirty="0">
                <a:solidFill>
                  <a:schemeClr val="tx2"/>
                </a:solidFill>
                <a:latin typeface="Arial Regular" charset="0"/>
              </a:endParaRPr>
            </a:p>
          </p:txBody>
        </p:sp>
        <p:sp>
          <p:nvSpPr>
            <p:cNvPr id="18" name="TextBox 17"/>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720A</a:t>
              </a:r>
              <a:endParaRPr lang="en-US" sz="3600" dirty="0">
                <a:solidFill>
                  <a:schemeClr val="accent1"/>
                </a:solidFill>
                <a:latin typeface="Arial Narrow Regular" charset="0"/>
              </a:endParaRPr>
            </a:p>
          </p:txBody>
        </p:sp>
      </p:grpSp>
    </p:spTree>
    <p:extLst>
      <p:ext uri="{BB962C8B-B14F-4D97-AF65-F5344CB8AC3E}">
        <p14:creationId xmlns:p14="http://schemas.microsoft.com/office/powerpoint/2010/main" val="2041908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76300" y="571411"/>
            <a:ext cx="7962900" cy="1338828"/>
          </a:xfrm>
        </p:spPr>
        <p:txBody>
          <a:bodyPr/>
          <a:lstStyle/>
          <a:p>
            <a:r>
              <a:rPr lang="en-US" dirty="0">
                <a:solidFill>
                  <a:schemeClr val="accent1"/>
                </a:solidFill>
              </a:rPr>
              <a:t>features &amp; benefits</a:t>
            </a:r>
            <a:br>
              <a:rPr lang="en-US" dirty="0"/>
            </a:br>
            <a:r>
              <a:rPr lang="en-US" dirty="0"/>
              <a:t>lead-free vs. non potable</a:t>
            </a:r>
            <a:endParaRPr lang="uk-UA" dirty="0"/>
          </a:p>
        </p:txBody>
      </p:sp>
      <p:grpSp>
        <p:nvGrpSpPr>
          <p:cNvPr id="2" name="Group 1"/>
          <p:cNvGrpSpPr/>
          <p:nvPr/>
        </p:nvGrpSpPr>
        <p:grpSpPr>
          <a:xfrm>
            <a:off x="11262241" y="5339553"/>
            <a:ext cx="5029201" cy="1045026"/>
            <a:chOff x="1257300" y="5691876"/>
            <a:chExt cx="5029201" cy="1045026"/>
          </a:xfrm>
        </p:grpSpPr>
        <p:sp>
          <p:nvSpPr>
            <p:cNvPr id="13" name="TextBox 12"/>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950XL</a:t>
              </a:r>
              <a:endParaRPr lang="en-US" sz="3600" dirty="0">
                <a:solidFill>
                  <a:schemeClr val="accent1"/>
                </a:solidFill>
                <a:latin typeface="Arial Narrow Regular" charset="0"/>
              </a:endParaRPr>
            </a:p>
          </p:txBody>
        </p:sp>
        <p:sp>
          <p:nvSpPr>
            <p:cNvPr id="14" name="TextBox 13"/>
            <p:cNvSpPr txBox="1"/>
            <p:nvPr/>
          </p:nvSpPr>
          <p:spPr>
            <a:xfrm>
              <a:off x="1257300" y="6336792"/>
              <a:ext cx="5029200" cy="400110"/>
            </a:xfrm>
            <a:prstGeom prst="rect">
              <a:avLst/>
            </a:prstGeom>
            <a:noFill/>
          </p:spPr>
          <p:txBody>
            <a:bodyPr wrap="square" rtlCol="0">
              <a:spAutoFit/>
            </a:bodyPr>
            <a:lstStyle/>
            <a:p>
              <a:r>
                <a:rPr lang="en-US" sz="2000" dirty="0">
                  <a:solidFill>
                    <a:schemeClr val="tx2"/>
                  </a:solidFill>
                  <a:latin typeface="Arial Regular" charset="0"/>
                </a:rPr>
                <a:t>Sizes 3/4” – 2”</a:t>
              </a:r>
            </a:p>
          </p:txBody>
        </p:sp>
      </p:grpSp>
      <p:sp>
        <p:nvSpPr>
          <p:cNvPr id="31" name="TextBox 30"/>
          <p:cNvSpPr txBox="1"/>
          <p:nvPr/>
        </p:nvSpPr>
        <p:spPr>
          <a:xfrm>
            <a:off x="14000575" y="6223167"/>
            <a:ext cx="3296825" cy="400110"/>
          </a:xfrm>
          <a:prstGeom prst="rect">
            <a:avLst/>
          </a:prstGeom>
          <a:noFill/>
        </p:spPr>
        <p:txBody>
          <a:bodyPr wrap="square" rtlCol="0">
            <a:spAutoFit/>
          </a:bodyPr>
          <a:lstStyle/>
          <a:p>
            <a:r>
              <a:rPr lang="en-US" sz="2000" dirty="0">
                <a:solidFill>
                  <a:schemeClr val="tx2"/>
                </a:solidFill>
                <a:latin typeface="Arial Regular" charset="0"/>
              </a:rPr>
              <a:t>High Hazard Protection</a:t>
            </a:r>
          </a:p>
        </p:txBody>
      </p:sp>
      <p:graphicFrame>
        <p:nvGraphicFramePr>
          <p:cNvPr id="7" name="Table 6"/>
          <p:cNvGraphicFramePr>
            <a:graphicFrameLocks noGrp="1"/>
          </p:cNvGraphicFramePr>
          <p:nvPr>
            <p:extLst>
              <p:ext uri="{D42A27DB-BD31-4B8C-83A1-F6EECF244321}">
                <p14:modId xmlns:p14="http://schemas.microsoft.com/office/powerpoint/2010/main" val="1961006307"/>
              </p:ext>
            </p:extLst>
          </p:nvPr>
        </p:nvGraphicFramePr>
        <p:xfrm>
          <a:off x="0" y="2552700"/>
          <a:ext cx="18288000" cy="7734301"/>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gridCol w="2768061">
                  <a:extLst>
                    <a:ext uri="{9D8B030D-6E8A-4147-A177-3AD203B41FA5}">
                      <a16:colId xmlns:a16="http://schemas.microsoft.com/office/drawing/2014/main" val="20003"/>
                    </a:ext>
                  </a:extLst>
                </a:gridCol>
                <a:gridCol w="2340112">
                  <a:extLst>
                    <a:ext uri="{9D8B030D-6E8A-4147-A177-3AD203B41FA5}">
                      <a16:colId xmlns:a16="http://schemas.microsoft.com/office/drawing/2014/main" val="20004"/>
                    </a:ext>
                  </a:extLst>
                </a:gridCol>
                <a:gridCol w="2207027">
                  <a:extLst>
                    <a:ext uri="{9D8B030D-6E8A-4147-A177-3AD203B41FA5}">
                      <a16:colId xmlns:a16="http://schemas.microsoft.com/office/drawing/2014/main" val="20005"/>
                    </a:ext>
                  </a:extLst>
                </a:gridCol>
              </a:tblGrid>
              <a:tr h="660955">
                <a:tc>
                  <a:txBody>
                    <a:bodyPr/>
                    <a:lstStyle/>
                    <a:p>
                      <a:endParaRPr lang="en-US" dirty="0"/>
                    </a:p>
                  </a:txBody>
                  <a:tcPr/>
                </a:tc>
                <a:tc gridSpan="2">
                  <a:txBody>
                    <a:bodyPr/>
                    <a:lstStyle/>
                    <a:p>
                      <a:pPr algn="ctr"/>
                      <a:r>
                        <a:rPr lang="en-US" dirty="0"/>
                        <a:t>Composite</a:t>
                      </a:r>
                      <a:r>
                        <a:rPr lang="en-US" baseline="0" dirty="0"/>
                        <a:t> Body</a:t>
                      </a:r>
                      <a:endParaRPr lang="en-US" dirty="0"/>
                    </a:p>
                  </a:txBody>
                  <a:tcPr/>
                </a:tc>
                <a:tc hMerge="1">
                  <a:txBody>
                    <a:bodyPr/>
                    <a:lstStyle/>
                    <a:p>
                      <a:endParaRPr lang="en-US" dirty="0"/>
                    </a:p>
                  </a:txBody>
                  <a:tcPr/>
                </a:tc>
                <a:tc gridSpan="3">
                  <a:txBody>
                    <a:bodyPr/>
                    <a:lstStyle/>
                    <a:p>
                      <a:pPr algn="ctr"/>
                      <a:r>
                        <a:rPr lang="en-US" dirty="0"/>
                        <a:t>Bronze</a:t>
                      </a:r>
                      <a:r>
                        <a:rPr lang="en-US" baseline="0" dirty="0"/>
                        <a:t> Body</a:t>
                      </a:r>
                      <a:endParaRPr lang="en-US" dirty="0"/>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801156">
                <a:tc>
                  <a:txBody>
                    <a:bodyPr/>
                    <a:lstStyle/>
                    <a:p>
                      <a:endParaRPr lang="en-US" dirty="0"/>
                    </a:p>
                  </a:txBody>
                  <a:tcPr/>
                </a:tc>
                <a:tc>
                  <a:txBody>
                    <a:bodyPr/>
                    <a:lstStyle/>
                    <a:p>
                      <a:pPr algn="ctr"/>
                      <a:r>
                        <a:rPr lang="en-US" dirty="0"/>
                        <a:t>Double</a:t>
                      </a:r>
                      <a:r>
                        <a:rPr lang="en-US" baseline="0" dirty="0"/>
                        <a:t> check</a:t>
                      </a:r>
                      <a:endParaRPr lang="en-US" dirty="0"/>
                    </a:p>
                  </a:txBody>
                  <a:tcPr anchor="b"/>
                </a:tc>
                <a:tc>
                  <a:txBody>
                    <a:bodyPr/>
                    <a:lstStyle/>
                    <a:p>
                      <a:pPr algn="ctr"/>
                      <a:r>
                        <a:rPr lang="en-US" dirty="0"/>
                        <a:t>RP</a:t>
                      </a:r>
                    </a:p>
                  </a:txBody>
                  <a:tcPr anchor="b"/>
                </a:tc>
                <a:tc>
                  <a:txBody>
                    <a:bodyPr/>
                    <a:lstStyle/>
                    <a:p>
                      <a:pPr algn="ctr"/>
                      <a:r>
                        <a:rPr lang="en-US" dirty="0"/>
                        <a:t>Double</a:t>
                      </a:r>
                      <a:r>
                        <a:rPr lang="en-US" baseline="0" dirty="0"/>
                        <a:t> check</a:t>
                      </a:r>
                      <a:endParaRPr lang="en-US" dirty="0"/>
                    </a:p>
                  </a:txBody>
                  <a:tcPr anchor="b"/>
                </a:tc>
                <a:tc>
                  <a:txBody>
                    <a:bodyPr/>
                    <a:lstStyle/>
                    <a:p>
                      <a:pPr algn="ctr"/>
                      <a:r>
                        <a:rPr lang="en-US" dirty="0"/>
                        <a:t>RP</a:t>
                      </a:r>
                    </a:p>
                  </a:txBody>
                  <a:tcPr anchor="b"/>
                </a:tc>
                <a:tc>
                  <a:txBody>
                    <a:bodyPr/>
                    <a:lstStyle/>
                    <a:p>
                      <a:pPr algn="ctr"/>
                      <a:r>
                        <a:rPr lang="en-US" dirty="0"/>
                        <a:t>PVB</a:t>
                      </a:r>
                    </a:p>
                  </a:txBody>
                  <a:tcPr anchor="b"/>
                </a:tc>
                <a:extLst>
                  <a:ext uri="{0D108BD9-81ED-4DB2-BD59-A6C34878D82A}">
                    <a16:rowId xmlns:a16="http://schemas.microsoft.com/office/drawing/2014/main" val="10001"/>
                  </a:ext>
                </a:extLst>
              </a:tr>
              <a:tr h="3136095">
                <a:tc>
                  <a:txBody>
                    <a:bodyPr/>
                    <a:lstStyle/>
                    <a:p>
                      <a:r>
                        <a:rPr lang="en-US" dirty="0"/>
                        <a:t>lead-free</a:t>
                      </a:r>
                    </a:p>
                  </a:txBody>
                  <a:tcPr/>
                </a:tc>
                <a:tc>
                  <a:txBody>
                    <a:bodyPr/>
                    <a:lstStyle/>
                    <a:p>
                      <a:pPr algn="ctr"/>
                      <a:r>
                        <a:rPr lang="en-US" dirty="0"/>
                        <a:t>350XL</a:t>
                      </a:r>
                    </a:p>
                  </a:txBody>
                  <a:tcPr anchor="b"/>
                </a:tc>
                <a:tc>
                  <a:txBody>
                    <a:bodyPr/>
                    <a:lstStyle/>
                    <a:p>
                      <a:pPr algn="ctr"/>
                      <a:r>
                        <a:rPr lang="en-US" dirty="0"/>
                        <a:t>375XL</a:t>
                      </a:r>
                    </a:p>
                  </a:txBody>
                  <a:tcPr anchor="b"/>
                </a:tc>
                <a:tc>
                  <a:txBody>
                    <a:bodyPr/>
                    <a:lstStyle/>
                    <a:p>
                      <a:pPr algn="ctr"/>
                      <a:r>
                        <a:rPr lang="en-US" dirty="0"/>
                        <a:t>950XLT2</a:t>
                      </a:r>
                    </a:p>
                  </a:txBody>
                  <a:tcPr anchor="b"/>
                </a:tc>
                <a:tc>
                  <a:txBody>
                    <a:bodyPr/>
                    <a:lstStyle/>
                    <a:p>
                      <a:pPr algn="ctr"/>
                      <a:r>
                        <a:rPr lang="en-US" dirty="0"/>
                        <a:t>975XL2</a:t>
                      </a:r>
                    </a:p>
                  </a:txBody>
                  <a:tcPr anchor="b"/>
                </a:tc>
                <a:tc>
                  <a:txBody>
                    <a:bodyPr/>
                    <a:lstStyle/>
                    <a:p>
                      <a:pPr algn="ctr"/>
                      <a:r>
                        <a:rPr lang="en-US" dirty="0"/>
                        <a:t>420XL</a:t>
                      </a:r>
                    </a:p>
                  </a:txBody>
                  <a:tcPr anchor="b"/>
                </a:tc>
                <a:extLst>
                  <a:ext uri="{0D108BD9-81ED-4DB2-BD59-A6C34878D82A}">
                    <a16:rowId xmlns:a16="http://schemas.microsoft.com/office/drawing/2014/main" val="10002"/>
                  </a:ext>
                </a:extLst>
              </a:tr>
              <a:tr h="3136095">
                <a:tc>
                  <a:txBody>
                    <a:bodyPr/>
                    <a:lstStyle/>
                    <a:p>
                      <a:r>
                        <a:rPr lang="en-US" dirty="0"/>
                        <a:t>non-potable</a:t>
                      </a:r>
                    </a:p>
                  </a:txBody>
                  <a:tcPr/>
                </a:tc>
                <a:tc>
                  <a:txBody>
                    <a:bodyPr/>
                    <a:lstStyle/>
                    <a:p>
                      <a:pPr algn="ctr"/>
                      <a:r>
                        <a:rPr lang="en-US" dirty="0"/>
                        <a:t>350</a:t>
                      </a:r>
                    </a:p>
                  </a:txBody>
                  <a:tcPr anchor="b"/>
                </a:tc>
                <a:tc>
                  <a:txBody>
                    <a:bodyPr/>
                    <a:lstStyle/>
                    <a:p>
                      <a:pPr algn="ctr"/>
                      <a:r>
                        <a:rPr lang="en-US" dirty="0"/>
                        <a:t>375</a:t>
                      </a:r>
                    </a:p>
                  </a:txBody>
                  <a:tcPr anchor="b"/>
                </a:tc>
                <a:tc>
                  <a:txBody>
                    <a:bodyPr/>
                    <a:lstStyle/>
                    <a:p>
                      <a:pPr algn="ctr"/>
                      <a:r>
                        <a:rPr lang="en-US" dirty="0"/>
                        <a:t>950XLT</a:t>
                      </a:r>
                    </a:p>
                  </a:txBody>
                  <a:tcPr anchor="b"/>
                </a:tc>
                <a:tc>
                  <a:txBody>
                    <a:bodyPr/>
                    <a:lstStyle/>
                    <a:p>
                      <a:pPr algn="ctr"/>
                      <a:r>
                        <a:rPr lang="en-US" dirty="0"/>
                        <a:t>975XL</a:t>
                      </a:r>
                    </a:p>
                  </a:txBody>
                  <a:tcPr anchor="b"/>
                </a:tc>
                <a:tc>
                  <a:txBody>
                    <a:bodyPr/>
                    <a:lstStyle/>
                    <a:p>
                      <a:pPr algn="ctr"/>
                      <a:r>
                        <a:rPr lang="en-US" dirty="0"/>
                        <a:t>720A</a:t>
                      </a:r>
                    </a:p>
                  </a:txBody>
                  <a:tcPr anchor="b"/>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00575" y="8191500"/>
            <a:ext cx="1787277" cy="1090468"/>
          </a:xfrm>
          <a:prstGeom prst="rect">
            <a:avLst/>
          </a:prstGeom>
        </p:spPr>
      </p:pic>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29840" y="7581900"/>
            <a:ext cx="1909703" cy="2052382"/>
          </a:xfrm>
          <a:prstGeom prst="rect">
            <a:avLst/>
          </a:prstGeom>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69056" y="4360959"/>
            <a:ext cx="1882679" cy="1962117"/>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5689" y="8396466"/>
            <a:ext cx="2533754" cy="744342"/>
          </a:xfrm>
          <a:prstGeom prst="rect">
            <a:avLst/>
          </a:prstGeom>
        </p:spPr>
      </p:pic>
      <p:pic>
        <p:nvPicPr>
          <p:cNvPr id="10" name="Pictur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02457" y="5676900"/>
            <a:ext cx="2462607" cy="719374"/>
          </a:xfrm>
          <a:prstGeom prst="rect">
            <a:avLst/>
          </a:prstGeom>
        </p:spPr>
      </p:pic>
      <p:pic>
        <p:nvPicPr>
          <p:cNvPr id="11" name="Picture 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23643" y="5259972"/>
            <a:ext cx="2086834" cy="1342458"/>
          </a:xfrm>
          <a:prstGeom prst="rect">
            <a:avLst/>
          </a:prstGeom>
        </p:spPr>
      </p:pic>
      <p:pic>
        <p:nvPicPr>
          <p:cNvPr id="15" name="Picture 1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18691" y="4683723"/>
            <a:ext cx="3401709" cy="1700855"/>
          </a:xfrm>
          <a:prstGeom prst="rect">
            <a:avLst/>
          </a:prstGeom>
        </p:spPr>
      </p:pic>
      <p:pic>
        <p:nvPicPr>
          <p:cNvPr id="17" name="Picture 1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2400" y="4218221"/>
            <a:ext cx="3197712" cy="3197712"/>
          </a:xfrm>
          <a:prstGeom prst="rect">
            <a:avLst/>
          </a:prstGeom>
        </p:spPr>
      </p:pic>
      <p:pic>
        <p:nvPicPr>
          <p:cNvPr id="1026" name="Picture 2"/>
          <p:cNvPicPr>
            <a:picLocks noChangeAspect="1" noChangeArrowheads="1"/>
          </p:cNvPicPr>
          <p:nvPr/>
        </p:nvPicPr>
        <p:blipFill>
          <a:blip r:embed="rId11" cstate="print"/>
          <a:srcRect/>
          <a:stretch>
            <a:fillRect/>
          </a:stretch>
        </p:blipFill>
        <p:spPr bwMode="auto">
          <a:xfrm>
            <a:off x="3733800" y="7843837"/>
            <a:ext cx="3485567" cy="1109663"/>
          </a:xfrm>
          <a:prstGeom prst="rect">
            <a:avLst/>
          </a:prstGeom>
          <a:noFill/>
          <a:ln w="9525">
            <a:noFill/>
            <a:miter lim="800000"/>
            <a:headEnd/>
            <a:tailEnd/>
          </a:ln>
          <a:effectLst/>
        </p:spPr>
      </p:pic>
      <p:pic>
        <p:nvPicPr>
          <p:cNvPr id="1027" name="Picture 3"/>
          <p:cNvPicPr>
            <a:picLocks noChangeAspect="1" noChangeArrowheads="1"/>
          </p:cNvPicPr>
          <p:nvPr/>
        </p:nvPicPr>
        <p:blipFill>
          <a:blip r:embed="rId12" cstate="print"/>
          <a:srcRect/>
          <a:stretch>
            <a:fillRect/>
          </a:stretch>
        </p:blipFill>
        <p:spPr bwMode="auto">
          <a:xfrm>
            <a:off x="7315200" y="7658100"/>
            <a:ext cx="3657600" cy="1721644"/>
          </a:xfrm>
          <a:prstGeom prst="rect">
            <a:avLst/>
          </a:prstGeom>
          <a:noFill/>
          <a:ln w="9525">
            <a:noFill/>
            <a:miter lim="800000"/>
            <a:headEnd/>
            <a:tailEnd/>
          </a:ln>
          <a:effectLst/>
        </p:spPr>
      </p:pic>
    </p:spTree>
    <p:extLst>
      <p:ext uri="{BB962C8B-B14F-4D97-AF65-F5344CB8AC3E}">
        <p14:creationId xmlns:p14="http://schemas.microsoft.com/office/powerpoint/2010/main" val="1360950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itle 5"/>
          <p:cNvSpPr>
            <a:spLocks noGrp="1"/>
          </p:cNvSpPr>
          <p:nvPr>
            <p:ph type="title"/>
          </p:nvPr>
        </p:nvSpPr>
        <p:spPr>
          <a:xfrm>
            <a:off x="876300" y="571411"/>
            <a:ext cx="7962900" cy="1338828"/>
          </a:xfrm>
        </p:spPr>
        <p:txBody>
          <a:bodyPr/>
          <a:lstStyle/>
          <a:p>
            <a:r>
              <a:rPr lang="en-US" dirty="0">
                <a:solidFill>
                  <a:schemeClr val="accent1"/>
                </a:solidFill>
              </a:rPr>
              <a:t>features &amp; benefits</a:t>
            </a:r>
            <a:br>
              <a:rPr lang="en-US" dirty="0"/>
            </a:br>
            <a:r>
              <a:rPr lang="en-US" dirty="0"/>
              <a:t>backflow devices</a:t>
            </a:r>
            <a:endParaRPr lang="uk-UA" dirty="0"/>
          </a:p>
        </p:txBody>
      </p:sp>
      <p:sp>
        <p:nvSpPr>
          <p:cNvPr id="32" name="TextBox 31"/>
          <p:cNvSpPr txBox="1"/>
          <p:nvPr/>
        </p:nvSpPr>
        <p:spPr>
          <a:xfrm>
            <a:off x="6400800" y="539937"/>
            <a:ext cx="11232461" cy="1569660"/>
          </a:xfrm>
          <a:prstGeom prst="rect">
            <a:avLst/>
          </a:prstGeom>
          <a:noFill/>
        </p:spPr>
        <p:txBody>
          <a:bodyPr wrap="square" rtlCol="0">
            <a:spAutoFit/>
          </a:bodyPr>
          <a:lstStyle/>
          <a:p>
            <a:r>
              <a:rPr lang="en-US" sz="3200" dirty="0">
                <a:latin typeface="Arial Narrow" panose="020B0606020202030204" pitchFamily="34" charset="0"/>
              </a:rPr>
              <a:t>In addition to the main backflow prevention assemblies, Zurn offers other backflow preventers including dual checks, dual checks with atmospheric vent, atmospheric vacuum breakers, and single checks</a:t>
            </a:r>
            <a:endParaRPr lang="en-US" sz="3200" dirty="0">
              <a:solidFill>
                <a:schemeClr val="tx2"/>
              </a:solidFill>
              <a:latin typeface="Arial Narrow" panose="020B0606020202030204" pitchFamily="34" charset="0"/>
            </a:endParaRPr>
          </a:p>
        </p:txBody>
      </p:sp>
      <p:pic>
        <p:nvPicPr>
          <p:cNvPr id="17" name="Picture 2" descr="\\Wilkdata\marketing\Product Photos - jpegs (DO NOT SAVE)\Backflow Preventers\700 &amp; 7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0480" y="2857500"/>
            <a:ext cx="7670007" cy="4686300"/>
          </a:xfrm>
          <a:prstGeom prst="rect">
            <a:avLst/>
          </a:prstGeom>
        </p:spPr>
      </p:pic>
      <p:pic>
        <p:nvPicPr>
          <p:cNvPr id="21" name="Picture 4" descr="\\Wilkdata\marketing\Product Photos - jpegs (DO NOT SAVE)\Backflow Preventers\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0540" y="5200650"/>
            <a:ext cx="4346920" cy="496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Users\kspencer\Downloads\310.jpg"/>
          <p:cNvPicPr>
            <a:picLocks noChangeAspect="1" noChangeArrowheads="1"/>
          </p:cNvPicPr>
          <p:nvPr/>
        </p:nvPicPr>
        <p:blipFill>
          <a:blip r:embed="rId5" cstate="print"/>
          <a:srcRect/>
          <a:stretch>
            <a:fillRect/>
          </a:stretch>
        </p:blipFill>
        <p:spPr bwMode="auto">
          <a:xfrm>
            <a:off x="11269690" y="2551258"/>
            <a:ext cx="6363572" cy="3963841"/>
          </a:xfrm>
          <a:prstGeom prst="rect">
            <a:avLst/>
          </a:prstGeom>
          <a:noFill/>
        </p:spPr>
      </p:pic>
    </p:spTree>
    <p:extLst>
      <p:ext uri="{BB962C8B-B14F-4D97-AF65-F5344CB8AC3E}">
        <p14:creationId xmlns:p14="http://schemas.microsoft.com/office/powerpoint/2010/main" val="2713671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competition</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39</a:t>
            </a:fld>
            <a:endParaRPr b="0" dirty="0">
              <a:latin typeface="Arial Regula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32112199"/>
              </p:ext>
            </p:extLst>
          </p:nvPr>
        </p:nvGraphicFramePr>
        <p:xfrm>
          <a:off x="762001" y="2476500"/>
          <a:ext cx="16763999" cy="4754880"/>
        </p:xfrm>
        <a:graphic>
          <a:graphicData uri="http://schemas.openxmlformats.org/drawingml/2006/table">
            <a:tbl>
              <a:tblPr firstRow="1" bandRow="1">
                <a:tableStyleId>{5C22544A-7EE6-4342-B048-85BDC9FD1C3A}</a:tableStyleId>
              </a:tblPr>
              <a:tblGrid>
                <a:gridCol w="7086599">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2362200">
                  <a:extLst>
                    <a:ext uri="{9D8B030D-6E8A-4147-A177-3AD203B41FA5}">
                      <a16:colId xmlns:a16="http://schemas.microsoft.com/office/drawing/2014/main" val="20004"/>
                    </a:ext>
                  </a:extLst>
                </a:gridCol>
              </a:tblGrid>
              <a:tr h="914400">
                <a:tc>
                  <a:txBody>
                    <a:bodyPr/>
                    <a:lstStyle/>
                    <a:p>
                      <a:pPr algn="ctr"/>
                      <a:r>
                        <a:rPr lang="en-US" sz="3600" b="0" i="0" dirty="0">
                          <a:solidFill>
                            <a:schemeClr val="bg1"/>
                          </a:solidFill>
                          <a:latin typeface="Arial Narrow Regular" charset="0"/>
                        </a:rPr>
                        <a:t>Backflow</a:t>
                      </a:r>
                      <a:r>
                        <a:rPr lang="en-US" sz="3600" b="0" i="0" baseline="0" dirty="0">
                          <a:solidFill>
                            <a:schemeClr val="bg1"/>
                          </a:solidFill>
                          <a:latin typeface="Arial Narrow Regular" charset="0"/>
                        </a:rPr>
                        <a:t> Prevention</a:t>
                      </a:r>
                      <a:endParaRPr lang="uk-UA" sz="3600" b="0" i="0" dirty="0">
                        <a:solidFill>
                          <a:schemeClr val="bg1"/>
                        </a:solidFill>
                        <a:latin typeface="Arial Narrow Regular" charset="0"/>
                      </a:endParaRPr>
                    </a:p>
                  </a:txBody>
                  <a:tcPr anchor="ctr">
                    <a:lnL w="28575" cap="flat" cmpd="sng" algn="ctr">
                      <a:solidFill>
                        <a:schemeClr val="accent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3600" b="0" i="0" dirty="0">
                          <a:solidFill>
                            <a:schemeClr val="bg1"/>
                          </a:solidFill>
                          <a:latin typeface="Arial Narrow Regular" charset="0"/>
                        </a:rPr>
                        <a:t>Zurn</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0" i="0" dirty="0">
                          <a:solidFill>
                            <a:schemeClr val="bg1"/>
                          </a:solidFill>
                          <a:latin typeface="Arial Narrow Regular" charset="0"/>
                        </a:rPr>
                        <a:t>Watts</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3600" b="0" i="0" dirty="0">
                          <a:solidFill>
                            <a:schemeClr val="bg1"/>
                          </a:solidFill>
                          <a:latin typeface="Arial Narrow Regular" charset="0"/>
                        </a:rPr>
                        <a:t>Febco</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0" i="0" dirty="0">
                          <a:solidFill>
                            <a:schemeClr val="bg1"/>
                          </a:solidFill>
                          <a:latin typeface="Arial Narrow Regular" charset="0"/>
                        </a:rPr>
                        <a:t>Conbraco</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rgbClr val="0077C8"/>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40080">
                <a:tc>
                  <a:txBody>
                    <a:bodyPr/>
                    <a:lstStyle/>
                    <a:p>
                      <a:pPr algn="ctr"/>
                      <a:r>
                        <a:rPr lang="en-US" sz="2000" b="0" i="0" dirty="0">
                          <a:solidFill>
                            <a:schemeClr val="tx2"/>
                          </a:solidFill>
                          <a:latin typeface="Arial Regular" charset="0"/>
                        </a:rPr>
                        <a:t>Lowest</a:t>
                      </a:r>
                      <a:r>
                        <a:rPr lang="en-US" sz="2000" b="0" i="0" baseline="0" dirty="0">
                          <a:solidFill>
                            <a:schemeClr val="tx2"/>
                          </a:solidFill>
                          <a:latin typeface="Arial Regular" charset="0"/>
                        </a:rPr>
                        <a:t> Lifecycle Cost</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28575" cap="flat" cmpd="sng" algn="ctr">
                      <a:solidFill>
                        <a:srgbClr val="0077C8"/>
                      </a:solidFill>
                      <a:prstDash val="solid"/>
                      <a:round/>
                      <a:headEnd type="none" w="med" len="med"/>
                      <a:tailEnd type="none" w="med" len="med"/>
                    </a:lnR>
                    <a:lnT w="28575" cap="flat" cmpd="sng" algn="ctr">
                      <a:solidFill>
                        <a:srgbClr val="0077C8"/>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4008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Arial Narrow Regular"/>
                        </a:rPr>
                        <a:t>Z-Press™ and Z-Bite™ Solderless Connections</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28575" cap="flat" cmpd="sng" algn="ctr">
                      <a:solidFill>
                        <a:srgbClr val="0077C8"/>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4008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i="0" dirty="0">
                          <a:solidFill>
                            <a:schemeClr val="tx2"/>
                          </a:solidFill>
                          <a:latin typeface="Arial Regular" charset="0"/>
                        </a:rPr>
                        <a:t>EZSwap</a:t>
                      </a:r>
                      <a:r>
                        <a:rPr lang="en-US" sz="2000" b="0" i="0" baseline="0" dirty="0">
                          <a:solidFill>
                            <a:schemeClr val="tx2"/>
                          </a:solidFill>
                          <a:latin typeface="Arial Regular" charset="0"/>
                        </a:rPr>
                        <a:t> Pressure Vessel</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28575" cap="flat" cmpd="sng" algn="ctr">
                      <a:solidFill>
                        <a:srgbClr val="0077C8"/>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4008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i="0" baseline="0" dirty="0">
                          <a:solidFill>
                            <a:schemeClr val="tx2"/>
                          </a:solidFill>
                          <a:latin typeface="Arial Narrow Regular"/>
                        </a:rPr>
                        <a:t>Black Fusion Epoxy Coating Camouflaged Bronze </a:t>
                      </a:r>
                      <a:endParaRPr lang="uk-UA" sz="2000" b="0" i="0" dirty="0">
                        <a:solidFill>
                          <a:schemeClr val="tx2"/>
                        </a:solidFill>
                        <a:latin typeface="Arial Regular" charset="0"/>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28575" cap="flat" cmpd="sng" algn="ctr">
                      <a:solidFill>
                        <a:srgbClr val="0077C8"/>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4008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dirty="0">
                          <a:solidFill>
                            <a:schemeClr val="tx2"/>
                          </a:solidFill>
                          <a:latin typeface="Arial Narrow Regular"/>
                        </a:rPr>
                        <a:t>Zurn Online</a:t>
                      </a:r>
                      <a:r>
                        <a:rPr lang="en-US" sz="2000" b="0" baseline="0" dirty="0">
                          <a:solidFill>
                            <a:schemeClr val="tx2"/>
                          </a:solidFill>
                          <a:latin typeface="Arial Narrow Regular"/>
                        </a:rPr>
                        <a:t> Specification Tools</a:t>
                      </a:r>
                      <a:endParaRPr lang="en-US" sz="2000" b="0" dirty="0">
                        <a:solidFill>
                          <a:schemeClr val="tx2"/>
                        </a:solidFill>
                        <a:latin typeface="Arial Narrow Regular"/>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28575" cap="flat" cmpd="sng" algn="ctr">
                      <a:solidFill>
                        <a:srgbClr val="0077C8"/>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4008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000" b="0" dirty="0">
                          <a:solidFill>
                            <a:schemeClr val="tx2"/>
                          </a:solidFill>
                          <a:latin typeface="Arial Narrow Regular"/>
                        </a:rPr>
                        <a:t>Flood</a:t>
                      </a:r>
                      <a:r>
                        <a:rPr lang="en-US" sz="2000" b="0" baseline="0" dirty="0">
                          <a:solidFill>
                            <a:schemeClr val="tx2"/>
                          </a:solidFill>
                          <a:latin typeface="Arial Narrow Regular"/>
                        </a:rPr>
                        <a:t> Control Integrated System (FCIS)</a:t>
                      </a:r>
                      <a:endParaRPr lang="en-US" sz="2000" b="0" dirty="0">
                        <a:solidFill>
                          <a:schemeClr val="tx2"/>
                        </a:solidFill>
                        <a:latin typeface="Arial Narrow Regular"/>
                      </a:endParaRPr>
                    </a:p>
                  </a:txBody>
                  <a:tcPr anchor="ctr">
                    <a:lnL w="28575" cap="flat" cmpd="sng" algn="ctr">
                      <a:solidFill>
                        <a:srgbClr val="0077C8"/>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i="0" dirty="0">
                          <a:solidFill>
                            <a:schemeClr val="accent1"/>
                          </a:solidFill>
                          <a:latin typeface="Arial Regular" charset="0"/>
                        </a:rPr>
                        <a:t>+</a:t>
                      </a:r>
                      <a:endParaRPr lang="uk-UA" sz="3600" b="1"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600" b="1" i="0" dirty="0">
                          <a:solidFill>
                            <a:srgbClr val="FF0000"/>
                          </a:solidFill>
                          <a:latin typeface="Arial Regular" charset="0"/>
                        </a:rPr>
                        <a:t>X</a:t>
                      </a:r>
                      <a:endParaRPr lang="uk-UA" sz="3600" b="1" i="0" dirty="0">
                        <a:solidFill>
                          <a:srgbClr val="FF0000"/>
                        </a:solidFill>
                        <a:latin typeface="Arial Regular" charset="0"/>
                      </a:endParaRPr>
                    </a:p>
                  </a:txBody>
                  <a:tcPr anchor="ctr">
                    <a:lnL w="38100" cap="flat" cmpd="sng" algn="ctr">
                      <a:solidFill>
                        <a:schemeClr val="bg1"/>
                      </a:solidFill>
                      <a:prstDash val="solid"/>
                      <a:round/>
                      <a:headEnd type="none" w="med" len="med"/>
                      <a:tailEnd type="none" w="med" len="med"/>
                    </a:lnL>
                    <a:lnR w="28575" cap="flat" cmpd="sng" algn="ctr">
                      <a:solidFill>
                        <a:srgbClr val="0077C8"/>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9250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that are assembled and packaged in a manner that streamlines installation.”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002310"/>
            <a:chOff x="7010403" y="3771900"/>
            <a:chExt cx="4343270" cy="3002310"/>
          </a:xfrm>
        </p:grpSpPr>
        <p:sp>
          <p:nvSpPr>
            <p:cNvPr id="11" name="TextBox 10"/>
            <p:cNvSpPr txBox="1"/>
            <p:nvPr/>
          </p:nvSpPr>
          <p:spPr>
            <a:xfrm>
              <a:off x="7010403" y="5758547"/>
              <a:ext cx="434327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 and have a low total cost of ownership </a:t>
              </a:r>
              <a:r>
                <a:rPr lang="en-US" sz="2000" dirty="0">
                  <a:solidFill>
                    <a:schemeClr val="tx2"/>
                  </a:solidFill>
                  <a:latin typeface="Arial Narrow Regular"/>
                </a:rPr>
                <a:t>and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a:t>
              </a:r>
              <a:r>
                <a:rPr lang="en-US" sz="2000" dirty="0">
                  <a:solidFill>
                    <a:schemeClr val="tx2"/>
                  </a:solidFill>
                  <a:latin typeface="Arial Narrow Regular"/>
                </a:rPr>
                <a:t> and </a:t>
              </a:r>
            </a:p>
            <a:p>
              <a:pPr algn="ctr"/>
              <a:r>
                <a:rPr lang="en-US" sz="2000" b="1" dirty="0">
                  <a:solidFill>
                    <a:schemeClr val="tx2"/>
                  </a:solidFill>
                  <a:latin typeface="Arial Narrow Regular"/>
                </a:rPr>
                <a:t>cost-effective</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3886200" y="8125810"/>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Tree>
    <p:extLst>
      <p:ext uri="{BB962C8B-B14F-4D97-AF65-F5344CB8AC3E}">
        <p14:creationId xmlns:p14="http://schemas.microsoft.com/office/powerpoint/2010/main" val="12706153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4101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Zurn’s 375 backflow prevention valves’ top 3 benefits?</a:t>
            </a:r>
          </a:p>
          <a:p>
            <a:pPr marL="0" indent="0">
              <a:buFont typeface="Arial" panose="020B0604020202020204" pitchFamily="34" charset="0"/>
              <a:buNone/>
            </a:pPr>
            <a:endParaRPr lang="en-US" sz="2000" b="1" dirty="0">
              <a:solidFill>
                <a:schemeClr val="bg2"/>
              </a:solidFill>
              <a:latin typeface="Arial Narrow Regular"/>
            </a:endParaRPr>
          </a:p>
          <a:p>
            <a:pPr marL="457200" indent="-457200">
              <a:buFont typeface="+mj-lt"/>
              <a:buAutoNum type="alphaUcPeriod"/>
            </a:pPr>
            <a:r>
              <a:rPr lang="en-US" sz="2000" b="1" dirty="0">
                <a:solidFill>
                  <a:schemeClr val="bg2"/>
                </a:solidFill>
                <a:latin typeface="Arial Narrow Regular"/>
              </a:rPr>
              <a:t>Lowest lifecycle cost</a:t>
            </a:r>
          </a:p>
          <a:p>
            <a:pPr marL="457200" indent="-457200">
              <a:buFont typeface="+mj-lt"/>
              <a:buAutoNum type="alphaUcPeriod"/>
            </a:pPr>
            <a:r>
              <a:rPr lang="en-US" sz="2000" b="1" dirty="0" err="1">
                <a:solidFill>
                  <a:schemeClr val="bg2"/>
                </a:solidFill>
                <a:latin typeface="Arial Narrow Regular"/>
              </a:rPr>
              <a:t>EZSwap</a:t>
            </a:r>
            <a:r>
              <a:rPr lang="en-US" sz="2000" b="1" dirty="0">
                <a:solidFill>
                  <a:schemeClr val="bg2"/>
                </a:solidFill>
                <a:latin typeface="Arial Narrow Regular"/>
              </a:rPr>
              <a:t> pressure vessel saves 35 minutes in repair and rebuild time</a:t>
            </a:r>
          </a:p>
          <a:p>
            <a:pPr marL="457200" indent="-457200">
              <a:buFont typeface="+mj-lt"/>
              <a:buAutoNum type="alphaUcPeriod"/>
            </a:pPr>
            <a:r>
              <a:rPr lang="en-US" sz="2000" b="1" dirty="0">
                <a:solidFill>
                  <a:schemeClr val="bg2"/>
                </a:solidFill>
                <a:latin typeface="Arial Narrow Regular"/>
              </a:rPr>
              <a:t>Black fusion epoxy coating camouflages bronze and reduces scrap value, virtually eliminating theft</a:t>
            </a:r>
          </a:p>
          <a:p>
            <a:pPr marL="457200" indent="-457200">
              <a:buFont typeface="+mj-lt"/>
              <a:buAutoNum type="alphaUcPeriod"/>
            </a:pPr>
            <a:r>
              <a:rPr lang="en-US" sz="2000" b="1" dirty="0">
                <a:solidFill>
                  <a:schemeClr val="bg2"/>
                </a:solidFill>
                <a:latin typeface="Arial Narrow Regular"/>
              </a:rPr>
              <a:t>Zurn online specification tools</a:t>
            </a:r>
          </a:p>
          <a:p>
            <a:pPr marL="0" indent="0">
              <a:buNone/>
            </a:pPr>
            <a:endParaRPr lang="en-US" sz="2000" b="1" dirty="0">
              <a:solidFill>
                <a:schemeClr val="bg2"/>
              </a:solidFill>
              <a:latin typeface="Arial Narrow Regular"/>
            </a:endParaRP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
        <p:nvSpPr>
          <p:cNvPr id="12" name="TextBox 11"/>
          <p:cNvSpPr txBox="1"/>
          <p:nvPr/>
        </p:nvSpPr>
        <p:spPr>
          <a:xfrm>
            <a:off x="7112001" y="3546120"/>
            <a:ext cx="4572000" cy="1015663"/>
          </a:xfrm>
          <a:prstGeom prst="rect">
            <a:avLst/>
          </a:prstGeom>
          <a:noFill/>
        </p:spPr>
        <p:txBody>
          <a:bodyPr wrap="square" rtlCol="0">
            <a:spAutoFit/>
          </a:bodyPr>
          <a:lstStyle/>
          <a:p>
            <a:r>
              <a:rPr lang="en-US" sz="2000" dirty="0">
                <a:solidFill>
                  <a:schemeClr val="bg2"/>
                </a:solidFill>
              </a:rPr>
              <a:t>INSERT PHOTO</a:t>
            </a:r>
          </a:p>
          <a:p>
            <a:endParaRPr lang="en-US" sz="2000" dirty="0">
              <a:solidFill>
                <a:schemeClr val="bg2"/>
              </a:solidFill>
            </a:endParaRPr>
          </a:p>
          <a:p>
            <a:endParaRPr lang="en-US" sz="2000" dirty="0">
              <a:solidFill>
                <a:schemeClr val="bg2"/>
              </a:solidFill>
            </a:endParaRPr>
          </a:p>
        </p:txBody>
      </p:sp>
      <p:pic>
        <p:nvPicPr>
          <p:cNvPr id="14" name="Picture 13">
            <a:extLst>
              <a:ext uri="{FF2B5EF4-FFF2-40B4-BE49-F238E27FC236}">
                <a16:creationId xmlns:a16="http://schemas.microsoft.com/office/drawing/2014/main" id="{2BB2A1DF-9774-4132-8232-B0005F262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377"/>
            <a:ext cx="8668529" cy="4334265"/>
          </a:xfrm>
          <a:prstGeom prst="rect">
            <a:avLst/>
          </a:prstGeom>
        </p:spPr>
      </p:pic>
      <p:pic>
        <p:nvPicPr>
          <p:cNvPr id="16" name="Picture 15">
            <a:extLst>
              <a:ext uri="{FF2B5EF4-FFF2-40B4-BE49-F238E27FC236}">
                <a16:creationId xmlns:a16="http://schemas.microsoft.com/office/drawing/2014/main" id="{FAF8D3C7-6D06-4333-8EA4-F15AB03D5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355" y="5682819"/>
            <a:ext cx="9159292" cy="4236951"/>
          </a:xfrm>
          <a:prstGeom prst="rect">
            <a:avLst/>
          </a:prstGeom>
        </p:spPr>
      </p:pic>
    </p:spTree>
    <p:extLst>
      <p:ext uri="{BB962C8B-B14F-4D97-AF65-F5344CB8AC3E}">
        <p14:creationId xmlns:p14="http://schemas.microsoft.com/office/powerpoint/2010/main" val="409785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 idx="4"/>
            <a:endCxn id="63" idx="0"/>
          </p:cNvCxnSpPr>
          <p:nvPr/>
        </p:nvCxnSpPr>
        <p:spPr>
          <a:xfrm>
            <a:off x="12534900" y="6217039"/>
            <a:ext cx="0" cy="136486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646331"/>
            </a:xfrm>
            <a:prstGeom prst="rect">
              <a:avLst/>
            </a:prstGeom>
            <a:noFill/>
          </p:spPr>
          <p:txBody>
            <a:bodyPr wrap="square" rtlCol="0">
              <a:spAutoFit/>
            </a:bodyPr>
            <a:lstStyle/>
            <a:p>
              <a:r>
                <a:rPr lang="en-US" sz="3600" dirty="0">
                  <a:latin typeface="Arial Narrow Regular" charset="0"/>
                </a:rPr>
                <a:t>application type</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229600" cy="1036609"/>
            <a:chOff x="10058400" y="2933700"/>
            <a:chExt cx="8229600" cy="1036609"/>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724400" cy="646331"/>
            </a:xfrm>
            <a:prstGeom prst="rect">
              <a:avLst/>
            </a:prstGeom>
            <a:noFill/>
          </p:spPr>
          <p:txBody>
            <a:bodyPr wrap="square" rtlCol="0">
              <a:spAutoFit/>
            </a:bodyPr>
            <a:lstStyle/>
            <a:p>
              <a:r>
                <a:rPr lang="en-US" sz="3600" dirty="0">
                  <a:latin typeface="Arial Narrow Regular" charset="0"/>
                </a:rPr>
                <a:t>hazard level</a:t>
              </a:r>
              <a:endParaRPr lang="uk-UA" sz="3600" dirty="0">
                <a:latin typeface="Arial Narrow Regular" charset="0"/>
              </a:endParaRPr>
            </a:p>
          </p:txBody>
        </p:sp>
        <p:sp>
          <p:nvSpPr>
            <p:cNvPr id="55" name="TextBox 54"/>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High hazard, low hazard </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534400" cy="1480386"/>
            <a:chOff x="10058400" y="2933700"/>
            <a:chExt cx="8534400" cy="1480386"/>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5181600" cy="1200329"/>
            </a:xfrm>
            <a:prstGeom prst="rect">
              <a:avLst/>
            </a:prstGeom>
            <a:noFill/>
          </p:spPr>
          <p:txBody>
            <a:bodyPr wrap="square" rtlCol="0">
              <a:spAutoFit/>
            </a:bodyPr>
            <a:lstStyle/>
            <a:p>
              <a:r>
                <a:rPr lang="en-US" sz="3600" dirty="0">
                  <a:latin typeface="Arial Narrow Regular" charset="0"/>
                </a:rPr>
                <a:t>backpressure or backsiphonage</a:t>
              </a:r>
              <a:endParaRPr lang="uk-UA" sz="3600" dirty="0">
                <a:latin typeface="Arial Narrow Regular" charset="0"/>
              </a:endParaRPr>
            </a:p>
          </p:txBody>
        </p:sp>
        <p:sp>
          <p:nvSpPr>
            <p:cNvPr id="60" name="TextBox 59"/>
            <p:cNvSpPr txBox="1"/>
            <p:nvPr/>
          </p:nvSpPr>
          <p:spPr>
            <a:xfrm>
              <a:off x="13335000" y="4013976"/>
              <a:ext cx="48767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62" name="Group 61"/>
          <p:cNvGrpSpPr/>
          <p:nvPr/>
        </p:nvGrpSpPr>
        <p:grpSpPr>
          <a:xfrm>
            <a:off x="9677400" y="7333085"/>
            <a:ext cx="8229600" cy="1344385"/>
            <a:chOff x="10058400" y="2933700"/>
            <a:chExt cx="8229600" cy="1344385"/>
          </a:xfrm>
        </p:grpSpPr>
        <p:sp>
          <p:nvSpPr>
            <p:cNvPr id="63" name="Oval 6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64" name="TextBox 63"/>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installation</a:t>
              </a:r>
              <a:endParaRPr lang="uk-UA" sz="3600" dirty="0">
                <a:latin typeface="Arial Narrow Regular" charset="0"/>
              </a:endParaRPr>
            </a:p>
          </p:txBody>
        </p:sp>
        <p:sp>
          <p:nvSpPr>
            <p:cNvPr id="65" name="TextBox 64"/>
            <p:cNvSpPr txBox="1"/>
            <p:nvPr/>
          </p:nvSpPr>
          <p:spPr>
            <a:xfrm>
              <a:off x="13411201" y="3570199"/>
              <a:ext cx="4876799" cy="707886"/>
            </a:xfrm>
            <a:prstGeom prst="rect">
              <a:avLst/>
            </a:prstGeom>
            <a:noFill/>
          </p:spPr>
          <p:txBody>
            <a:bodyPr wrap="square" rtlCol="0">
              <a:spAutoFit/>
            </a:bodyPr>
            <a:lstStyle/>
            <a:p>
              <a:r>
                <a:rPr lang="en-US" sz="2000" dirty="0">
                  <a:solidFill>
                    <a:schemeClr val="tx2"/>
                  </a:solidFill>
                  <a:latin typeface="Arial Regular" charset="0"/>
                </a:rPr>
                <a:t>Horizontal installation or vertical installation, inside, or outside</a:t>
              </a:r>
            </a:p>
          </p:txBody>
        </p:sp>
        <p:sp>
          <p:nvSpPr>
            <p:cNvPr id="66" name="TextBox 6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sp>
        <p:nvSpPr>
          <p:cNvPr id="27" name="TextBox 26"/>
          <p:cNvSpPr txBox="1"/>
          <p:nvPr/>
        </p:nvSpPr>
        <p:spPr>
          <a:xfrm>
            <a:off x="13030200" y="3133606"/>
            <a:ext cx="4876800" cy="707886"/>
          </a:xfrm>
          <a:prstGeom prst="rect">
            <a:avLst/>
          </a:prstGeom>
          <a:noFill/>
        </p:spPr>
        <p:txBody>
          <a:bodyPr wrap="square" rtlCol="0">
            <a:spAutoFit/>
          </a:bodyPr>
          <a:lstStyle/>
          <a:p>
            <a:r>
              <a:rPr lang="en-US" sz="2000" dirty="0">
                <a:solidFill>
                  <a:schemeClr val="tx2"/>
                </a:solidFill>
                <a:latin typeface="Arial Regular" charset="0"/>
              </a:rPr>
              <a:t>Fire protection, plumbing, irrigation, or waterworks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242" r="16910"/>
          <a:stretch/>
        </p:blipFill>
        <p:spPr>
          <a:xfrm rot="5400000">
            <a:off x="-571272" y="571273"/>
            <a:ext cx="10287000" cy="9144454"/>
          </a:xfrm>
          <a:prstGeom prst="rect">
            <a:avLst/>
          </a:prstGeom>
        </p:spPr>
      </p:pic>
    </p:spTree>
    <p:extLst>
      <p:ext uri="{BB962C8B-B14F-4D97-AF65-F5344CB8AC3E}">
        <p14:creationId xmlns:p14="http://schemas.microsoft.com/office/powerpoint/2010/main" val="2451241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9182100"/>
            <a:ext cx="1752600" cy="914400"/>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457200" y="828173"/>
            <a:ext cx="609600" cy="1343527"/>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Rectangle 3"/>
          <p:cNvSpPr/>
          <p:nvPr/>
        </p:nvSpPr>
        <p:spPr>
          <a:xfrm>
            <a:off x="2745512" y="9105900"/>
            <a:ext cx="15542487" cy="11811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951182130"/>
              </p:ext>
            </p:extLst>
          </p:nvPr>
        </p:nvGraphicFramePr>
        <p:xfrm>
          <a:off x="2" y="-38099"/>
          <a:ext cx="18287998" cy="10325099"/>
        </p:xfrm>
        <a:graphic>
          <a:graphicData uri="http://schemas.openxmlformats.org/drawingml/2006/table">
            <a:tbl>
              <a:tblPr>
                <a:tableStyleId>{5C22544A-7EE6-4342-B048-85BDC9FD1C3A}</a:tableStyleId>
              </a:tblPr>
              <a:tblGrid>
                <a:gridCol w="2666997">
                  <a:extLst>
                    <a:ext uri="{9D8B030D-6E8A-4147-A177-3AD203B41FA5}">
                      <a16:colId xmlns:a16="http://schemas.microsoft.com/office/drawing/2014/main" val="20000"/>
                    </a:ext>
                  </a:extLst>
                </a:gridCol>
                <a:gridCol w="1420091">
                  <a:extLst>
                    <a:ext uri="{9D8B030D-6E8A-4147-A177-3AD203B41FA5}">
                      <a16:colId xmlns:a16="http://schemas.microsoft.com/office/drawing/2014/main" val="20001"/>
                    </a:ext>
                  </a:extLst>
                </a:gridCol>
                <a:gridCol w="1420091">
                  <a:extLst>
                    <a:ext uri="{9D8B030D-6E8A-4147-A177-3AD203B41FA5}">
                      <a16:colId xmlns:a16="http://schemas.microsoft.com/office/drawing/2014/main" val="20002"/>
                    </a:ext>
                  </a:extLst>
                </a:gridCol>
                <a:gridCol w="1420091">
                  <a:extLst>
                    <a:ext uri="{9D8B030D-6E8A-4147-A177-3AD203B41FA5}">
                      <a16:colId xmlns:a16="http://schemas.microsoft.com/office/drawing/2014/main" val="20003"/>
                    </a:ext>
                  </a:extLst>
                </a:gridCol>
                <a:gridCol w="1420091">
                  <a:extLst>
                    <a:ext uri="{9D8B030D-6E8A-4147-A177-3AD203B41FA5}">
                      <a16:colId xmlns:a16="http://schemas.microsoft.com/office/drawing/2014/main" val="20004"/>
                    </a:ext>
                  </a:extLst>
                </a:gridCol>
                <a:gridCol w="1420091">
                  <a:extLst>
                    <a:ext uri="{9D8B030D-6E8A-4147-A177-3AD203B41FA5}">
                      <a16:colId xmlns:a16="http://schemas.microsoft.com/office/drawing/2014/main" val="20005"/>
                    </a:ext>
                  </a:extLst>
                </a:gridCol>
                <a:gridCol w="1420091">
                  <a:extLst>
                    <a:ext uri="{9D8B030D-6E8A-4147-A177-3AD203B41FA5}">
                      <a16:colId xmlns:a16="http://schemas.microsoft.com/office/drawing/2014/main" val="20006"/>
                    </a:ext>
                  </a:extLst>
                </a:gridCol>
                <a:gridCol w="1420091">
                  <a:extLst>
                    <a:ext uri="{9D8B030D-6E8A-4147-A177-3AD203B41FA5}">
                      <a16:colId xmlns:a16="http://schemas.microsoft.com/office/drawing/2014/main" val="20007"/>
                    </a:ext>
                  </a:extLst>
                </a:gridCol>
                <a:gridCol w="1420091">
                  <a:extLst>
                    <a:ext uri="{9D8B030D-6E8A-4147-A177-3AD203B41FA5}">
                      <a16:colId xmlns:a16="http://schemas.microsoft.com/office/drawing/2014/main" val="20008"/>
                    </a:ext>
                  </a:extLst>
                </a:gridCol>
                <a:gridCol w="1420091">
                  <a:extLst>
                    <a:ext uri="{9D8B030D-6E8A-4147-A177-3AD203B41FA5}">
                      <a16:colId xmlns:a16="http://schemas.microsoft.com/office/drawing/2014/main" val="20009"/>
                    </a:ext>
                  </a:extLst>
                </a:gridCol>
                <a:gridCol w="1420091">
                  <a:extLst>
                    <a:ext uri="{9D8B030D-6E8A-4147-A177-3AD203B41FA5}">
                      <a16:colId xmlns:a16="http://schemas.microsoft.com/office/drawing/2014/main" val="20010"/>
                    </a:ext>
                  </a:extLst>
                </a:gridCol>
                <a:gridCol w="1420091">
                  <a:extLst>
                    <a:ext uri="{9D8B030D-6E8A-4147-A177-3AD203B41FA5}">
                      <a16:colId xmlns:a16="http://schemas.microsoft.com/office/drawing/2014/main" val="20011"/>
                    </a:ext>
                  </a:extLst>
                </a:gridCol>
              </a:tblGrid>
              <a:tr h="1582922">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1082294">
                <a:tc>
                  <a:txBody>
                    <a:bodyPr/>
                    <a:lstStyle/>
                    <a:p>
                      <a:r>
                        <a:rPr lang="en-US" sz="1800" b="1" dirty="0">
                          <a:solidFill>
                            <a:schemeClr val="bg2"/>
                          </a:solidFill>
                          <a:latin typeface="Arial Narrow" panose="020B0606020202030204" pitchFamily="34" charset="0"/>
                        </a:rPr>
                        <a:t>BACKFLOW</a:t>
                      </a:r>
                      <a:r>
                        <a:rPr lang="en-US" sz="1800" b="1" baseline="0" dirty="0">
                          <a:solidFill>
                            <a:schemeClr val="bg2"/>
                          </a:solidFill>
                          <a:latin typeface="Arial Narrow" panose="020B0606020202030204" pitchFamily="34" charset="0"/>
                        </a:rPr>
                        <a:t> PREVENTION</a:t>
                      </a:r>
                    </a:p>
                    <a:p>
                      <a:r>
                        <a:rPr lang="en-US" sz="1800" b="1" baseline="0" dirty="0">
                          <a:solidFill>
                            <a:schemeClr val="bg2"/>
                          </a:solidFill>
                          <a:latin typeface="Arial Narrow" panose="020B0606020202030204" pitchFamily="34" charset="0"/>
                        </a:rPr>
                        <a:t>*All Retrofit</a:t>
                      </a:r>
                      <a:endParaRPr lang="en-US" sz="18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310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350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375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420</a:t>
                      </a:r>
                    </a:p>
                    <a:p>
                      <a:r>
                        <a:rPr lang="en-US" sz="1200" b="1" dirty="0">
                          <a:solidFill>
                            <a:schemeClr val="bg2"/>
                          </a:solidFill>
                          <a:latin typeface="Arial Narrow" panose="020B0606020202030204" pitchFamily="34" charset="0"/>
                        </a:rPr>
                        <a:t>Vacuum Breaker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450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460</a:t>
                      </a:r>
                    </a:p>
                    <a:p>
                      <a:r>
                        <a:rPr lang="en-US" sz="1200" b="1" dirty="0">
                          <a:solidFill>
                            <a:schemeClr val="bg2"/>
                          </a:solidFill>
                          <a:latin typeface="Arial Narrow" panose="020B0606020202030204" pitchFamily="34" charset="0"/>
                        </a:rPr>
                        <a:t>Spill</a:t>
                      </a:r>
                      <a:r>
                        <a:rPr lang="en-US" sz="1200" b="1" baseline="0" dirty="0">
                          <a:solidFill>
                            <a:schemeClr val="bg2"/>
                          </a:solidFill>
                          <a:latin typeface="Arial Narrow" panose="020B0606020202030204" pitchFamily="34" charset="0"/>
                        </a:rPr>
                        <a:t> Resistant Pressure Vacuum Breaker</a:t>
                      </a:r>
                      <a:endParaRPr lang="en-US" sz="12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475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720</a:t>
                      </a:r>
                    </a:p>
                    <a:p>
                      <a:r>
                        <a:rPr lang="en-US" sz="1200" b="1" dirty="0">
                          <a:solidFill>
                            <a:schemeClr val="bg2"/>
                          </a:solidFill>
                          <a:latin typeface="Arial Narrow" panose="020B0606020202030204" pitchFamily="34" charset="0"/>
                        </a:rPr>
                        <a:t>Pressure Vacuum Breaker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740</a:t>
                      </a:r>
                    </a:p>
                    <a:p>
                      <a:r>
                        <a:rPr lang="en-US" sz="1200" b="1" dirty="0">
                          <a:solidFill>
                            <a:schemeClr val="bg2"/>
                          </a:solidFill>
                          <a:latin typeface="Arial Narrow" panose="020B0606020202030204" pitchFamily="34" charset="0"/>
                        </a:rPr>
                        <a:t>Carbonated Beverage Backflow Preventer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950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975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329416">
                <a:tc>
                  <a:txBody>
                    <a:bodyPr/>
                    <a:lstStyle/>
                    <a:p>
                      <a:r>
                        <a:rPr lang="en-US" sz="1400" baseline="0" dirty="0">
                          <a:latin typeface="Arial Narrow" panose="020B0606020202030204" pitchFamily="34" charset="0"/>
                        </a:rPr>
                        <a:t>Fire Protection-virtually 100% static</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Fire 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Fire</a:t>
                      </a:r>
                      <a:r>
                        <a:rPr lang="en-US" sz="1400" baseline="0" dirty="0">
                          <a:latin typeface="Arial Narrow" panose="020B0606020202030204" pitchFamily="34" charset="0"/>
                        </a:rPr>
                        <a:t> Protection</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Fire 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Fire 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Fire 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Fire 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360765">
                <a:tc>
                  <a:txBody>
                    <a:bodyPr/>
                    <a:lstStyle/>
                    <a:p>
                      <a:r>
                        <a:rPr lang="en-US" sz="1400" baseline="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Plumbing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38666">
                <a:tc>
                  <a:txBody>
                    <a:bodyPr/>
                    <a:lstStyle/>
                    <a:p>
                      <a:r>
                        <a:rPr lang="en-US" sz="1400" baseline="0" dirty="0">
                          <a:latin typeface="Arial Narrow" panose="020B0606020202030204" pitchFamily="34" charset="0"/>
                        </a:rPr>
                        <a:t>Irrigation-2% flow; 98% static</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Irrigation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r h="616006">
                <a:tc>
                  <a:txBody>
                    <a:bodyPr/>
                    <a:lstStyle/>
                    <a:p>
                      <a:r>
                        <a:rPr lang="en-US" sz="1400" baseline="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Waterworks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r h="782856">
                <a:tc>
                  <a:txBody>
                    <a:bodyPr/>
                    <a:lstStyle/>
                    <a:p>
                      <a:r>
                        <a:rPr lang="en-US" sz="1400" baseline="0" dirty="0">
                          <a:latin typeface="Arial Narrow" panose="020B0606020202030204" pitchFamily="34" charset="0"/>
                        </a:rPr>
                        <a:t>Health hazard level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Low</a:t>
                      </a:r>
                      <a:r>
                        <a:rPr lang="en-US" sz="1400" baseline="0" dirty="0">
                          <a:latin typeface="Arial Narrow" panose="020B0606020202030204" pitchFamily="34" charset="0"/>
                        </a:rPr>
                        <a:t> Hazard</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High Hazard</a:t>
                      </a: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High Hazard</a:t>
                      </a: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Low</a:t>
                      </a:r>
                      <a:r>
                        <a:rPr lang="en-US" sz="1400" baseline="0" dirty="0">
                          <a:latin typeface="Arial Narrow" panose="020B0606020202030204" pitchFamily="34" charset="0"/>
                        </a:rPr>
                        <a:t> Hazard</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High Hazard</a:t>
                      </a: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High Hazard</a:t>
                      </a: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High Hazard</a:t>
                      </a: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High Hazard</a:t>
                      </a:r>
                    </a:p>
                    <a:p>
                      <a:r>
                        <a:rPr lang="en-US" sz="1400" dirty="0">
                          <a:latin typeface="Arial Narrow" panose="020B0606020202030204" pitchFamily="34" charset="0"/>
                        </a:rPr>
                        <a:t>Low Hazard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r h="810812">
                <a:tc>
                  <a:txBody>
                    <a:bodyPr/>
                    <a:lstStyle/>
                    <a:p>
                      <a:r>
                        <a:rPr lang="en-US" sz="1400" baseline="0" dirty="0">
                          <a:latin typeface="Arial Narrow" panose="020B0606020202030204" pitchFamily="34" charset="0"/>
                        </a:rPr>
                        <a:t>Backpressure, backsiphonage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Backpressure</a:t>
                      </a: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Backpressure</a:t>
                      </a: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Backpressure</a:t>
                      </a: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Backpressure</a:t>
                      </a: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Backpressure</a:t>
                      </a: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Backpressure</a:t>
                      </a: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Backpressure</a:t>
                      </a:r>
                    </a:p>
                    <a:p>
                      <a:r>
                        <a:rPr lang="en-US" sz="1400" dirty="0">
                          <a:latin typeface="Arial Narrow" panose="020B0606020202030204" pitchFamily="34" charset="0"/>
                        </a:rPr>
                        <a:t>Backsiphonage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7"/>
                  </a:ext>
                </a:extLst>
              </a:tr>
              <a:tr h="1251781">
                <a:tc>
                  <a:txBody>
                    <a:bodyPr/>
                    <a:lstStyle/>
                    <a:p>
                      <a:r>
                        <a:rPr lang="en-US" sz="1400" baseline="0" dirty="0">
                          <a:latin typeface="Arial Narrow" panose="020B0606020202030204" pitchFamily="34" charset="0"/>
                        </a:rPr>
                        <a:t>Type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Single Check</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Double Check</a:t>
                      </a:r>
                      <a:r>
                        <a:rPr lang="en-US" sz="1400" baseline="0" dirty="0">
                          <a:latin typeface="Arial Narrow" panose="020B0606020202030204" pitchFamily="34" charset="0"/>
                        </a:rPr>
                        <a:t> Assembly (DC)</a:t>
                      </a:r>
                    </a:p>
                    <a:p>
                      <a:r>
                        <a:rPr lang="en-US" sz="1400" baseline="0" dirty="0">
                          <a:latin typeface="Arial Narrow" panose="020B0606020202030204" pitchFamily="34" charset="0"/>
                        </a:rPr>
                        <a:t>Double Check Detector (DCDA)</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Reduced Pressure</a:t>
                      </a:r>
                      <a:r>
                        <a:rPr lang="en-US" sz="1400" baseline="0" dirty="0">
                          <a:latin typeface="Arial Narrow" panose="020B0606020202030204" pitchFamily="34" charset="0"/>
                        </a:rPr>
                        <a:t> (RP) </a:t>
                      </a:r>
                      <a:r>
                        <a:rPr lang="en-US" sz="1400" dirty="0">
                          <a:latin typeface="Arial Narrow" panose="020B0606020202030204" pitchFamily="34" charset="0"/>
                        </a:rPr>
                        <a:t>Reduced Pressure Detector Assembly (RPDA)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Pressure Vacuum</a:t>
                      </a:r>
                      <a:r>
                        <a:rPr lang="en-US" sz="1400" baseline="0" dirty="0">
                          <a:latin typeface="Arial Narrow" panose="020B0606020202030204" pitchFamily="34" charset="0"/>
                        </a:rPr>
                        <a:t> Breaker (PVB)</a:t>
                      </a:r>
                      <a:endParaRPr lang="en-US" sz="1400" dirty="0">
                        <a:latin typeface="Arial Narrow" panose="020B0606020202030204" pitchFamily="34" charset="0"/>
                      </a:endParaRPr>
                    </a:p>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Double Check</a:t>
                      </a:r>
                      <a:r>
                        <a:rPr lang="en-US" sz="1400" baseline="0" dirty="0">
                          <a:latin typeface="Arial Narrow" panose="020B0606020202030204" pitchFamily="34" charset="0"/>
                        </a:rPr>
                        <a:t> Assembly (DC)</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Double Check Detector Assembly (DCDA)</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Pressure Vacuum</a:t>
                      </a:r>
                      <a:r>
                        <a:rPr lang="en-US" sz="1400" baseline="0" dirty="0">
                          <a:latin typeface="Arial Narrow" panose="020B0606020202030204" pitchFamily="34" charset="0"/>
                        </a:rPr>
                        <a:t> Breaker (PVB)</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Reduced Pressure</a:t>
                      </a:r>
                      <a:r>
                        <a:rPr lang="en-US" sz="1400" baseline="0" dirty="0">
                          <a:latin typeface="Arial Narrow" panose="020B0606020202030204" pitchFamily="34" charset="0"/>
                        </a:rPr>
                        <a:t> (RP) </a:t>
                      </a:r>
                      <a:r>
                        <a:rPr lang="en-US" sz="1400" dirty="0">
                          <a:latin typeface="Arial Narrow" panose="020B0606020202030204" pitchFamily="34" charset="0"/>
                        </a:rPr>
                        <a:t>Reduced Pressure Detector Assembly (RPDA)</a:t>
                      </a:r>
                    </a:p>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Pressure Vacuum Breaker</a:t>
                      </a:r>
                      <a:r>
                        <a:rPr lang="en-US" sz="1400" baseline="0" dirty="0">
                          <a:latin typeface="Arial Narrow" panose="020B0606020202030204" pitchFamily="34" charset="0"/>
                        </a:rPr>
                        <a:t> (PVB)</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Double Check</a:t>
                      </a:r>
                      <a:r>
                        <a:rPr lang="en-US" sz="1400" baseline="0" dirty="0">
                          <a:latin typeface="Arial Narrow" panose="020B0606020202030204" pitchFamily="34" charset="0"/>
                        </a:rPr>
                        <a:t> Assembly (DC)</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Double Check Detector Assembly (DCDA)</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Reduced Pressure</a:t>
                      </a:r>
                      <a:r>
                        <a:rPr lang="en-US" sz="1400" baseline="0" dirty="0">
                          <a:latin typeface="Arial Narrow" panose="020B0606020202030204" pitchFamily="34" charset="0"/>
                        </a:rPr>
                        <a:t> (RP)</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r h="1021190">
                <a:tc>
                  <a:txBody>
                    <a:bodyPr/>
                    <a:lstStyle/>
                    <a:p>
                      <a:r>
                        <a:rPr lang="en-US" sz="1400" baseline="0" dirty="0">
                          <a:latin typeface="Arial Narrow" panose="020B0606020202030204" pitchFamily="34" charset="0"/>
                        </a:rPr>
                        <a:t>Body Material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Epoxy</a:t>
                      </a:r>
                      <a:r>
                        <a:rPr lang="en-US" sz="1400" baseline="0" dirty="0">
                          <a:latin typeface="Arial Narrow" panose="020B0606020202030204" pitchFamily="34" charset="0"/>
                        </a:rPr>
                        <a:t> Coated </a:t>
                      </a:r>
                      <a:r>
                        <a:rPr lang="en-US" sz="1400" dirty="0">
                          <a:latin typeface="Arial Narrow" panose="020B0606020202030204" pitchFamily="34" charset="0"/>
                        </a:rPr>
                        <a:t>Ductile Iron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Epoxy</a:t>
                      </a:r>
                      <a:r>
                        <a:rPr lang="en-US" sz="1400" baseline="0" dirty="0">
                          <a:latin typeface="Arial Narrow" panose="020B0606020202030204" pitchFamily="34" charset="0"/>
                        </a:rPr>
                        <a:t> Coated</a:t>
                      </a:r>
                    </a:p>
                    <a:p>
                      <a:r>
                        <a:rPr lang="en-US" sz="1400" baseline="0" dirty="0">
                          <a:latin typeface="Arial Narrow" panose="020B0606020202030204" pitchFamily="34" charset="0"/>
                        </a:rPr>
                        <a:t>Ductile Iron / </a:t>
                      </a:r>
                    </a:p>
                    <a:p>
                      <a:r>
                        <a:rPr lang="en-US" sz="1400" baseline="0" dirty="0">
                          <a:latin typeface="Arial Narrow" panose="020B0606020202030204" pitchFamily="34" charset="0"/>
                        </a:rPr>
                        <a:t>Cast Bronze</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Epoxy Coated</a:t>
                      </a:r>
                      <a:r>
                        <a:rPr lang="en-US" sz="1400" baseline="0" dirty="0">
                          <a:latin typeface="Arial Narrow" panose="020B0606020202030204" pitchFamily="34" charset="0"/>
                        </a:rPr>
                        <a:t> Ductile Iron / </a:t>
                      </a:r>
                    </a:p>
                    <a:p>
                      <a:r>
                        <a:rPr lang="en-US" sz="1400" baseline="0" dirty="0">
                          <a:latin typeface="Arial Narrow" panose="020B0606020202030204" pitchFamily="34" charset="0"/>
                        </a:rPr>
                        <a:t>Cast Bronze</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Cast Bronze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Epoxy Coated Ductile Iron /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Stainless</a:t>
                      </a:r>
                      <a:r>
                        <a:rPr lang="en-US" sz="1400" baseline="0" dirty="0">
                          <a:latin typeface="Arial Narrow" panose="020B0606020202030204" pitchFamily="34" charset="0"/>
                        </a:rPr>
                        <a:t> Steel</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Cast Bronze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Epoxy Coated Ductile Iron /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Stainless</a:t>
                      </a:r>
                      <a:r>
                        <a:rPr lang="en-US" sz="1400" baseline="0" dirty="0">
                          <a:latin typeface="Arial Narrow" panose="020B0606020202030204" pitchFamily="34" charset="0"/>
                        </a:rPr>
                        <a:t> Steel</a:t>
                      </a:r>
                      <a:endParaRPr lang="en-US" sz="1400" dirty="0">
                        <a:latin typeface="Arial Narrow" panose="020B0606020202030204" pitchFamily="34" charset="0"/>
                      </a:endParaRPr>
                    </a:p>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Cast Bronze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Stainless Steel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Cast Bronze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Cast Bronze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9"/>
                  </a:ext>
                </a:extLst>
              </a:tr>
              <a:tr h="1015999">
                <a:tc>
                  <a:txBody>
                    <a:bodyPr/>
                    <a:lstStyle/>
                    <a:p>
                      <a:r>
                        <a:rPr lang="en-US" sz="1400" dirty="0">
                          <a:latin typeface="Arial Narrow" panose="020B0606020202030204" pitchFamily="34" charset="0"/>
                        </a:rPr>
                        <a:t>Size – 1/8” – 2”, 2-1/2”-12”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4”, 6” 8”, 10”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¾”, 1”,</a:t>
                      </a:r>
                      <a:r>
                        <a:rPr lang="en-US" sz="1400" baseline="0" dirty="0">
                          <a:latin typeface="Arial Narrow" panose="020B0606020202030204" pitchFamily="34" charset="0"/>
                        </a:rPr>
                        <a:t> 1-1/4”, 1-1/2”, 2”, 3”, 4”, 6”, 8”, 10”, 12’</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½”, ¾”, 1”, 1-1/4”, 1-1/2”,</a:t>
                      </a:r>
                      <a:r>
                        <a:rPr lang="en-US" sz="1400" baseline="0" dirty="0">
                          <a:latin typeface="Arial Narrow" panose="020B0606020202030204" pitchFamily="34" charset="0"/>
                        </a:rPr>
                        <a:t> 2”, 3”, 4”, 6”, 8”, 10”</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3/8”,</a:t>
                      </a:r>
                      <a:r>
                        <a:rPr lang="en-US" sz="1400" baseline="0" dirty="0">
                          <a:latin typeface="Arial Narrow" panose="020B0606020202030204" pitchFamily="34" charset="0"/>
                        </a:rPr>
                        <a:t> ½”, ¾”, 1”</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2-1/2”, 3”, 4”, 6”, 8”, 10”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2-1/2”, 3”, 4”, 6”, 8”, 10”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½”, ¾”, 1”, 1-1/4”, 1-1/2”, 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3/8”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¾”, 1”, 1-1/4”, 1-1/2”, 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¼”, 3/8”, ½”,</a:t>
                      </a:r>
                      <a:r>
                        <a:rPr lang="en-US" sz="1400" baseline="0" dirty="0">
                          <a:latin typeface="Arial Narrow" panose="020B0606020202030204" pitchFamily="34" charset="0"/>
                        </a:rPr>
                        <a:t> ¾”, 1”, 1-1/4”, 1-1/2”, 2”, 3”</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0"/>
                  </a:ext>
                </a:extLst>
              </a:tr>
              <a:tr h="1132392">
                <a:tc>
                  <a:txBody>
                    <a:bodyPr/>
                    <a:lstStyle/>
                    <a:p>
                      <a:r>
                        <a:rPr lang="en-US" sz="1400" dirty="0">
                          <a:latin typeface="Arial Narrow" panose="020B0606020202030204" pitchFamily="34" charset="0"/>
                        </a:rPr>
                        <a:t>Installation criteria – horizontal, vertical (space efficient)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latin typeface="Arial Narrow" panose="020B0606020202030204" pitchFamily="34" charset="0"/>
                        </a:rPr>
                        <a:t>Horizontal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Horizontal</a:t>
                      </a:r>
                    </a:p>
                    <a:p>
                      <a:r>
                        <a:rPr lang="en-US" sz="1400" dirty="0">
                          <a:latin typeface="Arial Narrow" panose="020B0606020202030204" pitchFamily="34" charset="0"/>
                        </a:rPr>
                        <a:t>Vertical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Horizontal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Horizontal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Horizontal</a:t>
                      </a:r>
                    </a:p>
                    <a:p>
                      <a:r>
                        <a:rPr lang="en-US" sz="1400" dirty="0">
                          <a:latin typeface="Arial Narrow" panose="020B0606020202030204" pitchFamily="34" charset="0"/>
                        </a:rPr>
                        <a:t>Vertical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Horizontal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Horizontal</a:t>
                      </a:r>
                    </a:p>
                    <a:p>
                      <a:r>
                        <a:rPr lang="en-US" sz="1400" dirty="0">
                          <a:latin typeface="Arial Narrow" panose="020B0606020202030204" pitchFamily="34" charset="0"/>
                        </a:rPr>
                        <a:t>Vertical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400" dirty="0">
                          <a:latin typeface="Arial Narrow" panose="020B0606020202030204" pitchFamily="34" charset="0"/>
                        </a:rPr>
                        <a:t>Horizontal</a:t>
                      </a:r>
                    </a:p>
                    <a:p>
                      <a:r>
                        <a:rPr lang="en-US" sz="1400" dirty="0">
                          <a:latin typeface="Arial Narrow" panose="020B0606020202030204" pitchFamily="34" charset="0"/>
                        </a:rPr>
                        <a:t>Vertical</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1"/>
                  </a:ext>
                </a:extLst>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3077"/>
          <a:stretch/>
        </p:blipFill>
        <p:spPr>
          <a:xfrm>
            <a:off x="4254853" y="306177"/>
            <a:ext cx="1328693" cy="102207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0128" y="133268"/>
            <a:ext cx="1194767" cy="124518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2041" y="109037"/>
            <a:ext cx="1178129" cy="131745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4642" y="669067"/>
            <a:ext cx="1527446" cy="76178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02934" y="669067"/>
            <a:ext cx="1227740" cy="749078"/>
          </a:xfrm>
          <a:prstGeom prst="rect">
            <a:avLst/>
          </a:prstGeom>
        </p:spPr>
      </p:pic>
      <p:pic>
        <p:nvPicPr>
          <p:cNvPr id="16" name="Picture 15"/>
          <p:cNvPicPr>
            <a:picLocks noChangeAspect="1"/>
          </p:cNvPicPr>
          <p:nvPr/>
        </p:nvPicPr>
        <p:blipFill rotWithShape="1">
          <a:blip r:embed="rId8"/>
          <a:srcRect l="67500" t="14815" r="27292" b="76667"/>
          <a:stretch/>
        </p:blipFill>
        <p:spPr>
          <a:xfrm>
            <a:off x="12590791" y="38100"/>
            <a:ext cx="1586163" cy="1459270"/>
          </a:xfrm>
          <a:prstGeom prst="rect">
            <a:avLst/>
          </a:prstGeom>
        </p:spPr>
      </p:pic>
      <p:pic>
        <p:nvPicPr>
          <p:cNvPr id="17" name="Picture 16"/>
          <p:cNvPicPr>
            <a:picLocks noChangeAspect="1"/>
          </p:cNvPicPr>
          <p:nvPr/>
        </p:nvPicPr>
        <p:blipFill rotWithShape="1">
          <a:blip r:embed="rId9"/>
          <a:srcRect l="66250" t="16296" r="26458" b="73704"/>
          <a:stretch/>
        </p:blipFill>
        <p:spPr>
          <a:xfrm>
            <a:off x="2745513" y="291897"/>
            <a:ext cx="1509340" cy="1164348"/>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b="28997"/>
          <a:stretch/>
        </p:blipFill>
        <p:spPr>
          <a:xfrm>
            <a:off x="14006038" y="454481"/>
            <a:ext cx="1357215" cy="963664"/>
          </a:xfrm>
          <a:prstGeom prst="rect">
            <a:avLst/>
          </a:prstGeom>
        </p:spPr>
      </p:pic>
      <p:sp>
        <p:nvSpPr>
          <p:cNvPr id="18" name="Rectangle 17"/>
          <p:cNvSpPr/>
          <p:nvPr/>
        </p:nvSpPr>
        <p:spPr>
          <a:xfrm>
            <a:off x="418835" y="126069"/>
            <a:ext cx="533400" cy="1193437"/>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6" name="Picture 5">
            <a:extLst>
              <a:ext uri="{FF2B5EF4-FFF2-40B4-BE49-F238E27FC236}">
                <a16:creationId xmlns:a16="http://schemas.microsoft.com/office/drawing/2014/main" id="{0D9390EA-1399-48A0-B4BC-F342BE554E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4537" y="528319"/>
            <a:ext cx="1599858" cy="799929"/>
          </a:xfrm>
          <a:prstGeom prst="rect">
            <a:avLst/>
          </a:prstGeom>
        </p:spPr>
      </p:pic>
      <p:pic>
        <p:nvPicPr>
          <p:cNvPr id="22" name="Picture 21" descr="Zurn_Wilkins_6-475ST_Front_R3.jpg">
            <a:extLst>
              <a:ext uri="{FF2B5EF4-FFF2-40B4-BE49-F238E27FC236}">
                <a16:creationId xmlns:a16="http://schemas.microsoft.com/office/drawing/2014/main" id="{DEBB0945-408C-4547-8565-25C419E06324}"/>
              </a:ext>
            </a:extLst>
          </p:cNvPr>
          <p:cNvPicPr>
            <a:picLocks noChangeAspect="1"/>
          </p:cNvPicPr>
          <p:nvPr/>
        </p:nvPicPr>
        <p:blipFill>
          <a:blip r:embed="rId12" cstate="print"/>
          <a:stretch>
            <a:fillRect/>
          </a:stretch>
        </p:blipFill>
        <p:spPr>
          <a:xfrm>
            <a:off x="11110057" y="107477"/>
            <a:ext cx="1405360" cy="1405360"/>
          </a:xfrm>
          <a:prstGeom prst="rect">
            <a:avLst/>
          </a:prstGeom>
        </p:spPr>
      </p:pic>
      <p:pic>
        <p:nvPicPr>
          <p:cNvPr id="23" name="Picture 22" descr="450AST_F.jpg">
            <a:extLst>
              <a:ext uri="{FF2B5EF4-FFF2-40B4-BE49-F238E27FC236}">
                <a16:creationId xmlns:a16="http://schemas.microsoft.com/office/drawing/2014/main" id="{F8C0E284-1531-4F8D-A7BC-EF9543EE3F8D}"/>
              </a:ext>
            </a:extLst>
          </p:cNvPr>
          <p:cNvPicPr>
            <a:picLocks noChangeAspect="1"/>
          </p:cNvPicPr>
          <p:nvPr/>
        </p:nvPicPr>
        <p:blipFill>
          <a:blip r:embed="rId13" cstate="print"/>
          <a:srcRect l="6896" r="7293"/>
          <a:stretch>
            <a:fillRect/>
          </a:stretch>
        </p:blipFill>
        <p:spPr>
          <a:xfrm>
            <a:off x="8439134" y="50885"/>
            <a:ext cx="1328273" cy="1405360"/>
          </a:xfrm>
          <a:prstGeom prst="rect">
            <a:avLst/>
          </a:prstGeom>
        </p:spPr>
      </p:pic>
    </p:spTree>
    <p:extLst>
      <p:ext uri="{BB962C8B-B14F-4D97-AF65-F5344CB8AC3E}">
        <p14:creationId xmlns:p14="http://schemas.microsoft.com/office/powerpoint/2010/main" val="2621573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84272" y="610065"/>
            <a:ext cx="10325100" cy="1338828"/>
          </a:xfrm>
        </p:spPr>
        <p:txBody>
          <a:bodyPr/>
          <a:lstStyle/>
          <a:p>
            <a:r>
              <a:rPr lang="en-US" dirty="0">
                <a:solidFill>
                  <a:schemeClr val="accent1"/>
                </a:solidFill>
              </a:rPr>
              <a:t>design &amp; specify</a:t>
            </a:r>
            <a:br>
              <a:rPr lang="en-US" dirty="0"/>
            </a:br>
            <a:r>
              <a:rPr lang="en-US" dirty="0"/>
              <a:t>options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43</a:t>
            </a:fld>
            <a:endParaRPr b="0" dirty="0">
              <a:latin typeface="Arial Regular" charset="0"/>
            </a:endParaRPr>
          </a:p>
        </p:txBody>
      </p:sp>
      <p:pic>
        <p:nvPicPr>
          <p:cNvPr id="14" name="Picture 1"/>
          <p:cNvPicPr>
            <a:picLocks noChangeAspect="1" noChangeArrowheads="1"/>
          </p:cNvPicPr>
          <p:nvPr/>
        </p:nvPicPr>
        <p:blipFill>
          <a:blip r:embed="rId2" cstate="print"/>
          <a:srcRect l="28758" t="23497" r="33432" b="26171"/>
          <a:stretch>
            <a:fillRect/>
          </a:stretch>
        </p:blipFill>
        <p:spPr bwMode="auto">
          <a:xfrm>
            <a:off x="7910314" y="7575994"/>
            <a:ext cx="2435774" cy="1889423"/>
          </a:xfrm>
          <a:prstGeom prst="rect">
            <a:avLst/>
          </a:prstGeom>
          <a:noFill/>
          <a:ln w="9525">
            <a:noFill/>
            <a:miter lim="800000"/>
            <a:headEnd/>
            <a:tailEnd/>
          </a:ln>
          <a:effectLst/>
        </p:spPr>
      </p:pic>
      <p:pic>
        <p:nvPicPr>
          <p:cNvPr id="15" name="Picture 2"/>
          <p:cNvPicPr>
            <a:picLocks noChangeAspect="1" noChangeArrowheads="1"/>
          </p:cNvPicPr>
          <p:nvPr/>
        </p:nvPicPr>
        <p:blipFill>
          <a:blip r:embed="rId3" cstate="print"/>
          <a:srcRect l="25799" t="26257" r="25639" b="27711"/>
          <a:stretch>
            <a:fillRect/>
          </a:stretch>
        </p:blipFill>
        <p:spPr bwMode="auto">
          <a:xfrm>
            <a:off x="4992584" y="2032802"/>
            <a:ext cx="2600459" cy="1500681"/>
          </a:xfrm>
          <a:prstGeom prst="rect">
            <a:avLst/>
          </a:prstGeom>
          <a:noFill/>
          <a:ln w="9525">
            <a:noFill/>
            <a:miter lim="800000"/>
            <a:headEnd/>
            <a:tailEnd/>
          </a:ln>
          <a:effectLst/>
        </p:spPr>
      </p:pic>
      <p:pic>
        <p:nvPicPr>
          <p:cNvPr id="16" name="Picture 3"/>
          <p:cNvPicPr>
            <a:picLocks noChangeAspect="1" noChangeArrowheads="1"/>
          </p:cNvPicPr>
          <p:nvPr/>
        </p:nvPicPr>
        <p:blipFill>
          <a:blip r:embed="rId4" cstate="print"/>
          <a:srcRect l="20516" t="26645" r="22717" b="28015"/>
          <a:stretch>
            <a:fillRect/>
          </a:stretch>
        </p:blipFill>
        <p:spPr bwMode="auto">
          <a:xfrm>
            <a:off x="13163947" y="2190182"/>
            <a:ext cx="2600459" cy="1185923"/>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l="23427" t="29247" r="23965" b="30886"/>
          <a:stretch>
            <a:fillRect/>
          </a:stretch>
        </p:blipFill>
        <p:spPr bwMode="auto">
          <a:xfrm>
            <a:off x="13163947" y="7945109"/>
            <a:ext cx="2600459" cy="1151192"/>
          </a:xfrm>
          <a:prstGeom prst="rect">
            <a:avLst/>
          </a:prstGeom>
          <a:noFill/>
          <a:ln w="9525">
            <a:noFill/>
            <a:miter lim="800000"/>
            <a:headEnd/>
            <a:tailEnd/>
          </a:ln>
          <a:effectLst/>
        </p:spPr>
      </p:pic>
      <p:pic>
        <p:nvPicPr>
          <p:cNvPr id="18" name="Picture 5"/>
          <p:cNvPicPr>
            <a:picLocks noChangeAspect="1" noChangeArrowheads="1"/>
          </p:cNvPicPr>
          <p:nvPr/>
        </p:nvPicPr>
        <p:blipFill>
          <a:blip r:embed="rId6" cstate="print"/>
          <a:srcRect l="23427" t="29603" r="23965" b="29996"/>
          <a:stretch>
            <a:fillRect/>
          </a:stretch>
        </p:blipFill>
        <p:spPr bwMode="auto">
          <a:xfrm>
            <a:off x="13163947" y="4076700"/>
            <a:ext cx="2600459" cy="1166609"/>
          </a:xfrm>
          <a:prstGeom prst="rect">
            <a:avLst/>
          </a:prstGeom>
          <a:noFill/>
          <a:ln w="9525">
            <a:noFill/>
            <a:miter lim="800000"/>
            <a:headEnd/>
            <a:tailEnd/>
          </a:ln>
          <a:effectLst/>
        </p:spPr>
      </p:pic>
      <p:pic>
        <p:nvPicPr>
          <p:cNvPr id="19" name="Picture 6"/>
          <p:cNvPicPr>
            <a:picLocks noChangeAspect="1" noChangeArrowheads="1"/>
          </p:cNvPicPr>
          <p:nvPr/>
        </p:nvPicPr>
        <p:blipFill>
          <a:blip r:embed="rId7" cstate="print"/>
          <a:srcRect l="23428" t="29425" r="25628" b="30174"/>
          <a:stretch>
            <a:fillRect/>
          </a:stretch>
        </p:blipFill>
        <p:spPr bwMode="auto">
          <a:xfrm>
            <a:off x="13188711" y="6092156"/>
            <a:ext cx="2550927" cy="1181756"/>
          </a:xfrm>
          <a:prstGeom prst="rect">
            <a:avLst/>
          </a:prstGeom>
          <a:noFill/>
          <a:ln w="9525">
            <a:noFill/>
            <a:miter lim="800000"/>
            <a:headEnd/>
            <a:tailEnd/>
          </a:ln>
          <a:effectLst/>
        </p:spPr>
      </p:pic>
      <p:pic>
        <p:nvPicPr>
          <p:cNvPr id="20" name="Picture 7"/>
          <p:cNvPicPr>
            <a:picLocks noChangeAspect="1" noChangeArrowheads="1"/>
          </p:cNvPicPr>
          <p:nvPr/>
        </p:nvPicPr>
        <p:blipFill>
          <a:blip r:embed="rId8" cstate="print"/>
          <a:srcRect l="17739" t="21956" r="25099" b="23721"/>
          <a:stretch>
            <a:fillRect/>
          </a:stretch>
        </p:blipFill>
        <p:spPr bwMode="auto">
          <a:xfrm>
            <a:off x="4997198" y="7786906"/>
            <a:ext cx="2591229" cy="1467599"/>
          </a:xfrm>
          <a:prstGeom prst="rect">
            <a:avLst/>
          </a:prstGeom>
          <a:noFill/>
          <a:ln w="9525">
            <a:noFill/>
            <a:miter lim="800000"/>
            <a:headEnd/>
            <a:tailEnd/>
          </a:ln>
          <a:effectLst/>
        </p:spPr>
      </p:pic>
      <p:pic>
        <p:nvPicPr>
          <p:cNvPr id="21" name="Picture 8"/>
          <p:cNvPicPr>
            <a:picLocks noChangeAspect="1" noChangeArrowheads="1"/>
          </p:cNvPicPr>
          <p:nvPr/>
        </p:nvPicPr>
        <p:blipFill>
          <a:blip r:embed="rId9" cstate="print"/>
          <a:srcRect l="25934" t="26645" r="26313" b="29317"/>
          <a:stretch>
            <a:fillRect/>
          </a:stretch>
        </p:blipFill>
        <p:spPr bwMode="auto">
          <a:xfrm>
            <a:off x="4997200" y="3926628"/>
            <a:ext cx="2591228" cy="1454820"/>
          </a:xfrm>
          <a:prstGeom prst="rect">
            <a:avLst/>
          </a:prstGeom>
          <a:noFill/>
          <a:ln w="9525">
            <a:noFill/>
            <a:miter lim="800000"/>
            <a:headEnd/>
            <a:tailEnd/>
          </a:ln>
          <a:effectLst/>
        </p:spPr>
      </p:pic>
      <p:pic>
        <p:nvPicPr>
          <p:cNvPr id="22" name="Picture 9"/>
          <p:cNvPicPr>
            <a:picLocks noChangeAspect="1" noChangeArrowheads="1"/>
          </p:cNvPicPr>
          <p:nvPr/>
        </p:nvPicPr>
        <p:blipFill>
          <a:blip r:embed="rId10" cstate="print"/>
          <a:srcRect l="27482" t="27290" r="26980" b="27504"/>
          <a:stretch>
            <a:fillRect/>
          </a:stretch>
        </p:blipFill>
        <p:spPr bwMode="auto">
          <a:xfrm>
            <a:off x="4916417" y="5884848"/>
            <a:ext cx="2752791" cy="1596369"/>
          </a:xfrm>
          <a:prstGeom prst="rect">
            <a:avLst/>
          </a:prstGeom>
          <a:noFill/>
          <a:ln w="9525">
            <a:noFill/>
            <a:miter lim="800000"/>
            <a:headEnd/>
            <a:tailEnd/>
          </a:ln>
          <a:effectLst/>
        </p:spPr>
      </p:pic>
      <p:pic>
        <p:nvPicPr>
          <p:cNvPr id="23" name="Picture 10"/>
          <p:cNvPicPr>
            <a:picLocks noChangeAspect="1" noChangeArrowheads="1"/>
          </p:cNvPicPr>
          <p:nvPr/>
        </p:nvPicPr>
        <p:blipFill>
          <a:blip r:embed="rId11" cstate="print"/>
          <a:srcRect l="25327" t="21493" r="30360" b="22005"/>
          <a:stretch>
            <a:fillRect/>
          </a:stretch>
        </p:blipFill>
        <p:spPr bwMode="auto">
          <a:xfrm>
            <a:off x="7910314" y="1837751"/>
            <a:ext cx="2435774" cy="1890783"/>
          </a:xfrm>
          <a:prstGeom prst="rect">
            <a:avLst/>
          </a:prstGeom>
          <a:noFill/>
          <a:ln w="9525">
            <a:noFill/>
            <a:miter lim="800000"/>
            <a:headEnd/>
            <a:tailEnd/>
          </a:ln>
          <a:effectLst/>
        </p:spPr>
      </p:pic>
      <p:pic>
        <p:nvPicPr>
          <p:cNvPr id="24" name="Picture 11"/>
          <p:cNvPicPr>
            <a:picLocks noChangeAspect="1" noChangeArrowheads="1"/>
          </p:cNvPicPr>
          <p:nvPr/>
        </p:nvPicPr>
        <p:blipFill>
          <a:blip r:embed="rId12" cstate="print"/>
          <a:srcRect l="19965" t="13871" r="24290" b="18848"/>
          <a:stretch>
            <a:fillRect/>
          </a:stretch>
        </p:blipFill>
        <p:spPr bwMode="auto">
          <a:xfrm>
            <a:off x="7910314" y="3619500"/>
            <a:ext cx="2435774" cy="1789775"/>
          </a:xfrm>
          <a:prstGeom prst="rect">
            <a:avLst/>
          </a:prstGeom>
          <a:noFill/>
          <a:ln w="9525">
            <a:noFill/>
            <a:miter lim="800000"/>
            <a:headEnd/>
            <a:tailEnd/>
          </a:ln>
          <a:effectLst/>
        </p:spPr>
      </p:pic>
      <p:pic>
        <p:nvPicPr>
          <p:cNvPr id="25" name="Picture 12"/>
          <p:cNvPicPr>
            <a:picLocks noChangeAspect="1" noChangeArrowheads="1"/>
          </p:cNvPicPr>
          <p:nvPr/>
        </p:nvPicPr>
        <p:blipFill>
          <a:blip r:embed="rId13" cstate="print"/>
          <a:srcRect l="26448" t="19085" r="23785" b="18099"/>
          <a:stretch>
            <a:fillRect/>
          </a:stretch>
        </p:blipFill>
        <p:spPr bwMode="auto">
          <a:xfrm>
            <a:off x="7886664" y="5728988"/>
            <a:ext cx="2483070" cy="1908092"/>
          </a:xfrm>
          <a:prstGeom prst="rect">
            <a:avLst/>
          </a:prstGeom>
          <a:noFill/>
          <a:ln w="9525">
            <a:noFill/>
            <a:miter lim="800000"/>
            <a:headEnd/>
            <a:tailEnd/>
          </a:ln>
          <a:effectLst/>
        </p:spPr>
      </p:pic>
      <p:pic>
        <p:nvPicPr>
          <p:cNvPr id="26" name="Picture 13"/>
          <p:cNvPicPr>
            <a:picLocks noChangeAspect="1" noChangeArrowheads="1"/>
          </p:cNvPicPr>
          <p:nvPr/>
        </p:nvPicPr>
        <p:blipFill>
          <a:blip r:embed="rId14" cstate="print"/>
          <a:srcRect l="26720" t="29862" r="27118" b="28710"/>
          <a:stretch>
            <a:fillRect/>
          </a:stretch>
        </p:blipFill>
        <p:spPr bwMode="auto">
          <a:xfrm>
            <a:off x="10515081" y="2107411"/>
            <a:ext cx="2637372" cy="1351466"/>
          </a:xfrm>
          <a:prstGeom prst="rect">
            <a:avLst/>
          </a:prstGeom>
          <a:noFill/>
          <a:ln w="9525">
            <a:noFill/>
            <a:miter lim="800000"/>
            <a:headEnd/>
            <a:tailEnd/>
          </a:ln>
          <a:effectLst/>
        </p:spPr>
      </p:pic>
      <p:pic>
        <p:nvPicPr>
          <p:cNvPr id="27" name="Picture 14"/>
          <p:cNvPicPr>
            <a:picLocks noChangeAspect="1" noChangeArrowheads="1"/>
          </p:cNvPicPr>
          <p:nvPr/>
        </p:nvPicPr>
        <p:blipFill>
          <a:blip r:embed="rId15" cstate="print"/>
          <a:srcRect l="26754" t="28102" r="26148" b="28033"/>
          <a:stretch>
            <a:fillRect/>
          </a:stretch>
        </p:blipFill>
        <p:spPr bwMode="auto">
          <a:xfrm>
            <a:off x="10477451" y="3848100"/>
            <a:ext cx="2712635" cy="1442535"/>
          </a:xfrm>
          <a:prstGeom prst="rect">
            <a:avLst/>
          </a:prstGeom>
          <a:noFill/>
          <a:ln w="9525">
            <a:noFill/>
            <a:miter lim="800000"/>
            <a:headEnd/>
            <a:tailEnd/>
          </a:ln>
          <a:effectLst/>
        </p:spPr>
      </p:pic>
      <p:pic>
        <p:nvPicPr>
          <p:cNvPr id="28" name="Picture 15"/>
          <p:cNvPicPr>
            <a:picLocks noChangeAspect="1" noChangeArrowheads="1"/>
          </p:cNvPicPr>
          <p:nvPr/>
        </p:nvPicPr>
        <p:blipFill>
          <a:blip r:embed="rId16" cstate="print"/>
          <a:srcRect l="27898" t="28284" r="26252" b="30470"/>
          <a:stretch>
            <a:fillRect/>
          </a:stretch>
        </p:blipFill>
        <p:spPr bwMode="auto">
          <a:xfrm>
            <a:off x="10556760" y="5905500"/>
            <a:ext cx="2554014" cy="1311863"/>
          </a:xfrm>
          <a:prstGeom prst="rect">
            <a:avLst/>
          </a:prstGeom>
          <a:noFill/>
          <a:ln w="9525">
            <a:noFill/>
            <a:miter lim="800000"/>
            <a:headEnd/>
            <a:tailEnd/>
          </a:ln>
          <a:effectLst/>
        </p:spPr>
      </p:pic>
      <p:pic>
        <p:nvPicPr>
          <p:cNvPr id="29" name="Picture 16"/>
          <p:cNvPicPr>
            <a:picLocks noChangeAspect="1" noChangeArrowheads="1"/>
          </p:cNvPicPr>
          <p:nvPr/>
        </p:nvPicPr>
        <p:blipFill>
          <a:blip r:embed="rId17" cstate="print"/>
          <a:srcRect l="28522" t="28466" r="26876" b="28034"/>
          <a:stretch>
            <a:fillRect/>
          </a:stretch>
        </p:blipFill>
        <p:spPr bwMode="auto">
          <a:xfrm>
            <a:off x="10533113" y="7796407"/>
            <a:ext cx="2601311" cy="1448597"/>
          </a:xfrm>
          <a:prstGeom prst="rect">
            <a:avLst/>
          </a:prstGeom>
          <a:noFill/>
          <a:ln w="9525">
            <a:noFill/>
            <a:miter lim="800000"/>
            <a:headEnd/>
            <a:tailEnd/>
          </a:ln>
          <a:effectLst/>
        </p:spPr>
      </p:pic>
      <p:sp>
        <p:nvSpPr>
          <p:cNvPr id="30" name="TextBox 29"/>
          <p:cNvSpPr txBox="1"/>
          <p:nvPr/>
        </p:nvSpPr>
        <p:spPr>
          <a:xfrm>
            <a:off x="3148013" y="1705793"/>
            <a:ext cx="1427930" cy="738664"/>
          </a:xfrm>
          <a:prstGeom prst="rect">
            <a:avLst/>
          </a:prstGeom>
          <a:noFill/>
        </p:spPr>
        <p:txBody>
          <a:bodyPr wrap="square" rtlCol="0">
            <a:spAutoFit/>
          </a:bodyPr>
          <a:lstStyle/>
          <a:p>
            <a:pPr algn="ctr"/>
            <a:r>
              <a:rPr lang="en-US" sz="2100" b="1" dirty="0"/>
              <a:t>Shut-Off Options</a:t>
            </a:r>
          </a:p>
        </p:txBody>
      </p:sp>
      <p:sp>
        <p:nvSpPr>
          <p:cNvPr id="31" name="TextBox 30"/>
          <p:cNvSpPr txBox="1"/>
          <p:nvPr/>
        </p:nvSpPr>
        <p:spPr>
          <a:xfrm>
            <a:off x="5578849" y="1705793"/>
            <a:ext cx="1427930" cy="415498"/>
          </a:xfrm>
          <a:prstGeom prst="rect">
            <a:avLst/>
          </a:prstGeom>
          <a:noFill/>
        </p:spPr>
        <p:txBody>
          <a:bodyPr wrap="square" rtlCol="0">
            <a:spAutoFit/>
          </a:bodyPr>
          <a:lstStyle/>
          <a:p>
            <a:pPr algn="ctr"/>
            <a:r>
              <a:rPr lang="en-US" sz="2100" b="1" dirty="0"/>
              <a:t>NRS</a:t>
            </a:r>
          </a:p>
        </p:txBody>
      </p:sp>
      <p:sp>
        <p:nvSpPr>
          <p:cNvPr id="32" name="TextBox 31"/>
          <p:cNvSpPr txBox="1"/>
          <p:nvPr/>
        </p:nvSpPr>
        <p:spPr>
          <a:xfrm>
            <a:off x="8414236" y="1705793"/>
            <a:ext cx="1427930" cy="415498"/>
          </a:xfrm>
          <a:prstGeom prst="rect">
            <a:avLst/>
          </a:prstGeom>
          <a:noFill/>
        </p:spPr>
        <p:txBody>
          <a:bodyPr wrap="square" rtlCol="0">
            <a:spAutoFit/>
          </a:bodyPr>
          <a:lstStyle/>
          <a:p>
            <a:pPr algn="ctr"/>
            <a:r>
              <a:rPr lang="en-US" sz="2100" b="1" dirty="0"/>
              <a:t>OSY</a:t>
            </a:r>
          </a:p>
        </p:txBody>
      </p:sp>
      <p:sp>
        <p:nvSpPr>
          <p:cNvPr id="33" name="TextBox 32"/>
          <p:cNvSpPr txBox="1"/>
          <p:nvPr/>
        </p:nvSpPr>
        <p:spPr>
          <a:xfrm>
            <a:off x="11119804" y="1705793"/>
            <a:ext cx="1427930" cy="415498"/>
          </a:xfrm>
          <a:prstGeom prst="rect">
            <a:avLst/>
          </a:prstGeom>
          <a:noFill/>
        </p:spPr>
        <p:txBody>
          <a:bodyPr wrap="square" rtlCol="0">
            <a:spAutoFit/>
          </a:bodyPr>
          <a:lstStyle/>
          <a:p>
            <a:pPr algn="ctr"/>
            <a:r>
              <a:rPr lang="en-US" sz="2100" b="1" dirty="0"/>
              <a:t>PIV</a:t>
            </a:r>
          </a:p>
        </p:txBody>
      </p:sp>
      <p:sp>
        <p:nvSpPr>
          <p:cNvPr id="34" name="TextBox 33"/>
          <p:cNvSpPr txBox="1"/>
          <p:nvPr/>
        </p:nvSpPr>
        <p:spPr>
          <a:xfrm>
            <a:off x="13457078" y="1705793"/>
            <a:ext cx="2014194" cy="415498"/>
          </a:xfrm>
          <a:prstGeom prst="rect">
            <a:avLst/>
          </a:prstGeom>
          <a:noFill/>
        </p:spPr>
        <p:txBody>
          <a:bodyPr wrap="square" rtlCol="0">
            <a:spAutoFit/>
          </a:bodyPr>
          <a:lstStyle/>
          <a:p>
            <a:pPr algn="ctr"/>
            <a:r>
              <a:rPr lang="en-US" sz="2100" b="1" dirty="0"/>
              <a:t>ZW Butterfly</a:t>
            </a:r>
          </a:p>
        </p:txBody>
      </p:sp>
      <p:sp>
        <p:nvSpPr>
          <p:cNvPr id="35" name="TextBox 34"/>
          <p:cNvSpPr txBox="1"/>
          <p:nvPr/>
        </p:nvSpPr>
        <p:spPr>
          <a:xfrm>
            <a:off x="3148013" y="2552310"/>
            <a:ext cx="1427930" cy="415498"/>
          </a:xfrm>
          <a:prstGeom prst="rect">
            <a:avLst/>
          </a:prstGeom>
          <a:noFill/>
        </p:spPr>
        <p:txBody>
          <a:bodyPr wrap="square" rtlCol="0">
            <a:spAutoFit/>
          </a:bodyPr>
          <a:lstStyle/>
          <a:p>
            <a:pPr algn="ctr"/>
            <a:r>
              <a:rPr lang="en-US" sz="2100" b="1" dirty="0"/>
              <a:t>Flanged</a:t>
            </a:r>
          </a:p>
        </p:txBody>
      </p:sp>
      <p:sp>
        <p:nvSpPr>
          <p:cNvPr id="36" name="TextBox 35"/>
          <p:cNvSpPr txBox="1"/>
          <p:nvPr/>
        </p:nvSpPr>
        <p:spPr>
          <a:xfrm>
            <a:off x="3148013" y="4423206"/>
            <a:ext cx="1427930" cy="415498"/>
          </a:xfrm>
          <a:prstGeom prst="rect">
            <a:avLst/>
          </a:prstGeom>
          <a:noFill/>
        </p:spPr>
        <p:txBody>
          <a:bodyPr wrap="square" rtlCol="0">
            <a:spAutoFit/>
          </a:bodyPr>
          <a:lstStyle/>
          <a:p>
            <a:pPr algn="ctr"/>
            <a:r>
              <a:rPr lang="en-US" sz="2100" b="1" dirty="0"/>
              <a:t>Grooved</a:t>
            </a:r>
          </a:p>
        </p:txBody>
      </p:sp>
      <p:sp>
        <p:nvSpPr>
          <p:cNvPr id="37" name="TextBox 36"/>
          <p:cNvSpPr txBox="1"/>
          <p:nvPr/>
        </p:nvSpPr>
        <p:spPr>
          <a:xfrm>
            <a:off x="3148013" y="6129035"/>
            <a:ext cx="1427930" cy="1061829"/>
          </a:xfrm>
          <a:prstGeom prst="rect">
            <a:avLst/>
          </a:prstGeom>
          <a:noFill/>
        </p:spPr>
        <p:txBody>
          <a:bodyPr wrap="square" rtlCol="0">
            <a:spAutoFit/>
          </a:bodyPr>
          <a:lstStyle/>
          <a:p>
            <a:pPr algn="ctr"/>
            <a:r>
              <a:rPr lang="en-US" sz="2100" b="1" dirty="0"/>
              <a:t>Grooved x Flanged</a:t>
            </a:r>
          </a:p>
        </p:txBody>
      </p:sp>
      <p:sp>
        <p:nvSpPr>
          <p:cNvPr id="38" name="TextBox 37"/>
          <p:cNvSpPr txBox="1"/>
          <p:nvPr/>
        </p:nvSpPr>
        <p:spPr>
          <a:xfrm>
            <a:off x="3148013" y="7966706"/>
            <a:ext cx="1427930" cy="1061829"/>
          </a:xfrm>
          <a:prstGeom prst="rect">
            <a:avLst/>
          </a:prstGeom>
          <a:noFill/>
        </p:spPr>
        <p:txBody>
          <a:bodyPr wrap="square" rtlCol="0">
            <a:spAutoFit/>
          </a:bodyPr>
          <a:lstStyle/>
          <a:p>
            <a:pPr algn="ctr"/>
            <a:r>
              <a:rPr lang="en-US" sz="2100" b="1" dirty="0"/>
              <a:t>Flanged x Grooved</a:t>
            </a:r>
          </a:p>
        </p:txBody>
      </p:sp>
      <p:sp>
        <p:nvSpPr>
          <p:cNvPr id="39" name="TextBox 38"/>
          <p:cNvSpPr txBox="1"/>
          <p:nvPr/>
        </p:nvSpPr>
        <p:spPr>
          <a:xfrm>
            <a:off x="5578849" y="3562991"/>
            <a:ext cx="1427930" cy="415498"/>
          </a:xfrm>
          <a:prstGeom prst="rect">
            <a:avLst/>
          </a:prstGeom>
          <a:noFill/>
        </p:spPr>
        <p:txBody>
          <a:bodyPr wrap="square" rtlCol="0">
            <a:spAutoFit/>
          </a:bodyPr>
          <a:lstStyle/>
          <a:p>
            <a:pPr algn="ctr"/>
            <a:r>
              <a:rPr lang="en-US" sz="2100" dirty="0"/>
              <a:t>*</a:t>
            </a:r>
          </a:p>
        </p:txBody>
      </p:sp>
      <p:sp>
        <p:nvSpPr>
          <p:cNvPr id="40" name="TextBox 39"/>
          <p:cNvSpPr txBox="1"/>
          <p:nvPr/>
        </p:nvSpPr>
        <p:spPr>
          <a:xfrm>
            <a:off x="8414236" y="3562991"/>
            <a:ext cx="1427930" cy="415498"/>
          </a:xfrm>
          <a:prstGeom prst="rect">
            <a:avLst/>
          </a:prstGeom>
          <a:noFill/>
        </p:spPr>
        <p:txBody>
          <a:bodyPr wrap="square" rtlCol="0">
            <a:spAutoFit/>
          </a:bodyPr>
          <a:lstStyle/>
          <a:p>
            <a:pPr algn="ctr"/>
            <a:r>
              <a:rPr lang="en-US" sz="2100" dirty="0"/>
              <a:t>OSY</a:t>
            </a:r>
          </a:p>
        </p:txBody>
      </p:sp>
      <p:sp>
        <p:nvSpPr>
          <p:cNvPr id="41" name="TextBox 40"/>
          <p:cNvSpPr txBox="1"/>
          <p:nvPr/>
        </p:nvSpPr>
        <p:spPr>
          <a:xfrm>
            <a:off x="11119804" y="3562991"/>
            <a:ext cx="1427930" cy="415498"/>
          </a:xfrm>
          <a:prstGeom prst="rect">
            <a:avLst/>
          </a:prstGeom>
          <a:noFill/>
        </p:spPr>
        <p:txBody>
          <a:bodyPr wrap="square" rtlCol="0">
            <a:spAutoFit/>
          </a:bodyPr>
          <a:lstStyle/>
          <a:p>
            <a:pPr algn="ctr"/>
            <a:r>
              <a:rPr lang="en-US" sz="2100" dirty="0"/>
              <a:t>PI</a:t>
            </a:r>
          </a:p>
        </p:txBody>
      </p:sp>
      <p:sp>
        <p:nvSpPr>
          <p:cNvPr id="42" name="TextBox 41"/>
          <p:cNvSpPr txBox="1"/>
          <p:nvPr/>
        </p:nvSpPr>
        <p:spPr>
          <a:xfrm>
            <a:off x="13457078" y="3562991"/>
            <a:ext cx="2014194" cy="415498"/>
          </a:xfrm>
          <a:prstGeom prst="rect">
            <a:avLst/>
          </a:prstGeom>
          <a:noFill/>
        </p:spPr>
        <p:txBody>
          <a:bodyPr wrap="square" rtlCol="0">
            <a:spAutoFit/>
          </a:bodyPr>
          <a:lstStyle/>
          <a:p>
            <a:pPr algn="ctr"/>
            <a:r>
              <a:rPr lang="en-US" sz="2100" dirty="0"/>
              <a:t>BF</a:t>
            </a:r>
          </a:p>
        </p:txBody>
      </p:sp>
      <p:sp>
        <p:nvSpPr>
          <p:cNvPr id="43" name="TextBox 42"/>
          <p:cNvSpPr txBox="1"/>
          <p:nvPr/>
        </p:nvSpPr>
        <p:spPr>
          <a:xfrm>
            <a:off x="5578849" y="5423372"/>
            <a:ext cx="1427930" cy="415498"/>
          </a:xfrm>
          <a:prstGeom prst="rect">
            <a:avLst/>
          </a:prstGeom>
          <a:noFill/>
        </p:spPr>
        <p:txBody>
          <a:bodyPr wrap="square" rtlCol="0">
            <a:spAutoFit/>
          </a:bodyPr>
          <a:lstStyle/>
          <a:p>
            <a:pPr algn="ctr"/>
            <a:r>
              <a:rPr lang="en-US" sz="2100" dirty="0"/>
              <a:t>G</a:t>
            </a:r>
          </a:p>
        </p:txBody>
      </p:sp>
      <p:sp>
        <p:nvSpPr>
          <p:cNvPr id="44" name="TextBox 43"/>
          <p:cNvSpPr txBox="1"/>
          <p:nvPr/>
        </p:nvSpPr>
        <p:spPr>
          <a:xfrm>
            <a:off x="8414236" y="5423372"/>
            <a:ext cx="1427930" cy="415498"/>
          </a:xfrm>
          <a:prstGeom prst="rect">
            <a:avLst/>
          </a:prstGeom>
          <a:noFill/>
        </p:spPr>
        <p:txBody>
          <a:bodyPr wrap="square" rtlCol="0">
            <a:spAutoFit/>
          </a:bodyPr>
          <a:lstStyle/>
          <a:p>
            <a:pPr algn="ctr"/>
            <a:r>
              <a:rPr lang="en-US" sz="2100" dirty="0"/>
              <a:t>OSYG</a:t>
            </a:r>
          </a:p>
        </p:txBody>
      </p:sp>
      <p:sp>
        <p:nvSpPr>
          <p:cNvPr id="45" name="TextBox 44"/>
          <p:cNvSpPr txBox="1"/>
          <p:nvPr/>
        </p:nvSpPr>
        <p:spPr>
          <a:xfrm>
            <a:off x="11119804" y="5423372"/>
            <a:ext cx="1427930" cy="415498"/>
          </a:xfrm>
          <a:prstGeom prst="rect">
            <a:avLst/>
          </a:prstGeom>
          <a:noFill/>
        </p:spPr>
        <p:txBody>
          <a:bodyPr wrap="square" rtlCol="0">
            <a:spAutoFit/>
          </a:bodyPr>
          <a:lstStyle/>
          <a:p>
            <a:pPr algn="ctr"/>
            <a:r>
              <a:rPr lang="en-US" sz="2100" dirty="0"/>
              <a:t>PIG</a:t>
            </a:r>
          </a:p>
        </p:txBody>
      </p:sp>
      <p:sp>
        <p:nvSpPr>
          <p:cNvPr id="46" name="TextBox 45"/>
          <p:cNvSpPr txBox="1"/>
          <p:nvPr/>
        </p:nvSpPr>
        <p:spPr>
          <a:xfrm>
            <a:off x="13457078" y="5423372"/>
            <a:ext cx="2014194" cy="415498"/>
          </a:xfrm>
          <a:prstGeom prst="rect">
            <a:avLst/>
          </a:prstGeom>
          <a:noFill/>
        </p:spPr>
        <p:txBody>
          <a:bodyPr wrap="square" rtlCol="0">
            <a:spAutoFit/>
          </a:bodyPr>
          <a:lstStyle/>
          <a:p>
            <a:pPr algn="ctr"/>
            <a:r>
              <a:rPr lang="en-US" sz="2100" dirty="0"/>
              <a:t>BG</a:t>
            </a:r>
          </a:p>
        </p:txBody>
      </p:sp>
      <p:sp>
        <p:nvSpPr>
          <p:cNvPr id="47" name="TextBox 46"/>
          <p:cNvSpPr txBox="1"/>
          <p:nvPr/>
        </p:nvSpPr>
        <p:spPr>
          <a:xfrm>
            <a:off x="5578849" y="7425647"/>
            <a:ext cx="1427930" cy="415498"/>
          </a:xfrm>
          <a:prstGeom prst="rect">
            <a:avLst/>
          </a:prstGeom>
          <a:noFill/>
        </p:spPr>
        <p:txBody>
          <a:bodyPr wrap="square" rtlCol="0">
            <a:spAutoFit/>
          </a:bodyPr>
          <a:lstStyle/>
          <a:p>
            <a:pPr algn="ctr"/>
            <a:r>
              <a:rPr lang="en-US" sz="2100" dirty="0"/>
              <a:t>GF</a:t>
            </a:r>
          </a:p>
        </p:txBody>
      </p:sp>
      <p:sp>
        <p:nvSpPr>
          <p:cNvPr id="48" name="TextBox 47"/>
          <p:cNvSpPr txBox="1"/>
          <p:nvPr/>
        </p:nvSpPr>
        <p:spPr>
          <a:xfrm>
            <a:off x="8414236" y="7425647"/>
            <a:ext cx="1427930" cy="415498"/>
          </a:xfrm>
          <a:prstGeom prst="rect">
            <a:avLst/>
          </a:prstGeom>
          <a:noFill/>
        </p:spPr>
        <p:txBody>
          <a:bodyPr wrap="square" rtlCol="0">
            <a:spAutoFit/>
          </a:bodyPr>
          <a:lstStyle/>
          <a:p>
            <a:pPr algn="ctr"/>
            <a:r>
              <a:rPr lang="en-US" sz="2100" dirty="0"/>
              <a:t>OSYGF</a:t>
            </a:r>
          </a:p>
        </p:txBody>
      </p:sp>
      <p:sp>
        <p:nvSpPr>
          <p:cNvPr id="49" name="TextBox 48"/>
          <p:cNvSpPr txBox="1"/>
          <p:nvPr/>
        </p:nvSpPr>
        <p:spPr>
          <a:xfrm>
            <a:off x="11119804" y="7425647"/>
            <a:ext cx="1427930" cy="415498"/>
          </a:xfrm>
          <a:prstGeom prst="rect">
            <a:avLst/>
          </a:prstGeom>
          <a:noFill/>
        </p:spPr>
        <p:txBody>
          <a:bodyPr wrap="square" rtlCol="0">
            <a:spAutoFit/>
          </a:bodyPr>
          <a:lstStyle/>
          <a:p>
            <a:pPr algn="ctr"/>
            <a:r>
              <a:rPr lang="en-US" sz="2100" dirty="0"/>
              <a:t>PIGF</a:t>
            </a:r>
          </a:p>
        </p:txBody>
      </p:sp>
      <p:sp>
        <p:nvSpPr>
          <p:cNvPr id="50" name="TextBox 49"/>
          <p:cNvSpPr txBox="1"/>
          <p:nvPr/>
        </p:nvSpPr>
        <p:spPr>
          <a:xfrm>
            <a:off x="13457078" y="7425647"/>
            <a:ext cx="2014194" cy="415498"/>
          </a:xfrm>
          <a:prstGeom prst="rect">
            <a:avLst/>
          </a:prstGeom>
          <a:noFill/>
        </p:spPr>
        <p:txBody>
          <a:bodyPr wrap="square" rtlCol="0">
            <a:spAutoFit/>
          </a:bodyPr>
          <a:lstStyle/>
          <a:p>
            <a:pPr algn="ctr"/>
            <a:r>
              <a:rPr lang="en-US" sz="2100" dirty="0"/>
              <a:t>BGF</a:t>
            </a:r>
          </a:p>
        </p:txBody>
      </p:sp>
      <p:sp>
        <p:nvSpPr>
          <p:cNvPr id="51" name="TextBox 50"/>
          <p:cNvSpPr txBox="1"/>
          <p:nvPr/>
        </p:nvSpPr>
        <p:spPr>
          <a:xfrm>
            <a:off x="5578849" y="9288384"/>
            <a:ext cx="1427930" cy="415498"/>
          </a:xfrm>
          <a:prstGeom prst="rect">
            <a:avLst/>
          </a:prstGeom>
          <a:noFill/>
        </p:spPr>
        <p:txBody>
          <a:bodyPr wrap="square" rtlCol="0">
            <a:spAutoFit/>
          </a:bodyPr>
          <a:lstStyle/>
          <a:p>
            <a:pPr algn="ctr"/>
            <a:r>
              <a:rPr lang="en-US" sz="2100" dirty="0"/>
              <a:t>FG</a:t>
            </a:r>
          </a:p>
        </p:txBody>
      </p:sp>
      <p:sp>
        <p:nvSpPr>
          <p:cNvPr id="52" name="TextBox 51"/>
          <p:cNvSpPr txBox="1"/>
          <p:nvPr/>
        </p:nvSpPr>
        <p:spPr>
          <a:xfrm>
            <a:off x="8414236" y="9288384"/>
            <a:ext cx="1427930" cy="415498"/>
          </a:xfrm>
          <a:prstGeom prst="rect">
            <a:avLst/>
          </a:prstGeom>
          <a:noFill/>
        </p:spPr>
        <p:txBody>
          <a:bodyPr wrap="square" rtlCol="0">
            <a:spAutoFit/>
          </a:bodyPr>
          <a:lstStyle/>
          <a:p>
            <a:pPr algn="ctr"/>
            <a:r>
              <a:rPr lang="en-US" sz="2100" dirty="0"/>
              <a:t>OSYFG</a:t>
            </a:r>
          </a:p>
        </p:txBody>
      </p:sp>
      <p:sp>
        <p:nvSpPr>
          <p:cNvPr id="53" name="TextBox 52"/>
          <p:cNvSpPr txBox="1"/>
          <p:nvPr/>
        </p:nvSpPr>
        <p:spPr>
          <a:xfrm>
            <a:off x="11119804" y="9288384"/>
            <a:ext cx="1427930" cy="415498"/>
          </a:xfrm>
          <a:prstGeom prst="rect">
            <a:avLst/>
          </a:prstGeom>
          <a:noFill/>
        </p:spPr>
        <p:txBody>
          <a:bodyPr wrap="square" rtlCol="0">
            <a:spAutoFit/>
          </a:bodyPr>
          <a:lstStyle/>
          <a:p>
            <a:pPr algn="ctr"/>
            <a:r>
              <a:rPr lang="en-US" sz="2100" dirty="0"/>
              <a:t>PIFG</a:t>
            </a:r>
          </a:p>
        </p:txBody>
      </p:sp>
      <p:sp>
        <p:nvSpPr>
          <p:cNvPr id="55" name="TextBox 54"/>
          <p:cNvSpPr txBox="1"/>
          <p:nvPr/>
        </p:nvSpPr>
        <p:spPr>
          <a:xfrm>
            <a:off x="13457078" y="9288384"/>
            <a:ext cx="2014194" cy="415498"/>
          </a:xfrm>
          <a:prstGeom prst="rect">
            <a:avLst/>
          </a:prstGeom>
          <a:noFill/>
        </p:spPr>
        <p:txBody>
          <a:bodyPr wrap="square" rtlCol="0">
            <a:spAutoFit/>
          </a:bodyPr>
          <a:lstStyle/>
          <a:p>
            <a:pPr algn="ctr"/>
            <a:r>
              <a:rPr lang="en-US" sz="2100" dirty="0"/>
              <a:t>BFG</a:t>
            </a:r>
          </a:p>
        </p:txBody>
      </p:sp>
      <p:sp>
        <p:nvSpPr>
          <p:cNvPr id="56" name="Rectangle 55"/>
          <p:cNvSpPr/>
          <p:nvPr/>
        </p:nvSpPr>
        <p:spPr>
          <a:xfrm>
            <a:off x="2286000" y="9750049"/>
            <a:ext cx="13716000" cy="461665"/>
          </a:xfrm>
          <a:prstGeom prst="rect">
            <a:avLst/>
          </a:prstGeom>
        </p:spPr>
        <p:txBody>
          <a:bodyPr wrap="square">
            <a:spAutoFit/>
          </a:bodyPr>
          <a:lstStyle/>
          <a:p>
            <a:pPr algn="ctr">
              <a:defRPr/>
            </a:pPr>
            <a:r>
              <a:rPr lang="en-US" sz="2400" i="1" dirty="0">
                <a:solidFill>
                  <a:schemeClr val="accent2"/>
                </a:solidFill>
              </a:rPr>
              <a:t>The backflow product offering is a complete Zurn branded package of backflow and shut-off valves</a:t>
            </a:r>
          </a:p>
        </p:txBody>
      </p:sp>
    </p:spTree>
    <p:extLst>
      <p:ext uri="{BB962C8B-B14F-4D97-AF65-F5344CB8AC3E}">
        <p14:creationId xmlns:p14="http://schemas.microsoft.com/office/powerpoint/2010/main" val="3918032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10325100" cy="1338828"/>
          </a:xfrm>
        </p:spPr>
        <p:txBody>
          <a:bodyPr/>
          <a:lstStyle/>
          <a:p>
            <a:r>
              <a:rPr lang="en-US" dirty="0">
                <a:solidFill>
                  <a:schemeClr val="accent1"/>
                </a:solidFill>
              </a:rPr>
              <a:t>design &amp; specify</a:t>
            </a:r>
            <a:br>
              <a:rPr lang="en-US" dirty="0"/>
            </a:br>
            <a:r>
              <a:rPr lang="en-US" dirty="0"/>
              <a:t>flow curve</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44</a:t>
            </a:fld>
            <a:endParaRPr b="0" dirty="0">
              <a:latin typeface="Arial Regular" charset="0"/>
            </a:endParaRPr>
          </a:p>
        </p:txBody>
      </p:sp>
      <p:pic>
        <p:nvPicPr>
          <p:cNvPr id="2" name="Picture 1"/>
          <p:cNvPicPr>
            <a:picLocks noChangeAspect="1"/>
          </p:cNvPicPr>
          <p:nvPr/>
        </p:nvPicPr>
        <p:blipFill rotWithShape="1">
          <a:blip r:embed="rId3"/>
          <a:srcRect l="7774" t="11479" r="65685" b="52593"/>
          <a:stretch/>
        </p:blipFill>
        <p:spPr>
          <a:xfrm>
            <a:off x="5452272" y="571411"/>
            <a:ext cx="12759528" cy="9715589"/>
          </a:xfrm>
          <a:prstGeom prst="rect">
            <a:avLst/>
          </a:prstGeom>
        </p:spPr>
      </p:pic>
    </p:spTree>
    <p:extLst>
      <p:ext uri="{BB962C8B-B14F-4D97-AF65-F5344CB8AC3E}">
        <p14:creationId xmlns:p14="http://schemas.microsoft.com/office/powerpoint/2010/main" val="3030106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95400"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053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App type</a:t>
            </a:r>
          </a:p>
          <a:p>
            <a:pPr marL="0" indent="0">
              <a:buFont typeface="Arial" panose="020B0604020202020204" pitchFamily="34" charset="0"/>
              <a:buNone/>
            </a:pPr>
            <a:r>
              <a:rPr lang="en-US" sz="2000" b="1" dirty="0">
                <a:solidFill>
                  <a:schemeClr val="bg2"/>
                </a:solidFill>
                <a:latin typeface="Arial Narrow Regular"/>
              </a:rPr>
              <a:t>B. Hazard level</a:t>
            </a:r>
          </a:p>
          <a:p>
            <a:pPr marL="0" indent="0">
              <a:buFont typeface="Arial" panose="020B0604020202020204" pitchFamily="34" charset="0"/>
              <a:buNone/>
            </a:pPr>
            <a:r>
              <a:rPr lang="en-US" sz="2000" b="1" dirty="0">
                <a:solidFill>
                  <a:schemeClr val="bg2"/>
                </a:solidFill>
                <a:latin typeface="Arial Narrow Regular"/>
              </a:rPr>
              <a:t>C. Installation</a:t>
            </a:r>
          </a:p>
          <a:p>
            <a:pPr marL="0" indent="0">
              <a:buFont typeface="Arial" panose="020B0604020202020204" pitchFamily="34" charset="0"/>
              <a:buNone/>
            </a:pPr>
            <a:r>
              <a:rPr lang="en-US" sz="2000" b="1" dirty="0">
                <a:solidFill>
                  <a:schemeClr val="bg2"/>
                </a:solidFill>
                <a:latin typeface="Arial Narrow Regular"/>
              </a:rPr>
              <a:t>D. Required flow (sizes)</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2017"/>
          <a:stretch/>
        </p:blipFill>
        <p:spPr>
          <a:xfrm>
            <a:off x="1" y="-38101"/>
            <a:ext cx="11887200" cy="10325101"/>
          </a:xfrm>
          <a:prstGeom prst="rect">
            <a:avLst/>
          </a:prstGeom>
        </p:spPr>
      </p:pic>
    </p:spTree>
    <p:extLst>
      <p:ext uri="{BB962C8B-B14F-4D97-AF65-F5344CB8AC3E}">
        <p14:creationId xmlns:p14="http://schemas.microsoft.com/office/powerpoint/2010/main" val="467989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design &amp; 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46</a:t>
            </a:fld>
            <a:endParaRPr b="0" dirty="0">
              <a:latin typeface="Arial Regular" charset="0"/>
            </a:endParaRPr>
          </a:p>
        </p:txBody>
      </p:sp>
      <p:pic>
        <p:nvPicPr>
          <p:cNvPr id="6" name="Picture 5">
            <a:extLst>
              <a:ext uri="{FF2B5EF4-FFF2-40B4-BE49-F238E27FC236}">
                <a16:creationId xmlns:a16="http://schemas.microsoft.com/office/drawing/2014/main"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575714416"/>
              </p:ext>
            </p:extLst>
          </p:nvPr>
        </p:nvGraphicFramePr>
        <p:xfrm>
          <a:off x="5943600" y="6961465"/>
          <a:ext cx="12344400" cy="3186706"/>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val="20000"/>
                    </a:ext>
                  </a:extLst>
                </a:gridCol>
                <a:gridCol w="8510735">
                  <a:extLst>
                    <a:ext uri="{9D8B030D-6E8A-4147-A177-3AD203B41FA5}">
                      <a16:colId xmlns:a16="http://schemas.microsoft.com/office/drawing/2014/main"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Regular" charset="0"/>
                        </a:rPr>
                        <a:t>ARCAT</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CAD, BIM, and spec</a:t>
                      </a:r>
                      <a:r>
                        <a:rPr lang="en-US" sz="1200" b="0" i="0" baseline="0" dirty="0">
                          <a:solidFill>
                            <a:schemeClr val="accent1"/>
                          </a:solidFill>
                          <a:latin typeface="Arial Regular" charset="0"/>
                        </a:rPr>
                        <a:t>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200" b="0" i="0" dirty="0">
                          <a:solidFill>
                            <a:schemeClr val="tx1"/>
                          </a:solidFill>
                          <a:latin typeface="Arial Regular" charset="0"/>
                        </a:rPr>
                        <a:t>BIM/Revit Files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Browse BIM objects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200" b="0" i="0" dirty="0">
                          <a:solidFill>
                            <a:schemeClr val="tx1"/>
                          </a:solidFill>
                          <a:latin typeface="Arial Regular" charset="0"/>
                        </a:rPr>
                        <a:t>Cross Reference Guides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cross reference guides for individual products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23628">
                <a:tc>
                  <a:txBody>
                    <a:bodyPr/>
                    <a:lstStyle/>
                    <a:p>
                      <a:pPr algn="l"/>
                      <a:r>
                        <a:rPr lang="en-US" sz="1200" b="0" i="0" dirty="0">
                          <a:solidFill>
                            <a:schemeClr val="tx1"/>
                          </a:solidFill>
                          <a:latin typeface="Arial Regular" charset="0"/>
                        </a:rPr>
                        <a:t>Wilkins Backflow Regulator Valve Conversion</a:t>
                      </a:r>
                      <a:r>
                        <a:rPr lang="en-US" sz="1200" b="0" i="0" baseline="0" dirty="0">
                          <a:solidFill>
                            <a:schemeClr val="tx1"/>
                          </a:solidFill>
                          <a:latin typeface="Arial Regular" charset="0"/>
                        </a:rPr>
                        <a:t> Charts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backflow and regulator charts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grpSp>
        <p:nvGrpSpPr>
          <p:cNvPr id="8" name="Group 7">
            <a:extLst>
              <a:ext uri="{FF2B5EF4-FFF2-40B4-BE49-F238E27FC236}">
                <a16:creationId xmlns:a16="http://schemas.microsoft.com/office/drawing/2014/main"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1252501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432" y="-28956"/>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p:cNvSpPr>
            <a:spLocks noGrp="1"/>
          </p:cNvSpPr>
          <p:nvPr>
            <p:ph type="title"/>
          </p:nvPr>
        </p:nvSpPr>
        <p:spPr>
          <a:xfrm>
            <a:off x="876300" y="571411"/>
            <a:ext cx="9486900" cy="1338828"/>
          </a:xfrm>
        </p:spPr>
        <p:txBody>
          <a:bodyPr/>
          <a:lstStyle/>
          <a:p>
            <a:r>
              <a:rPr lang="en-US" dirty="0">
                <a:solidFill>
                  <a:schemeClr val="accent1"/>
                </a:solidFill>
              </a:rPr>
              <a:t>features &amp; benefits</a:t>
            </a:r>
            <a:br>
              <a:rPr lang="en-US" dirty="0"/>
            </a:br>
            <a:r>
              <a:rPr lang="en-US" dirty="0"/>
              <a:t>lifecycle analysis tool</a:t>
            </a:r>
            <a:endParaRPr lang="uk-UA" dirty="0"/>
          </a:p>
        </p:txBody>
      </p:sp>
      <p:sp>
        <p:nvSpPr>
          <p:cNvPr id="4" name="Slide Number Placeholder 3"/>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C0C8"/>
                </a:solidFill>
                <a:effectLst/>
                <a:uLnTx/>
                <a:uFillTx/>
                <a:latin typeface="Arial Regular" charset="0"/>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C0C8"/>
                </a:solidFill>
                <a:effectLst/>
                <a:uLnTx/>
                <a:uFillTx/>
                <a:latin typeface="Arial Regular" charset="0"/>
                <a:ea typeface="+mn-ea"/>
                <a:cs typeface="+mn-cs"/>
              </a:rPr>
              <a:t>0</a:t>
            </a:r>
            <a:fld id="{37D409AB-2201-4E18-8A34-C31753AD9B06}" type="slidenum">
              <a:rPr kumimoji="0" lang="uk-UA" sz="2800" b="0" i="0" u="none" strike="noStrike" kern="1200" cap="none" spc="0" normalizeH="0" baseline="0" noProof="0" smtClean="0">
                <a:ln>
                  <a:noFill/>
                </a:ln>
                <a:solidFill>
                  <a:srgbClr val="C0C0C8"/>
                </a:solidFill>
                <a:effectLst/>
                <a:uLnTx/>
                <a:uFillTx/>
                <a:latin typeface="Arial Regular"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a:t>
            </a:fld>
            <a:endParaRPr kumimoji="0" lang="uk-UA" sz="2800" b="0" i="0" u="none" strike="noStrike" kern="1200" cap="none" spc="0" normalizeH="0" baseline="0" noProof="0" dirty="0">
              <a:ln>
                <a:noFill/>
              </a:ln>
              <a:solidFill>
                <a:srgbClr val="C0C0C8"/>
              </a:solidFill>
              <a:effectLst/>
              <a:uLnTx/>
              <a:uFillTx/>
              <a:latin typeface="Arial Regular" charset="0"/>
              <a:ea typeface="+mn-ea"/>
              <a:cs typeface="+mn-cs"/>
            </a:endParaRPr>
          </a:p>
        </p:txBody>
      </p:sp>
      <p:pic>
        <p:nvPicPr>
          <p:cNvPr id="2" name="Picture 1"/>
          <p:cNvPicPr>
            <a:picLocks noChangeAspect="1"/>
          </p:cNvPicPr>
          <p:nvPr/>
        </p:nvPicPr>
        <p:blipFill>
          <a:blip r:embed="rId3" cstate="print"/>
          <a:stretch>
            <a:fillRect/>
          </a:stretch>
        </p:blipFill>
        <p:spPr>
          <a:xfrm>
            <a:off x="864108" y="2316817"/>
            <a:ext cx="5689092" cy="3634698"/>
          </a:xfrm>
          <a:prstGeom prst="rect">
            <a:avLst/>
          </a:prstGeom>
        </p:spPr>
      </p:pic>
      <p:pic>
        <p:nvPicPr>
          <p:cNvPr id="6" name="Picture 5"/>
          <p:cNvPicPr>
            <a:picLocks noChangeAspect="1"/>
          </p:cNvPicPr>
          <p:nvPr/>
        </p:nvPicPr>
        <p:blipFill>
          <a:blip r:embed="rId4" cstate="print"/>
          <a:stretch>
            <a:fillRect/>
          </a:stretch>
        </p:blipFill>
        <p:spPr>
          <a:xfrm>
            <a:off x="6614399" y="3848100"/>
            <a:ext cx="5553075" cy="5068841"/>
          </a:xfrm>
          <a:prstGeom prst="rect">
            <a:avLst/>
          </a:prstGeom>
        </p:spPr>
      </p:pic>
      <p:pic>
        <p:nvPicPr>
          <p:cNvPr id="7" name="Picture 6"/>
          <p:cNvPicPr>
            <a:picLocks noChangeAspect="1"/>
          </p:cNvPicPr>
          <p:nvPr/>
        </p:nvPicPr>
        <p:blipFill>
          <a:blip r:embed="rId5" cstate="print"/>
          <a:stretch>
            <a:fillRect/>
          </a:stretch>
        </p:blipFill>
        <p:spPr>
          <a:xfrm>
            <a:off x="12260629" y="5806044"/>
            <a:ext cx="6027371" cy="4429140"/>
          </a:xfrm>
          <a:prstGeom prst="rect">
            <a:avLst/>
          </a:prstGeom>
        </p:spPr>
      </p:pic>
    </p:spTree>
    <p:extLst>
      <p:ext uri="{BB962C8B-B14F-4D97-AF65-F5344CB8AC3E}">
        <p14:creationId xmlns:p14="http://schemas.microsoft.com/office/powerpoint/2010/main" val="265477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48</a:t>
            </a:fld>
            <a:endParaRPr b="0" dirty="0">
              <a:latin typeface="Arial Regular" charset="0"/>
            </a:endParaRPr>
          </a:p>
        </p:txBody>
      </p:sp>
      <p:cxnSp>
        <p:nvCxnSpPr>
          <p:cNvPr id="5" name="Straight Connector 4"/>
          <p:cNvCxnSpPr/>
          <p:nvPr/>
        </p:nvCxnSpPr>
        <p:spPr>
          <a:xfrm>
            <a:off x="6019800" y="4454525"/>
            <a:ext cx="0" cy="2723515"/>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90460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759338"/>
            <a:chOff x="1714500" y="3695700"/>
            <a:chExt cx="3829050" cy="3759338"/>
          </a:xfrm>
        </p:grpSpPr>
        <p:sp>
          <p:nvSpPr>
            <p:cNvPr id="9" name="TextBox 8"/>
            <p:cNvSpPr txBox="1"/>
            <p:nvPr/>
          </p:nvSpPr>
          <p:spPr>
            <a:xfrm>
              <a:off x="1714500" y="5700712"/>
              <a:ext cx="3829050" cy="1754326"/>
            </a:xfrm>
            <a:prstGeom prst="rect">
              <a:avLst/>
            </a:prstGeom>
            <a:noFill/>
          </p:spPr>
          <p:txBody>
            <a:bodyPr wrap="square" rtlCol="0">
              <a:spAutoFit/>
            </a:bodyPr>
            <a:lstStyle/>
            <a:p>
              <a:pPr algn="ctr"/>
              <a:r>
                <a:rPr lang="en-US" sz="1800" dirty="0">
                  <a:solidFill>
                    <a:schemeClr val="tx2"/>
                  </a:solidFill>
                  <a:latin typeface="Arial Narrow" panose="020B0606020202030204" pitchFamily="34" charset="0"/>
                </a:rPr>
                <a:t>Simplified and Speedy Installation</a:t>
              </a:r>
            </a:p>
            <a:p>
              <a:pPr algn="ctr"/>
              <a:r>
                <a:rPr lang="en-US" sz="1800" dirty="0">
                  <a:solidFill>
                    <a:schemeClr val="tx2"/>
                  </a:solidFill>
                  <a:latin typeface="Arial Narrow" panose="020B0606020202030204" pitchFamily="34" charset="0"/>
                </a:rPr>
                <a:t>Safe and Easy Flushing with Zurn Flush Tool</a:t>
              </a:r>
            </a:p>
            <a:p>
              <a:pPr algn="ctr"/>
              <a:r>
                <a:rPr lang="en-US" sz="1800" dirty="0">
                  <a:solidFill>
                    <a:schemeClr val="tx2"/>
                  </a:solidFill>
                  <a:latin typeface="Arial Narrow" panose="020B0606020202030204" pitchFamily="34" charset="0"/>
                </a:rPr>
                <a:t>Z-Press™ and Z-Bite™ Solderless Connections</a:t>
              </a:r>
            </a:p>
            <a:p>
              <a:pPr algn="ctr"/>
              <a:r>
                <a:rPr lang="en-US" sz="1800" dirty="0">
                  <a:solidFill>
                    <a:schemeClr val="tx2"/>
                  </a:solidFill>
                  <a:latin typeface="Arial Narrow" panose="020B0606020202030204" pitchFamily="34" charset="0"/>
                </a:rPr>
                <a:t>EZSwap Pressure Vessel </a:t>
              </a:r>
            </a:p>
            <a:p>
              <a:pPr algn="ctr"/>
              <a:r>
                <a:rPr lang="en-US" sz="1800" dirty="0">
                  <a:solidFill>
                    <a:schemeClr val="tx2"/>
                  </a:solidFill>
                  <a:latin typeface="Arial Narrow" panose="020B0606020202030204" pitchFamily="34" charset="0"/>
                </a:rPr>
                <a:t>Affordable Repair Kits</a:t>
              </a:r>
            </a:p>
            <a:p>
              <a:pPr algn="ctr"/>
              <a:r>
                <a:rPr lang="en-US" sz="1800" dirty="0">
                  <a:solidFill>
                    <a:schemeClr val="tx2"/>
                  </a:solidFill>
                  <a:latin typeface="Arial Narrow" panose="020B0606020202030204" pitchFamily="34" charset="0"/>
                </a:rPr>
                <a:t>48-Hour Shipping</a:t>
              </a: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3695700"/>
            <a:ext cx="5680947" cy="3482340"/>
            <a:chOff x="12553951" y="3695700"/>
            <a:chExt cx="4299621" cy="3482340"/>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299621" cy="1477328"/>
            </a:xfrm>
            <a:prstGeom prst="rect">
              <a:avLst/>
            </a:prstGeom>
            <a:noFill/>
          </p:spPr>
          <p:txBody>
            <a:bodyPr wrap="square" rtlCol="0">
              <a:spAutoFit/>
            </a:bodyPr>
            <a:lstStyle/>
            <a:p>
              <a:pPr algn="ctr"/>
              <a:r>
                <a:rPr lang="en-US" sz="1800" dirty="0">
                  <a:solidFill>
                    <a:schemeClr val="tx2"/>
                  </a:solidFill>
                  <a:latin typeface="Arial Narrow" panose="020B0606020202030204" pitchFamily="34" charset="0"/>
                </a:rPr>
                <a:t>Durable, Corrosion-Resistant Materials</a:t>
              </a:r>
            </a:p>
            <a:p>
              <a:pPr algn="ctr"/>
              <a:r>
                <a:rPr lang="en-US" sz="1800" dirty="0">
                  <a:solidFill>
                    <a:schemeClr val="tx2"/>
                  </a:solidFill>
                  <a:latin typeface="Arial Narrow" panose="020B0606020202030204" pitchFamily="34" charset="0"/>
                </a:rPr>
                <a:t>Lowest Lifecycle Cost</a:t>
              </a:r>
            </a:p>
            <a:p>
              <a:pPr algn="ctr"/>
              <a:r>
                <a:rPr lang="en-US" sz="1800" dirty="0">
                  <a:solidFill>
                    <a:schemeClr val="tx2"/>
                  </a:solidFill>
                  <a:latin typeface="Arial Narrow" panose="020B0606020202030204" pitchFamily="34" charset="0"/>
                </a:rPr>
                <a:t>Zurn Online Tools for Specification</a:t>
              </a:r>
            </a:p>
            <a:p>
              <a:pPr algn="ctr"/>
              <a:r>
                <a:rPr lang="en-US" sz="1800" dirty="0">
                  <a:solidFill>
                    <a:schemeClr val="tx2"/>
                  </a:solidFill>
                  <a:latin typeface="Arial Narrow" panose="020B0606020202030204" pitchFamily="34" charset="0"/>
                </a:rPr>
                <a:t>Black Fusion Epoxy Coating Camouflages Bronze</a:t>
              </a:r>
            </a:p>
            <a:p>
              <a:pPr algn="ctr"/>
              <a:r>
                <a:rPr lang="en-US" sz="1800" dirty="0">
                  <a:solidFill>
                    <a:schemeClr val="tx2"/>
                  </a:solidFill>
                  <a:latin typeface="Arial Narrow" panose="020B0606020202030204" pitchFamily="34" charset="0"/>
                </a:rPr>
                <a:t>48-Hour Shipping </a:t>
              </a:r>
              <a:endParaRPr lang="uk-UA" sz="1800" dirty="0">
                <a:solidFill>
                  <a:schemeClr val="tx2"/>
                </a:solidFill>
                <a:latin typeface="Arial Narrow" panose="020B0606020202030204" pitchFamily="34"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300544749"/>
              </p:ext>
            </p:extLst>
          </p:nvPr>
        </p:nvGraphicFramePr>
        <p:xfrm>
          <a:off x="685800" y="5737860"/>
          <a:ext cx="4841696" cy="146304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640080">
                <a:tc>
                  <a:txBody>
                    <a:bodyPr/>
                    <a:lstStyle/>
                    <a:p>
                      <a:pPr algn="ctr"/>
                      <a:r>
                        <a:rPr lang="en-US" sz="1800" b="0" i="0" baseline="0" dirty="0">
                          <a:solidFill>
                            <a:schemeClr val="tx2"/>
                          </a:solidFill>
                          <a:latin typeface="Arial Narrow" panose="020B0606020202030204" pitchFamily="34" charset="0"/>
                        </a:rPr>
                        <a:t>Lowest Lifecycle Cost</a:t>
                      </a:r>
                    </a:p>
                    <a:p>
                      <a:pPr algn="ctr"/>
                      <a:r>
                        <a:rPr lang="en-US" sz="1800" b="0" i="0" baseline="0" dirty="0">
                          <a:solidFill>
                            <a:schemeClr val="tx2"/>
                          </a:solidFill>
                          <a:latin typeface="Arial Narrow" panose="020B0606020202030204" pitchFamily="34" charset="0"/>
                        </a:rPr>
                        <a:t>Durable, Corrosion-Resistant Materials</a:t>
                      </a:r>
                    </a:p>
                    <a:p>
                      <a:pPr algn="ctr"/>
                      <a:r>
                        <a:rPr lang="en-US" sz="1800" b="0" i="0" baseline="0" dirty="0">
                          <a:solidFill>
                            <a:schemeClr val="tx2"/>
                          </a:solidFill>
                          <a:latin typeface="Arial Narrow" panose="020B0606020202030204" pitchFamily="34" charset="0"/>
                        </a:rPr>
                        <a:t>Minimum Maintenance Downtime</a:t>
                      </a:r>
                    </a:p>
                    <a:p>
                      <a:pPr algn="ctr"/>
                      <a:r>
                        <a:rPr lang="en-US" sz="1800" b="0" i="0" baseline="0" dirty="0">
                          <a:solidFill>
                            <a:schemeClr val="tx2"/>
                          </a:solidFill>
                          <a:latin typeface="Arial Narrow" panose="020B0606020202030204" pitchFamily="34" charset="0"/>
                        </a:rPr>
                        <a:t>Virtually Theft-Resistant</a:t>
                      </a:r>
                    </a:p>
                    <a:p>
                      <a:pPr algn="ctr"/>
                      <a:r>
                        <a:rPr lang="en-US" sz="1800" b="0" i="0" baseline="0" dirty="0">
                          <a:solidFill>
                            <a:schemeClr val="tx2"/>
                          </a:solidFill>
                          <a:latin typeface="Arial Narrow" panose="020B0606020202030204" pitchFamily="34" charset="0"/>
                        </a:rPr>
                        <a:t>48-Hour Shipping</a:t>
                      </a:r>
                      <a:endParaRPr lang="uk-UA" sz="1800" b="0" i="0" dirty="0">
                        <a:solidFill>
                          <a:schemeClr val="tx2"/>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49</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linear drainage,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230537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15887700" cy="2516073"/>
          </a:xfrm>
        </p:spPr>
        <p:txBody>
          <a:bodyPr/>
          <a:lstStyle/>
          <a:p>
            <a:r>
              <a:rPr lang="en-US" dirty="0">
                <a:solidFill>
                  <a:schemeClr val="accent1"/>
                </a:solidFill>
              </a:rPr>
              <a:t>code compliance</a:t>
            </a:r>
            <a:br>
              <a:rPr lang="en-US" dirty="0">
                <a:solidFill>
                  <a:schemeClr val="accent1"/>
                </a:solidFill>
              </a:rPr>
            </a:br>
            <a:r>
              <a:rPr lang="en-US" dirty="0"/>
              <a:t>regulations</a:t>
            </a:r>
            <a:br>
              <a:rPr lang="en-US" dirty="0">
                <a:solidFill>
                  <a:schemeClr val="accent1"/>
                </a:solidFill>
              </a:rPr>
            </a:br>
            <a:br>
              <a:rPr lang="en-US" dirty="0">
                <a:solidFill>
                  <a:schemeClr val="accent1"/>
                </a:solidFill>
              </a:rPr>
            </a:br>
            <a:r>
              <a:rPr lang="en-US" sz="2000" b="1" dirty="0">
                <a:solidFill>
                  <a:schemeClr val="accent1"/>
                </a:solidFill>
                <a:latin typeface="Arial Narrow Regular"/>
              </a:rPr>
              <a:t>All plumbing codes require backflow prevention products be installed to protect the drinking water system</a:t>
            </a:r>
            <a:br>
              <a:rPr lang="en-US" sz="2000" b="1" dirty="0">
                <a:solidFill>
                  <a:schemeClr val="accent1"/>
                </a:solidFill>
                <a:latin typeface="Arial Narrow" panose="020B0606020202030204" pitchFamily="34" charset="0"/>
              </a:rPr>
            </a:br>
            <a:endParaRPr lang="uk-UA" sz="2000" dirty="0">
              <a:solidFill>
                <a:schemeClr val="accent1"/>
              </a:solidFill>
            </a:endParaRPr>
          </a:p>
        </p:txBody>
      </p:sp>
      <p:sp>
        <p:nvSpPr>
          <p:cNvPr id="3" name="Slide Number Placeholder 2"/>
          <p:cNvSpPr>
            <a:spLocks noGrp="1"/>
          </p:cNvSpPr>
          <p:nvPr>
            <p:ph type="sldNum" sz="quarter" idx="10"/>
          </p:nvPr>
        </p:nvSpPr>
        <p:spPr/>
        <p:txBody>
          <a:bodyPr/>
          <a:lstStyle/>
          <a:p>
            <a:r>
              <a:rPr lang="en-US" b="0" dirty="0">
                <a:solidFill>
                  <a:srgbClr val="C0C0C8"/>
                </a:solidFill>
                <a:latin typeface="Arial Regular" charset="0"/>
              </a:rPr>
              <a:t>page</a:t>
            </a:r>
          </a:p>
          <a:p>
            <a:r>
              <a:rPr lang="en-US" b="0" dirty="0">
                <a:solidFill>
                  <a:srgbClr val="C0C0C8"/>
                </a:solidFill>
                <a:latin typeface="Arial Regular" charset="0"/>
              </a:rPr>
              <a:t>0</a:t>
            </a:r>
            <a:fld id="{37D409AB-2201-4E18-8A34-C31753AD9B06}" type="slidenum">
              <a:rPr b="0">
                <a:solidFill>
                  <a:srgbClr val="C0C0C8"/>
                </a:solidFill>
                <a:latin typeface="Arial Regular" charset="0"/>
              </a:rPr>
              <a:pPr/>
              <a:t>5</a:t>
            </a:fld>
            <a:endParaRPr b="0" dirty="0">
              <a:solidFill>
                <a:srgbClr val="C0C0C8"/>
              </a:solidFill>
              <a:latin typeface="Arial Regular" charset="0"/>
            </a:endParaRPr>
          </a:p>
        </p:txBody>
      </p:sp>
      <p:sp>
        <p:nvSpPr>
          <p:cNvPr id="19" name="Rectangle 3"/>
          <p:cNvSpPr txBox="1">
            <a:spLocks noChangeArrowheads="1"/>
          </p:cNvSpPr>
          <p:nvPr/>
        </p:nvSpPr>
        <p:spPr>
          <a:xfrm>
            <a:off x="876300" y="2857500"/>
            <a:ext cx="16268700" cy="5658013"/>
          </a:xfrm>
          <a:prstGeom prst="rect">
            <a:avLst/>
          </a:prstGeom>
        </p:spPr>
        <p:txBody>
          <a:bodyPr lIns="92075" tIns="46038" rIns="92075" bIns="46038"/>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800" b="1" dirty="0">
                <a:solidFill>
                  <a:srgbClr val="0A091B"/>
                </a:solidFill>
                <a:latin typeface="Arial Narrow" panose="020B0606020202030204" pitchFamily="34" charset="0"/>
              </a:rPr>
              <a:t>USA Federal Safe Drinking Water Act of 1974 established water quality standards</a:t>
            </a:r>
          </a:p>
          <a:p>
            <a:pPr>
              <a:lnSpc>
                <a:spcPct val="110000"/>
              </a:lnSpc>
            </a:pPr>
            <a:endParaRPr lang="en-US" sz="1050" dirty="0">
              <a:solidFill>
                <a:srgbClr val="0A091B"/>
              </a:solidFill>
              <a:latin typeface="Arial Narrow" panose="020B0606020202030204" pitchFamily="34" charset="0"/>
            </a:endParaRPr>
          </a:p>
          <a:p>
            <a:pPr lvl="1">
              <a:lnSpc>
                <a:spcPct val="110000"/>
              </a:lnSpc>
            </a:pPr>
            <a:r>
              <a:rPr lang="en-US" sz="2400" dirty="0">
                <a:solidFill>
                  <a:srgbClr val="0A091B"/>
                </a:solidFill>
                <a:latin typeface="Arial Narrow" panose="020B0606020202030204" pitchFamily="34" charset="0"/>
              </a:rPr>
              <a:t>Mandated State enforcement of standards and State supervision of water utilities</a:t>
            </a:r>
          </a:p>
          <a:p>
            <a:pPr lvl="1">
              <a:lnSpc>
                <a:spcPct val="110000"/>
              </a:lnSpc>
            </a:pPr>
            <a:r>
              <a:rPr lang="en-US" sz="2400" dirty="0">
                <a:solidFill>
                  <a:srgbClr val="0A091B"/>
                </a:solidFill>
                <a:latin typeface="Arial Narrow" panose="020B0606020202030204" pitchFamily="34" charset="0"/>
              </a:rPr>
              <a:t>Established Water Purveyor’s responsibility to ensure that water is un-compromised through the delivery system and to develop Cross-Connection Control programs</a:t>
            </a:r>
          </a:p>
          <a:p>
            <a:pPr lvl="1">
              <a:lnSpc>
                <a:spcPct val="110000"/>
              </a:lnSpc>
            </a:pPr>
            <a:endParaRPr lang="en-US" sz="2400" dirty="0">
              <a:solidFill>
                <a:srgbClr val="0A091B"/>
              </a:solidFill>
              <a:latin typeface="Arial Narrow" panose="020B0606020202030204" pitchFamily="34" charset="0"/>
            </a:endParaRPr>
          </a:p>
          <a:p>
            <a:pPr marL="0" indent="0">
              <a:buFont typeface="Arial" panose="020B0604020202020204" pitchFamily="34" charset="0"/>
              <a:buNone/>
            </a:pPr>
            <a:r>
              <a:rPr lang="en-US" sz="2800" b="1" dirty="0">
                <a:solidFill>
                  <a:srgbClr val="0A091B"/>
                </a:solidFill>
                <a:latin typeface="Arial Narrow" panose="020B0606020202030204" pitchFamily="34" charset="0"/>
              </a:rPr>
              <a:t>Canadian Federal and Provincial Requirements</a:t>
            </a:r>
          </a:p>
          <a:p>
            <a:pPr lvl="1">
              <a:lnSpc>
                <a:spcPct val="110000"/>
              </a:lnSpc>
            </a:pPr>
            <a:r>
              <a:rPr lang="en-US" sz="2400" dirty="0">
                <a:solidFill>
                  <a:srgbClr val="0A091B"/>
                </a:solidFill>
                <a:latin typeface="Arial Narrow" panose="020B0606020202030204" pitchFamily="34" charset="0"/>
              </a:rPr>
              <a:t>From Source To Tap - The Multi-Barrier Approach To Safe Drinking Water 2002</a:t>
            </a:r>
          </a:p>
          <a:p>
            <a:pPr lvl="2">
              <a:lnSpc>
                <a:spcPct val="110000"/>
              </a:lnSpc>
            </a:pPr>
            <a:r>
              <a:rPr lang="en-US" sz="2400" dirty="0">
                <a:solidFill>
                  <a:srgbClr val="0A091B"/>
                </a:solidFill>
                <a:latin typeface="Arial Narrow" panose="020B0606020202030204" pitchFamily="34" charset="0"/>
              </a:rPr>
              <a:t>Introduced language on backflow</a:t>
            </a:r>
          </a:p>
          <a:p>
            <a:pPr lvl="1">
              <a:lnSpc>
                <a:spcPct val="110000"/>
              </a:lnSpc>
            </a:pPr>
            <a:r>
              <a:rPr lang="en-US" sz="2400" dirty="0">
                <a:solidFill>
                  <a:srgbClr val="0A091B"/>
                </a:solidFill>
                <a:latin typeface="Arial Narrow" panose="020B0606020202030204" pitchFamily="34" charset="0"/>
              </a:rPr>
              <a:t>From Source to Tap: Guidance on the Multi-Barrier Approach to Safe Drinking Water 2002, 2004</a:t>
            </a:r>
          </a:p>
          <a:p>
            <a:pPr lvl="2">
              <a:lnSpc>
                <a:spcPct val="110000"/>
              </a:lnSpc>
            </a:pPr>
            <a:r>
              <a:rPr lang="en-US" sz="2400" dirty="0">
                <a:solidFill>
                  <a:srgbClr val="0A091B"/>
                </a:solidFill>
                <a:latin typeface="Arial Narrow" panose="020B0606020202030204" pitchFamily="34" charset="0"/>
              </a:rPr>
              <a:t>Detailed language on backflow programs</a:t>
            </a:r>
          </a:p>
          <a:p>
            <a:pPr lvl="1">
              <a:lnSpc>
                <a:spcPct val="110000"/>
              </a:lnSpc>
            </a:pPr>
            <a:r>
              <a:rPr lang="en-US" sz="2400" dirty="0">
                <a:solidFill>
                  <a:srgbClr val="0A091B"/>
                </a:solidFill>
                <a:latin typeface="Arial Narrow" panose="020B0606020202030204" pitchFamily="34" charset="0"/>
              </a:rPr>
              <a:t>Guidance For Providing Safe Drinking Water in Areas of Federal Jurisdiction – Version 2 2013</a:t>
            </a:r>
          </a:p>
        </p:txBody>
      </p:sp>
      <p:pic>
        <p:nvPicPr>
          <p:cNvPr id="5" name="Picture 5"/>
          <p:cNvPicPr>
            <a:picLocks noChangeAspect="1" noChangeArrowheads="1"/>
          </p:cNvPicPr>
          <p:nvPr/>
        </p:nvPicPr>
        <p:blipFill>
          <a:blip r:embed="rId2" cstate="print"/>
          <a:srcRect l="8857"/>
          <a:stretch>
            <a:fillRect/>
          </a:stretch>
        </p:blipFill>
        <p:spPr bwMode="auto">
          <a:xfrm>
            <a:off x="15257462" y="571411"/>
            <a:ext cx="1519238" cy="2628900"/>
          </a:xfrm>
          <a:prstGeom prst="rect">
            <a:avLst/>
          </a:prstGeom>
          <a:noFill/>
          <a:ln w="9525">
            <a:noFill/>
            <a:miter lim="800000"/>
            <a:headEnd/>
            <a:tailEnd/>
          </a:ln>
        </p:spPr>
      </p:pic>
    </p:spTree>
    <p:extLst>
      <p:ext uri="{BB962C8B-B14F-4D97-AF65-F5344CB8AC3E}">
        <p14:creationId xmlns:p14="http://schemas.microsoft.com/office/powerpoint/2010/main" val="218177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50</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939814"/>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pPr>
              <a:lnSpc>
                <a:spcPct val="150000"/>
              </a:lnSpc>
            </a:pPr>
            <a:r>
              <a:rPr lang="en-US" sz="2000" dirty="0" err="1">
                <a:solidFill>
                  <a:schemeClr val="tx2"/>
                </a:solidFill>
                <a:latin typeface="Arial Regular" charset="0"/>
              </a:rPr>
              <a:t>linkedin</a:t>
            </a:r>
            <a:r>
              <a:rPr lang="en-US" sz="2000" dirty="0">
                <a:solidFill>
                  <a:schemeClr val="tx2"/>
                </a:solidFill>
                <a:latin typeface="Arial Regular" charset="0"/>
              </a:rPr>
              <a:t>/</a:t>
            </a:r>
            <a:r>
              <a:rPr lang="en-US" sz="2000" dirty="0">
                <a:latin typeface="Arial Regular" charset="0"/>
              </a:rPr>
              <a:t>company/</a:t>
            </a:r>
            <a:r>
              <a:rPr lang="en-US" sz="2000" dirty="0" err="1">
                <a:latin typeface="Arial Regular" charset="0"/>
              </a:rPr>
              <a:t>ZurnIndustries</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facebook/</a:t>
            </a:r>
            <a:r>
              <a:rPr lang="en-US" sz="2000" dirty="0" err="1">
                <a:latin typeface="Arial Regular" charset="0"/>
              </a:rPr>
              <a:t>ZurnIndustries</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youtube/</a:t>
            </a:r>
            <a:r>
              <a:rPr lang="en-US" sz="2000" dirty="0" err="1">
                <a:latin typeface="Arial Regular" charset="0"/>
              </a:rPr>
              <a:t>ZurnIndustriesLLC</a:t>
            </a:r>
            <a:endParaRPr lang="en-US" sz="2000" dirty="0">
              <a:latin typeface="Arial Regular" charset="0"/>
            </a:endParaRPr>
          </a:p>
          <a:p>
            <a:pPr>
              <a:lnSpc>
                <a:spcPct val="150000"/>
              </a:lnSpc>
            </a:pPr>
            <a:r>
              <a:rPr lang="en-US" sz="2000" dirty="0">
                <a:solidFill>
                  <a:schemeClr val="tx2"/>
                </a:solidFill>
                <a:latin typeface="Arial Regular" charset="0"/>
              </a:rPr>
              <a:t>twitter/</a:t>
            </a:r>
            <a:r>
              <a:rPr lang="en-US" sz="2000" dirty="0" err="1">
                <a:latin typeface="Arial Regular" charset="0"/>
              </a:rPr>
              <a:t>ZurnIndustries</a:t>
            </a:r>
            <a:endParaRPr lang="en-US" sz="2000" dirty="0">
              <a:latin typeface="Arial Regular" charset="0"/>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01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definitions</a:t>
            </a:r>
            <a:br>
              <a:rPr lang="en-US" dirty="0">
                <a:solidFill>
                  <a:schemeClr val="accent1"/>
                </a:solidFill>
              </a:rPr>
            </a:br>
            <a:r>
              <a:rPr lang="en-US" dirty="0"/>
              <a:t>backflow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6</a:t>
            </a:fld>
            <a:endParaRPr b="0" dirty="0">
              <a:latin typeface="Arial Regular" charset="0"/>
            </a:endParaRPr>
          </a:p>
        </p:txBody>
      </p:sp>
      <p:sp>
        <p:nvSpPr>
          <p:cNvPr id="4" name="Rectangle 3"/>
          <p:cNvSpPr/>
          <p:nvPr/>
        </p:nvSpPr>
        <p:spPr>
          <a:xfrm>
            <a:off x="228600" y="9072685"/>
            <a:ext cx="180594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TextBox 5"/>
          <p:cNvSpPr txBox="1"/>
          <p:nvPr/>
        </p:nvSpPr>
        <p:spPr>
          <a:xfrm>
            <a:off x="890041" y="2200872"/>
            <a:ext cx="16916400" cy="8094524"/>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Backflow is the undesirable reversal of flow of water or mixture of water and/or other substances into the distribution pipes of the potable supply of water from one or more source(s)</a:t>
            </a:r>
          </a:p>
          <a:p>
            <a:pPr>
              <a:spcBef>
                <a:spcPts val="3000"/>
              </a:spcBef>
              <a:buClr>
                <a:srgbClr val="0088BC"/>
              </a:buClr>
              <a:buSzPct val="75000"/>
            </a:pPr>
            <a:r>
              <a:rPr lang="en-US" sz="2000" b="1" dirty="0">
                <a:solidFill>
                  <a:schemeClr val="accent1"/>
                </a:solidFill>
                <a:latin typeface="Arial Narrow" panose="020B0606020202030204" pitchFamily="34" charset="0"/>
                <a:cs typeface="Calibri"/>
              </a:rPr>
              <a:t>Backsiphonage</a:t>
            </a:r>
          </a:p>
          <a:p>
            <a:r>
              <a:rPr lang="en-US" sz="2000" dirty="0">
                <a:latin typeface="Arial Narrow Regular"/>
                <a:cs typeface="Calibri"/>
              </a:rPr>
              <a:t>Negative or sub-atmospheric pressure in the supply piping, allowing downstream substances to be siphoned into the potable water supply construction and retrofit applications</a:t>
            </a:r>
          </a:p>
          <a:p>
            <a:r>
              <a:rPr lang="en-US" sz="2000" dirty="0">
                <a:latin typeface="Arial Narrow Regular"/>
                <a:cs typeface="Calibri"/>
              </a:rPr>
              <a:t>Caused by broken water mains and under-sized pipes - pipeline breaks - vacuums created by high withdrawal rates, such as fighting a fire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Backpressure</a:t>
            </a:r>
          </a:p>
          <a:p>
            <a:r>
              <a:rPr lang="en-US" sz="2000" dirty="0">
                <a:latin typeface="Arial Narrow Regular"/>
              </a:rPr>
              <a:t>Pressure higher than the supply is created in the downstream piping, allowing downstream substances to be pushed into the potable water supply</a:t>
            </a:r>
          </a:p>
          <a:p>
            <a:r>
              <a:rPr lang="en-US" sz="2000" dirty="0">
                <a:latin typeface="Arial Narrow Regular"/>
              </a:rPr>
              <a:t>Caused by pumps - thermal expansion – piping elevation</a:t>
            </a:r>
          </a:p>
          <a:p>
            <a:pPr lvl="0">
              <a:lnSpc>
                <a:spcPct val="80000"/>
              </a:lnSpc>
              <a:spcBef>
                <a:spcPts val="3000"/>
              </a:spcBef>
              <a:buClr>
                <a:srgbClr val="0088BC"/>
              </a:buClr>
              <a:buSzPct val="75000"/>
            </a:pPr>
            <a:r>
              <a:rPr lang="en-US" sz="2000" b="1" dirty="0">
                <a:solidFill>
                  <a:srgbClr val="0077C8"/>
                </a:solidFill>
                <a:latin typeface="Arial Narrow" panose="020B0606020202030204" pitchFamily="34" charset="0"/>
                <a:cs typeface="Calibri"/>
              </a:rPr>
              <a:t>Degree of Hazard</a:t>
            </a:r>
          </a:p>
          <a:p>
            <a:pPr lvl="0"/>
            <a:r>
              <a:rPr lang="en-US" sz="2000" dirty="0">
                <a:latin typeface="Arial Narrow Regular"/>
              </a:rPr>
              <a:t>Low Hazard – Pollutant that if allowed to enter drinking water would not cause sickness or death, but would impair the quality of the water by sight, smell or taste</a:t>
            </a:r>
          </a:p>
          <a:p>
            <a:r>
              <a:rPr lang="en-US" sz="2000" dirty="0">
                <a:latin typeface="Arial Narrow Regular"/>
              </a:rPr>
              <a:t>High Hazard – Contaminant that if allowed to enter drinking water would cause sickness or death</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Cross-Connection</a:t>
            </a:r>
          </a:p>
          <a:p>
            <a:r>
              <a:rPr lang="en-US" sz="2000" dirty="0">
                <a:latin typeface="Arial Narrow Regular"/>
                <a:cs typeface="Calibri"/>
              </a:rPr>
              <a:t>For backflow to occur, a cross connection of some type must also be present.  Cross-connection refers to any unprotected actual or potential connection between the potable water system and any other source through which a substance, other than potable water, may be introduced. </a:t>
            </a:r>
          </a:p>
          <a:p>
            <a:r>
              <a:rPr lang="en-US" sz="2000" dirty="0">
                <a:latin typeface="Arial Narrow Regular"/>
                <a:cs typeface="Calibri"/>
              </a:rPr>
              <a:t>Caused by garden hose connected to a hose bibb - jumper connections - removable sections of piping - swivel or change-over devices - by-pass arrangements - other temporary or permanent devices where backflow may occur</a:t>
            </a:r>
          </a:p>
          <a:p>
            <a:endParaRPr lang="en-US" sz="2000" dirty="0">
              <a:solidFill>
                <a:schemeClr val="tx2"/>
              </a:solidFill>
              <a:latin typeface="Arial Narrow" panose="020B0606020202030204" pitchFamily="34" charset="0"/>
              <a:cs typeface="Calibri"/>
            </a:endParaRPr>
          </a:p>
          <a:p>
            <a:endParaRPr lang="en-US" sz="2000" dirty="0">
              <a:solidFill>
                <a:schemeClr val="tx2"/>
              </a:solidFill>
              <a:latin typeface="Arial Narrow" panose="020B0606020202030204" pitchFamily="34" charset="0"/>
              <a:cs typeface="Calibri"/>
            </a:endParaRPr>
          </a:p>
        </p:txBody>
      </p:sp>
      <p:sp>
        <p:nvSpPr>
          <p:cNvPr id="5" name="Content Placeholder 2"/>
          <p:cNvSpPr txBox="1">
            <a:spLocks/>
          </p:cNvSpPr>
          <p:nvPr/>
        </p:nvSpPr>
        <p:spPr>
          <a:xfrm>
            <a:off x="13087038" y="419100"/>
            <a:ext cx="47244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4:05 Video</a:t>
            </a:r>
          </a:p>
          <a:p>
            <a:pPr marL="0" indent="0">
              <a:buNone/>
            </a:pPr>
            <a:r>
              <a:rPr lang="en-US" sz="1800" dirty="0">
                <a:latin typeface="Arial Narrow" panose="020B0606020202030204" pitchFamily="34" charset="0"/>
                <a:hlinkClick r:id="rId2"/>
              </a:rPr>
              <a:t>What is Backflow and What is a Backflow Preventer?</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3127112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286500" cy="1962076"/>
          </a:xfrm>
        </p:spPr>
        <p:txBody>
          <a:bodyPr/>
          <a:lstStyle/>
          <a:p>
            <a:r>
              <a:rPr lang="en-US" dirty="0">
                <a:solidFill>
                  <a:schemeClr val="accent1"/>
                </a:solidFill>
              </a:rPr>
              <a:t>definitions</a:t>
            </a:r>
            <a:br>
              <a:rPr lang="en-US" dirty="0">
                <a:solidFill>
                  <a:schemeClr val="accent1"/>
                </a:solidFill>
              </a:rPr>
            </a:br>
            <a:r>
              <a:rPr lang="en-US" dirty="0"/>
              <a:t>backflow prevention</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7</a:t>
            </a:fld>
            <a:endParaRPr b="0" dirty="0">
              <a:latin typeface="Arial Regular" charset="0"/>
            </a:endParaRPr>
          </a:p>
        </p:txBody>
      </p:sp>
      <p:sp>
        <p:nvSpPr>
          <p:cNvPr id="6" name="TextBox 5"/>
          <p:cNvSpPr txBox="1"/>
          <p:nvPr/>
        </p:nvSpPr>
        <p:spPr>
          <a:xfrm>
            <a:off x="914400" y="2309991"/>
            <a:ext cx="16802100" cy="2616101"/>
          </a:xfrm>
          <a:prstGeom prst="rect">
            <a:avLst/>
          </a:prstGeom>
          <a:noFill/>
        </p:spPr>
        <p:txBody>
          <a:bodyPr wrap="square" rtlCol="0">
            <a:spAutoFit/>
          </a:bodyPr>
          <a:lstStyle/>
          <a:p>
            <a:pPr>
              <a:buClr>
                <a:srgbClr val="0088BC"/>
              </a:buClr>
              <a:buSzPct val="75000"/>
            </a:pPr>
            <a:r>
              <a:rPr lang="en-US" sz="3600" dirty="0">
                <a:latin typeface="Arial Narrow" panose="020B0606020202030204" pitchFamily="34" charset="0"/>
                <a:cs typeface="Calibri"/>
              </a:rPr>
              <a:t>We cannot eliminate the occurrence of backflow conditions AND</a:t>
            </a:r>
          </a:p>
          <a:p>
            <a:pPr>
              <a:buClr>
                <a:srgbClr val="0088BC"/>
              </a:buClr>
              <a:buSzPct val="75000"/>
            </a:pPr>
            <a:r>
              <a:rPr lang="en-US" sz="3600" dirty="0">
                <a:latin typeface="Arial Narrow" panose="020B0606020202030204" pitchFamily="34" charset="0"/>
                <a:cs typeface="Calibri"/>
              </a:rPr>
              <a:t>We cannot prevent cross-connections from being created</a:t>
            </a:r>
          </a:p>
          <a:p>
            <a:pPr>
              <a:buClr>
                <a:srgbClr val="0088BC"/>
              </a:buClr>
              <a:buSzPct val="75000"/>
            </a:pPr>
            <a:endParaRPr lang="en-US" sz="2000" dirty="0">
              <a:latin typeface="Arial Narrow" panose="020B0606020202030204" pitchFamily="34" charset="0"/>
              <a:cs typeface="Calibri"/>
            </a:endParaRPr>
          </a:p>
          <a:p>
            <a:pPr>
              <a:buClr>
                <a:srgbClr val="0088BC"/>
              </a:buClr>
              <a:buSzPct val="75000"/>
            </a:pPr>
            <a:r>
              <a:rPr lang="en-US" sz="3600" dirty="0">
                <a:latin typeface="Arial Narrow" panose="020B0606020202030204" pitchFamily="34" charset="0"/>
                <a:cs typeface="Calibri"/>
              </a:rPr>
              <a:t>THUS, </a:t>
            </a:r>
            <a:r>
              <a:rPr lang="en-US" sz="3600" dirty="0">
                <a:solidFill>
                  <a:schemeClr val="accent1"/>
                </a:solidFill>
                <a:latin typeface="Arial Narrow" panose="020B0606020202030204" pitchFamily="34" charset="0"/>
                <a:cs typeface="Calibri"/>
              </a:rPr>
              <a:t>we must provide a means of protecting drinking water systems </a:t>
            </a:r>
          </a:p>
          <a:p>
            <a:pPr>
              <a:buClr>
                <a:srgbClr val="0088BC"/>
              </a:buClr>
              <a:buSzPct val="75000"/>
            </a:pPr>
            <a:r>
              <a:rPr lang="en-US" sz="3600" dirty="0">
                <a:solidFill>
                  <a:schemeClr val="accent1"/>
                </a:solidFill>
                <a:latin typeface="Arial Narrow" panose="020B0606020202030204" pitchFamily="34" charset="0"/>
                <a:cs typeface="Calibri"/>
              </a:rPr>
              <a:t>from the hazards of backflow occurrences through cross-connections</a:t>
            </a:r>
          </a:p>
        </p:txBody>
      </p:sp>
      <p:sp>
        <p:nvSpPr>
          <p:cNvPr id="11" name="TextBox 10"/>
          <p:cNvSpPr txBox="1"/>
          <p:nvPr/>
        </p:nvSpPr>
        <p:spPr>
          <a:xfrm>
            <a:off x="6781800" y="5740582"/>
            <a:ext cx="11292078" cy="2902333"/>
          </a:xfrm>
          <a:prstGeom prst="rect">
            <a:avLst/>
          </a:prstGeom>
          <a:noFill/>
        </p:spPr>
        <p:txBody>
          <a:bodyPr wrap="square" rtlCol="0">
            <a:spAutoFit/>
          </a:bodyPr>
          <a:lstStyle/>
          <a:p>
            <a:pPr>
              <a:lnSpc>
                <a:spcPct val="80000"/>
              </a:lnSpc>
              <a:buClr>
                <a:srgbClr val="0088BC"/>
              </a:buClr>
              <a:buSzPct val="75000"/>
            </a:pPr>
            <a:r>
              <a:rPr lang="en-US" sz="2000" b="1" dirty="0">
                <a:solidFill>
                  <a:schemeClr val="accent1"/>
                </a:solidFill>
                <a:latin typeface="Arial Narrow Regular"/>
                <a:cs typeface="Calibri"/>
              </a:rPr>
              <a:t>Air gap, the most basic means of backflow prevention</a:t>
            </a:r>
          </a:p>
          <a:p>
            <a:pPr>
              <a:lnSpc>
                <a:spcPct val="80000"/>
              </a:lnSpc>
              <a:buSzPct val="75000"/>
            </a:pPr>
            <a:r>
              <a:rPr lang="en-US" sz="2000" dirty="0">
                <a:latin typeface="Arial Narrow Regular"/>
                <a:cs typeface="Calibri"/>
              </a:rPr>
              <a:t>An air gap must be 2X the diameter of the outlet or at least 1” whichever is greater           </a:t>
            </a:r>
          </a:p>
          <a:p>
            <a:pPr>
              <a:lnSpc>
                <a:spcPct val="80000"/>
              </a:lnSpc>
              <a:buSzPct val="75000"/>
            </a:pPr>
            <a:r>
              <a:rPr lang="en-US" sz="2000" dirty="0">
                <a:latin typeface="Arial Narrow Regular"/>
                <a:cs typeface="Calibri"/>
              </a:rPr>
              <a:t>Although effective, an air gap is not always the most practical means of backflow prevention since:  </a:t>
            </a:r>
          </a:p>
          <a:p>
            <a:pPr marL="457200" indent="-457200">
              <a:lnSpc>
                <a:spcPct val="80000"/>
              </a:lnSpc>
              <a:buSzPct val="100000"/>
              <a:buAutoNum type="arabicPeriod"/>
            </a:pPr>
            <a:r>
              <a:rPr lang="en-US" sz="2000" dirty="0">
                <a:latin typeface="Arial Narrow Regular"/>
                <a:cs typeface="Calibri"/>
              </a:rPr>
              <a:t>Water pressure is lost when using an air gap</a:t>
            </a:r>
          </a:p>
          <a:p>
            <a:pPr marL="457200" indent="-457200">
              <a:lnSpc>
                <a:spcPct val="80000"/>
              </a:lnSpc>
              <a:buSzPct val="100000"/>
              <a:buAutoNum type="arabicPeriod"/>
            </a:pPr>
            <a:r>
              <a:rPr lang="en-US" sz="2000" dirty="0">
                <a:latin typeface="Arial Narrow Regular"/>
                <a:cs typeface="Calibri"/>
              </a:rPr>
              <a:t>Where water pressure is needed, a pump is usually required to re-pressurize the system</a:t>
            </a:r>
          </a:p>
          <a:p>
            <a:pPr marL="457200" indent="-457200">
              <a:lnSpc>
                <a:spcPct val="80000"/>
              </a:lnSpc>
              <a:buSzPct val="100000"/>
              <a:buAutoNum type="arabicPeriod"/>
            </a:pPr>
            <a:r>
              <a:rPr lang="en-US" sz="2000" dirty="0">
                <a:latin typeface="Arial Narrow Regular"/>
                <a:cs typeface="Calibri"/>
              </a:rPr>
              <a:t>Once water passes through an air gap, the water often can no longer be considered potable</a:t>
            </a:r>
          </a:p>
          <a:p>
            <a:pPr>
              <a:lnSpc>
                <a:spcPct val="80000"/>
              </a:lnSpc>
              <a:spcBef>
                <a:spcPts val="3000"/>
              </a:spcBef>
              <a:buClr>
                <a:srgbClr val="0088BC"/>
              </a:buClr>
              <a:buSzPct val="75000"/>
            </a:pPr>
            <a:r>
              <a:rPr lang="en-US" sz="2000" b="1" dirty="0">
                <a:solidFill>
                  <a:schemeClr val="accent1"/>
                </a:solidFill>
                <a:latin typeface="Arial Narrow Regular"/>
                <a:cs typeface="Calibri"/>
              </a:rPr>
              <a:t>Mechanical backflow prevention devices and assemblies</a:t>
            </a:r>
          </a:p>
          <a:p>
            <a:r>
              <a:rPr lang="en-US" sz="2000" dirty="0">
                <a:latin typeface="Arial Narrow Regular"/>
                <a:cs typeface="Calibri"/>
              </a:rPr>
              <a:t>A more practical means of protection against cross-connection hazards</a:t>
            </a:r>
          </a:p>
          <a:p>
            <a:pPr>
              <a:lnSpc>
                <a:spcPct val="80000"/>
              </a:lnSpc>
              <a:buClr>
                <a:srgbClr val="0088BC"/>
              </a:buClr>
              <a:buSzPct val="75000"/>
            </a:pPr>
            <a:endParaRPr lang="en-US" sz="3200" b="1" dirty="0">
              <a:solidFill>
                <a:schemeClr val="accent1"/>
              </a:solidFill>
              <a:latin typeface="Arial Narrow Regular"/>
              <a:cs typeface="Calibri"/>
            </a:endParaRPr>
          </a:p>
        </p:txBody>
      </p:sp>
      <p:sp>
        <p:nvSpPr>
          <p:cNvPr id="4" name="Rectangle 3"/>
          <p:cNvSpPr/>
          <p:nvPr/>
        </p:nvSpPr>
        <p:spPr>
          <a:xfrm>
            <a:off x="3657600" y="5981700"/>
            <a:ext cx="1295400" cy="1219200"/>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Rectangle 7"/>
          <p:cNvSpPr/>
          <p:nvPr/>
        </p:nvSpPr>
        <p:spPr>
          <a:xfrm>
            <a:off x="228600" y="9072685"/>
            <a:ext cx="180594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5778" b="7556"/>
          <a:stretch/>
        </p:blipFill>
        <p:spPr>
          <a:xfrm>
            <a:off x="533400" y="5295900"/>
            <a:ext cx="5791200" cy="4807790"/>
          </a:xfrm>
          <a:prstGeom prst="rect">
            <a:avLst/>
          </a:prstGeom>
          <a:effectLst>
            <a:softEdge rad="0"/>
          </a:effectLst>
        </p:spPr>
      </p:pic>
    </p:spTree>
    <p:extLst>
      <p:ext uri="{BB962C8B-B14F-4D97-AF65-F5344CB8AC3E}">
        <p14:creationId xmlns:p14="http://schemas.microsoft.com/office/powerpoint/2010/main" val="565470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300" y="571411"/>
            <a:ext cx="5448300" cy="1338828"/>
          </a:xfrm>
        </p:spPr>
        <p:txBody>
          <a:bodyPr/>
          <a:lstStyle/>
          <a:p>
            <a:r>
              <a:rPr lang="en-US" dirty="0">
                <a:solidFill>
                  <a:schemeClr val="accent1"/>
                </a:solidFill>
              </a:rPr>
              <a:t>features &amp; benefits</a:t>
            </a:r>
            <a:br>
              <a:rPr lang="en-US" dirty="0"/>
            </a:br>
            <a:r>
              <a:rPr lang="en-US" dirty="0"/>
              <a:t>overview</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8</a:t>
            </a:fld>
            <a:endParaRPr b="0" dirty="0">
              <a:latin typeface="Arial Regular" charset="0"/>
            </a:endParaRPr>
          </a:p>
        </p:txBody>
      </p:sp>
      <p:grpSp>
        <p:nvGrpSpPr>
          <p:cNvPr id="26" name="Group 25"/>
          <p:cNvGrpSpPr/>
          <p:nvPr/>
        </p:nvGrpSpPr>
        <p:grpSpPr>
          <a:xfrm>
            <a:off x="7836809" y="5412229"/>
            <a:ext cx="10298791" cy="3708911"/>
            <a:chOff x="7848600" y="2615248"/>
            <a:chExt cx="10298791" cy="3708911"/>
          </a:xfrm>
        </p:grpSpPr>
        <p:grpSp>
          <p:nvGrpSpPr>
            <p:cNvPr id="7" name="Group 6"/>
            <p:cNvGrpSpPr/>
            <p:nvPr/>
          </p:nvGrpSpPr>
          <p:grpSpPr>
            <a:xfrm>
              <a:off x="7848600" y="2615248"/>
              <a:ext cx="3638372" cy="646331"/>
              <a:chOff x="7467600" y="3017520"/>
              <a:chExt cx="3638372" cy="646331"/>
            </a:xfrm>
          </p:grpSpPr>
          <p:sp>
            <p:nvSpPr>
              <p:cNvPr id="8" name="TextBox 7"/>
              <p:cNvSpPr txBox="1"/>
              <p:nvPr/>
            </p:nvSpPr>
            <p:spPr>
              <a:xfrm>
                <a:off x="7587625" y="3017520"/>
                <a:ext cx="3518347" cy="646331"/>
              </a:xfrm>
              <a:prstGeom prst="rect">
                <a:avLst/>
              </a:prstGeom>
              <a:noFill/>
            </p:spPr>
            <p:txBody>
              <a:bodyPr wrap="square" rtlCol="0">
                <a:spAutoFit/>
              </a:bodyPr>
              <a:lstStyle/>
              <a:p>
                <a:r>
                  <a:rPr lang="en-US" sz="3600" dirty="0">
                    <a:solidFill>
                      <a:schemeClr val="accent1"/>
                    </a:solidFill>
                    <a:latin typeface="Arial Narrow Regular" charset="0"/>
                  </a:rPr>
                  <a:t>key capabilities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165191" y="3529648"/>
              <a:ext cx="4331609" cy="400110"/>
              <a:chOff x="7403191" y="3924300"/>
              <a:chExt cx="4331609" cy="400110"/>
            </a:xfrm>
          </p:grpSpPr>
          <p:sp>
            <p:nvSpPr>
              <p:cNvPr id="11" name="TextBox 10"/>
              <p:cNvSpPr txBox="1"/>
              <p:nvPr/>
            </p:nvSpPr>
            <p:spPr>
              <a:xfrm>
                <a:off x="7619999" y="3924300"/>
                <a:ext cx="4114801" cy="400110"/>
              </a:xfrm>
              <a:prstGeom prst="rect">
                <a:avLst/>
              </a:prstGeom>
              <a:noFill/>
            </p:spPr>
            <p:txBody>
              <a:bodyPr wrap="square" rtlCol="0">
                <a:spAutoFit/>
              </a:bodyPr>
              <a:lstStyle/>
              <a:p>
                <a:r>
                  <a:rPr lang="en-US" sz="2000" dirty="0">
                    <a:solidFill>
                      <a:schemeClr val="tx2"/>
                    </a:solidFill>
                    <a:latin typeface="Arial Narrow Regular"/>
                  </a:rPr>
                  <a:t>protect from backpressure</a:t>
                </a:r>
              </a:p>
            </p:txBody>
          </p:sp>
          <p:sp>
            <p:nvSpPr>
              <p:cNvPr id="12" name="Oval 11"/>
              <p:cNvSpPr/>
              <p:nvPr/>
            </p:nvSpPr>
            <p:spPr>
              <a:xfrm>
                <a:off x="7403191"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165191" y="4765809"/>
              <a:ext cx="4090690" cy="1558350"/>
              <a:chOff x="7403191" y="4626681"/>
              <a:chExt cx="4090690" cy="1558350"/>
            </a:xfrm>
          </p:grpSpPr>
          <p:sp>
            <p:nvSpPr>
              <p:cNvPr id="14" name="TextBox 13"/>
              <p:cNvSpPr txBox="1"/>
              <p:nvPr/>
            </p:nvSpPr>
            <p:spPr>
              <a:xfrm>
                <a:off x="7653401" y="4626681"/>
                <a:ext cx="3840480" cy="400110"/>
              </a:xfrm>
              <a:prstGeom prst="rect">
                <a:avLst/>
              </a:prstGeom>
              <a:noFill/>
            </p:spPr>
            <p:txBody>
              <a:bodyPr wrap="square" rtlCol="0">
                <a:spAutoFit/>
              </a:bodyPr>
              <a:lstStyle/>
              <a:p>
                <a:r>
                  <a:rPr lang="en-US" sz="2000" dirty="0">
                    <a:solidFill>
                      <a:schemeClr val="tx2"/>
                    </a:solidFill>
                    <a:latin typeface="Arial Narrow Regular"/>
                  </a:rPr>
                  <a:t>avoid high health hazards</a:t>
                </a:r>
              </a:p>
            </p:txBody>
          </p:sp>
          <p:sp>
            <p:nvSpPr>
              <p:cNvPr id="15" name="Oval 14"/>
              <p:cNvSpPr/>
              <p:nvPr/>
            </p:nvSpPr>
            <p:spPr>
              <a:xfrm>
                <a:off x="7403191" y="609359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5638059" cy="707886"/>
              <a:chOff x="7528560" y="3924300"/>
              <a:chExt cx="5638059" cy="707886"/>
            </a:xfrm>
          </p:grpSpPr>
          <p:sp>
            <p:nvSpPr>
              <p:cNvPr id="17" name="TextBox 16"/>
              <p:cNvSpPr txBox="1"/>
              <p:nvPr/>
            </p:nvSpPr>
            <p:spPr>
              <a:xfrm>
                <a:off x="7755919" y="3924300"/>
                <a:ext cx="5410700" cy="707886"/>
              </a:xfrm>
              <a:prstGeom prst="rect">
                <a:avLst/>
              </a:prstGeom>
              <a:noFill/>
            </p:spPr>
            <p:txBody>
              <a:bodyPr wrap="square" rtlCol="0">
                <a:spAutoFit/>
              </a:bodyPr>
              <a:lstStyle/>
              <a:p>
                <a:r>
                  <a:rPr lang="en-US" sz="2000" dirty="0">
                    <a:solidFill>
                      <a:schemeClr val="tx2"/>
                    </a:solidFill>
                    <a:latin typeface="Arial Narrow Regular"/>
                  </a:rPr>
                  <a:t>protect from backsiphonage</a:t>
                </a:r>
              </a:p>
              <a:p>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784919"/>
              <a:ext cx="5650591" cy="1539240"/>
              <a:chOff x="7528560" y="4645791"/>
              <a:chExt cx="5650591" cy="1539240"/>
            </a:xfrm>
          </p:grpSpPr>
          <p:sp>
            <p:nvSpPr>
              <p:cNvPr id="20" name="TextBox 19"/>
              <p:cNvSpPr txBox="1"/>
              <p:nvPr/>
            </p:nvSpPr>
            <p:spPr>
              <a:xfrm>
                <a:off x="7756419" y="4645791"/>
                <a:ext cx="5422732" cy="707886"/>
              </a:xfrm>
              <a:prstGeom prst="rect">
                <a:avLst/>
              </a:prstGeom>
              <a:noFill/>
            </p:spPr>
            <p:txBody>
              <a:bodyPr wrap="square" rtlCol="0">
                <a:spAutoFit/>
              </a:bodyPr>
              <a:lstStyle/>
              <a:p>
                <a:r>
                  <a:rPr lang="en-US" sz="2000" dirty="0">
                    <a:solidFill>
                      <a:schemeClr val="tx2"/>
                    </a:solidFill>
                    <a:latin typeface="Arial Narrow Regular"/>
                  </a:rPr>
                  <a:t>avoid low health hazards</a:t>
                </a:r>
              </a:p>
              <a:p>
                <a:endParaRPr lang="uk-UA" sz="2000" dirty="0">
                  <a:solidFill>
                    <a:schemeClr val="tx2"/>
                  </a:solidFill>
                  <a:latin typeface="Arial Regular" charset="0"/>
                </a:endParaRPr>
              </a:p>
            </p:txBody>
          </p:sp>
          <p:sp>
            <p:nvSpPr>
              <p:cNvPr id="21" name="Oval 20"/>
              <p:cNvSpPr/>
              <p:nvPr/>
            </p:nvSpPr>
            <p:spPr>
              <a:xfrm>
                <a:off x="7528560" y="609359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295658" cy="2337517"/>
            <a:chOff x="7848600" y="5084128"/>
            <a:chExt cx="9295658" cy="2337517"/>
          </a:xfrm>
        </p:grpSpPr>
        <p:grpSp>
          <p:nvGrpSpPr>
            <p:cNvPr id="22" name="Group 21"/>
            <p:cNvGrpSpPr/>
            <p:nvPr/>
          </p:nvGrpSpPr>
          <p:grpSpPr>
            <a:xfrm>
              <a:off x="7848600" y="5084128"/>
              <a:ext cx="8457459" cy="646331"/>
              <a:chOff x="7467600" y="5557807"/>
              <a:chExt cx="8457459" cy="646331"/>
            </a:xfrm>
          </p:grpSpPr>
          <p:sp>
            <p:nvSpPr>
              <p:cNvPr id="23" name="TextBox 22"/>
              <p:cNvSpPr txBox="1"/>
              <p:nvPr/>
            </p:nvSpPr>
            <p:spPr>
              <a:xfrm>
                <a:off x="7587625" y="5557807"/>
                <a:ext cx="8337434" cy="646331"/>
              </a:xfrm>
              <a:prstGeom prst="rect">
                <a:avLst/>
              </a:prstGeom>
              <a:noFill/>
            </p:spPr>
            <p:txBody>
              <a:bodyPr wrap="square" rtlCol="0">
                <a:spAutoFit/>
              </a:bodyPr>
              <a:lstStyle/>
              <a:p>
                <a:r>
                  <a:rPr lang="en-US" sz="3600" dirty="0">
                    <a:solidFill>
                      <a:schemeClr val="accent1"/>
                    </a:solidFill>
                    <a:latin typeface="Arial Narrow Regular" charset="0"/>
                  </a:rPr>
                  <a:t>backflow prevention assemblies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5790429"/>
              <a:ext cx="8864261" cy="1631216"/>
            </a:xfrm>
            <a:prstGeom prst="rect">
              <a:avLst/>
            </a:prstGeom>
            <a:noFill/>
          </p:spPr>
          <p:txBody>
            <a:bodyPr wrap="square" rtlCol="0">
              <a:spAutoFit/>
            </a:bodyPr>
            <a:lstStyle/>
            <a:p>
              <a:r>
                <a:rPr lang="en-US" sz="2000" dirty="0">
                  <a:solidFill>
                    <a:schemeClr val="tx2"/>
                  </a:solidFill>
                  <a:latin typeface="Arial Regular" charset="0"/>
                </a:rPr>
                <a:t>Protect life and property</a:t>
              </a:r>
            </a:p>
            <a:p>
              <a:r>
                <a:rPr lang="en-US" sz="2000" dirty="0">
                  <a:solidFill>
                    <a:schemeClr val="tx2"/>
                  </a:solidFill>
                  <a:latin typeface="Arial Regular" charset="0"/>
                </a:rPr>
                <a:t>For plumbing, irrigation, waterworks, fire protection, and retrofit applications</a:t>
              </a:r>
            </a:p>
            <a:p>
              <a:r>
                <a:rPr lang="en-US" sz="2000" b="1" dirty="0"/>
                <a:t>All Plumbing Codes require backflow prevention products be installed to protect the drinking water system</a:t>
              </a:r>
            </a:p>
            <a:p>
              <a:r>
                <a:rPr lang="en-US" sz="2000" dirty="0">
                  <a:solidFill>
                    <a:schemeClr val="tx2"/>
                  </a:solidFill>
                  <a:latin typeface="Arial Regular" charset="0"/>
                </a:rPr>
                <a:t> </a:t>
              </a:r>
            </a:p>
          </p:txBody>
        </p:sp>
      </p:grpSp>
      <p:sp>
        <p:nvSpPr>
          <p:cNvPr id="31" name="Oval 30"/>
          <p:cNvSpPr/>
          <p:nvPr/>
        </p:nvSpPr>
        <p:spPr>
          <a:xfrm>
            <a:off x="12496800" y="773430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2" name="Oval 31"/>
          <p:cNvSpPr/>
          <p:nvPr/>
        </p:nvSpPr>
        <p:spPr>
          <a:xfrm>
            <a:off x="8153400" y="77190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5" name="TextBox 34"/>
          <p:cNvSpPr txBox="1"/>
          <p:nvPr/>
        </p:nvSpPr>
        <p:spPr>
          <a:xfrm>
            <a:off x="8382740" y="8858190"/>
            <a:ext cx="4114801" cy="400110"/>
          </a:xfrm>
          <a:prstGeom prst="rect">
            <a:avLst/>
          </a:prstGeom>
          <a:noFill/>
        </p:spPr>
        <p:txBody>
          <a:bodyPr wrap="square" rtlCol="0">
            <a:spAutoFit/>
          </a:bodyPr>
          <a:lstStyle/>
          <a:p>
            <a:r>
              <a:rPr lang="en-US" sz="2000" dirty="0">
                <a:solidFill>
                  <a:schemeClr val="tx2"/>
                </a:solidFill>
                <a:latin typeface="Arial Narrow Regular"/>
              </a:rPr>
              <a:t>isolatable </a:t>
            </a:r>
          </a:p>
        </p:txBody>
      </p:sp>
      <p:sp>
        <p:nvSpPr>
          <p:cNvPr id="36" name="TextBox 35"/>
          <p:cNvSpPr txBox="1"/>
          <p:nvPr/>
        </p:nvSpPr>
        <p:spPr>
          <a:xfrm>
            <a:off x="12724900" y="8855214"/>
            <a:ext cx="5410700" cy="707886"/>
          </a:xfrm>
          <a:prstGeom prst="rect">
            <a:avLst/>
          </a:prstGeom>
          <a:noFill/>
        </p:spPr>
        <p:txBody>
          <a:bodyPr wrap="square" rtlCol="0">
            <a:spAutoFit/>
          </a:bodyPr>
          <a:lstStyle/>
          <a:p>
            <a:r>
              <a:rPr lang="en-US" sz="2000" dirty="0">
                <a:solidFill>
                  <a:schemeClr val="tx2"/>
                </a:solidFill>
                <a:latin typeface="Arial Narrow Regular"/>
              </a:rPr>
              <a:t>testable and repairable</a:t>
            </a:r>
          </a:p>
          <a:p>
            <a:endParaRPr lang="uk-UA" sz="2000" dirty="0">
              <a:solidFill>
                <a:schemeClr val="tx2"/>
              </a:solidFill>
              <a:latin typeface="Arial Regular" charset="0"/>
            </a:endParaRPr>
          </a:p>
        </p:txBody>
      </p:sp>
      <p:pic>
        <p:nvPicPr>
          <p:cNvPr id="37" name="Picture 36" descr="375AST_CMYK.png"/>
          <p:cNvPicPr>
            <a:picLocks noChangeAspect="1"/>
          </p:cNvPicPr>
          <p:nvPr/>
        </p:nvPicPr>
        <p:blipFill>
          <a:blip r:embed="rId3" cstate="print"/>
          <a:stretch>
            <a:fillRect/>
          </a:stretch>
        </p:blipFill>
        <p:spPr>
          <a:xfrm>
            <a:off x="838200" y="5189450"/>
            <a:ext cx="5817851" cy="3977596"/>
          </a:xfrm>
          <a:prstGeom prst="rect">
            <a:avLst/>
          </a:prstGeom>
        </p:spPr>
      </p:pic>
      <p:pic>
        <p:nvPicPr>
          <p:cNvPr id="33" name="Picture 32">
            <a:extLst>
              <a:ext uri="{FF2B5EF4-FFF2-40B4-BE49-F238E27FC236}">
                <a16:creationId xmlns:a16="http://schemas.microsoft.com/office/drawing/2014/main" id="{D9C742A9-FC74-405B-A800-A726E70FE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325" y="2613509"/>
            <a:ext cx="4419600" cy="2044441"/>
          </a:xfrm>
          <a:prstGeom prst="rect">
            <a:avLst/>
          </a:prstGeom>
        </p:spPr>
      </p:pic>
    </p:spTree>
    <p:extLst>
      <p:ext uri="{BB962C8B-B14F-4D97-AF65-F5344CB8AC3E}">
        <p14:creationId xmlns:p14="http://schemas.microsoft.com/office/powerpoint/2010/main" val="27164064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972800" y="0"/>
            <a:ext cx="7315200" cy="103251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ltLang="en-US" sz="5400" dirty="0">
              <a:solidFill>
                <a:schemeClr val="tx1"/>
              </a:solidFill>
              <a:latin typeface="Arial Narrow Regular"/>
            </a:endParaRPr>
          </a:p>
          <a:p>
            <a:endParaRPr lang="en-US" altLang="en-US" sz="5400" dirty="0">
              <a:solidFill>
                <a:schemeClr val="tx1"/>
              </a:solidFill>
              <a:latin typeface="Arial Narrow Regular"/>
            </a:endParaRPr>
          </a:p>
        </p:txBody>
      </p:sp>
      <p:sp>
        <p:nvSpPr>
          <p:cNvPr id="6" name="Title 5"/>
          <p:cNvSpPr>
            <a:spLocks noGrp="1"/>
          </p:cNvSpPr>
          <p:nvPr>
            <p:ph type="title"/>
          </p:nvPr>
        </p:nvSpPr>
        <p:spPr>
          <a:xfrm>
            <a:off x="876300" y="571411"/>
            <a:ext cx="7962900" cy="1338828"/>
          </a:xfrm>
        </p:spPr>
        <p:txBody>
          <a:bodyPr/>
          <a:lstStyle/>
          <a:p>
            <a:r>
              <a:rPr lang="en-US" dirty="0">
                <a:solidFill>
                  <a:schemeClr val="accent1"/>
                </a:solidFill>
              </a:rPr>
              <a:t>features &amp; benefits</a:t>
            </a:r>
            <a:br>
              <a:rPr lang="en-US" dirty="0"/>
            </a:br>
            <a:r>
              <a:rPr lang="en-US" dirty="0"/>
              <a:t>double check assembly </a:t>
            </a:r>
            <a:endParaRPr lang="uk-UA" dirty="0"/>
          </a:p>
        </p:txBody>
      </p:sp>
      <p:grpSp>
        <p:nvGrpSpPr>
          <p:cNvPr id="28" name="Group 27"/>
          <p:cNvGrpSpPr/>
          <p:nvPr/>
        </p:nvGrpSpPr>
        <p:grpSpPr>
          <a:xfrm>
            <a:off x="13335000" y="4250874"/>
            <a:ext cx="5029201" cy="1045026"/>
            <a:chOff x="1257300" y="5691876"/>
            <a:chExt cx="5029201" cy="1045026"/>
          </a:xfrm>
        </p:grpSpPr>
        <p:sp>
          <p:nvSpPr>
            <p:cNvPr id="29" name="TextBox 28"/>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350AST</a:t>
              </a:r>
              <a:endParaRPr lang="en-US" sz="3600" dirty="0">
                <a:solidFill>
                  <a:schemeClr val="accent1"/>
                </a:solidFill>
                <a:latin typeface="Arial Narrow Regular" charset="0"/>
              </a:endParaRPr>
            </a:p>
          </p:txBody>
        </p:sp>
        <p:sp>
          <p:nvSpPr>
            <p:cNvPr id="30" name="TextBox 29"/>
            <p:cNvSpPr txBox="1"/>
            <p:nvPr/>
          </p:nvSpPr>
          <p:spPr>
            <a:xfrm>
              <a:off x="1257300" y="6336792"/>
              <a:ext cx="5029200" cy="400110"/>
            </a:xfrm>
            <a:prstGeom prst="rect">
              <a:avLst/>
            </a:prstGeom>
            <a:noFill/>
          </p:spPr>
          <p:txBody>
            <a:bodyPr wrap="square" rtlCol="0">
              <a:spAutoFit/>
            </a:bodyPr>
            <a:lstStyle/>
            <a:p>
              <a:r>
                <a:rPr lang="en-US" sz="2000" dirty="0">
                  <a:solidFill>
                    <a:schemeClr val="tx2"/>
                  </a:solidFill>
                  <a:latin typeface="Arial Regular" charset="0"/>
                </a:rPr>
                <a:t>Sizes 2 ½” – 10”</a:t>
              </a:r>
              <a:endParaRPr lang="uk-UA" sz="2000" dirty="0">
                <a:solidFill>
                  <a:schemeClr val="tx2"/>
                </a:solidFill>
                <a:latin typeface="Arial Regular" charset="0"/>
              </a:endParaRPr>
            </a:p>
          </p:txBody>
        </p:sp>
      </p:grpSp>
      <p:sp>
        <p:nvSpPr>
          <p:cNvPr id="32" name="TextBox 31"/>
          <p:cNvSpPr txBox="1"/>
          <p:nvPr/>
        </p:nvSpPr>
        <p:spPr>
          <a:xfrm>
            <a:off x="876300" y="2892542"/>
            <a:ext cx="9203088" cy="6001643"/>
          </a:xfrm>
          <a:prstGeom prst="rect">
            <a:avLst/>
          </a:prstGeom>
          <a:noFill/>
        </p:spPr>
        <p:txBody>
          <a:bodyPr wrap="square" rtlCol="0">
            <a:spAutoFit/>
          </a:bodyPr>
          <a:lstStyle/>
          <a:p>
            <a:r>
              <a:rPr lang="en-US" sz="3200" dirty="0">
                <a:latin typeface="Arial Narrow" panose="020B0606020202030204" pitchFamily="34" charset="0"/>
              </a:rPr>
              <a:t>The Zurn Wilkins 350 Series and 950 Series Double Check Backflow Preventers </a:t>
            </a:r>
            <a:r>
              <a:rPr lang="en-US" sz="3200" dirty="0">
                <a:solidFill>
                  <a:schemeClr val="accent1"/>
                </a:solidFill>
                <a:latin typeface="Arial Narrow" panose="020B0606020202030204" pitchFamily="34" charset="0"/>
              </a:rPr>
              <a:t>provide low hazard protection from backsiphonage and backpressure </a:t>
            </a:r>
            <a:r>
              <a:rPr lang="en-US" sz="3200" dirty="0">
                <a:latin typeface="Arial Narrow" panose="020B0606020202030204" pitchFamily="34" charset="0"/>
              </a:rPr>
              <a:t>for all water application</a:t>
            </a:r>
          </a:p>
          <a:p>
            <a:endParaRPr lang="en-US" sz="3200" dirty="0">
              <a:latin typeface="Arial Narrow" panose="020B0606020202030204" pitchFamily="34" charset="0"/>
            </a:endParaRPr>
          </a:p>
          <a:p>
            <a:r>
              <a:rPr lang="en-US" sz="3200" dirty="0">
                <a:latin typeface="Arial Narrow" panose="020B0606020202030204" pitchFamily="34" charset="0"/>
              </a:rPr>
              <a:t>Features two spring loaded check valves designed to close drip tight</a:t>
            </a:r>
          </a:p>
          <a:p>
            <a:endParaRPr lang="en-US" sz="3200" dirty="0">
              <a:latin typeface="Arial Narrow" panose="020B0606020202030204" pitchFamily="34" charset="0"/>
            </a:endParaRPr>
          </a:p>
          <a:p>
            <a:r>
              <a:rPr lang="en-US" sz="3200" dirty="0">
                <a:latin typeface="Arial Narrow" panose="020B0606020202030204" pitchFamily="34" charset="0"/>
              </a:rPr>
              <a:t>Pressure Loss is approximately 10 psi static</a:t>
            </a:r>
          </a:p>
          <a:p>
            <a:endParaRPr lang="en-US" sz="3200" dirty="0">
              <a:latin typeface="Arial Narrow" panose="020B0606020202030204" pitchFamily="34" charset="0"/>
            </a:endParaRPr>
          </a:p>
          <a:p>
            <a:r>
              <a:rPr lang="en-US" sz="3200" dirty="0">
                <a:latin typeface="Arial Narrow" panose="020B0606020202030204" pitchFamily="34" charset="0"/>
              </a:rPr>
              <a:t>9</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XLT2, 9</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XL, 3</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XL, 3</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 3</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A, 3</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AST, 4</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 4</a:t>
            </a:r>
            <a:r>
              <a:rPr lang="en-US" sz="3200" dirty="0">
                <a:solidFill>
                  <a:srgbClr val="FF0000"/>
                </a:solidFill>
                <a:latin typeface="Arial Narrow" panose="020B0606020202030204" pitchFamily="34" charset="0"/>
              </a:rPr>
              <a:t>50</a:t>
            </a:r>
            <a:r>
              <a:rPr lang="en-US" sz="3200" dirty="0">
                <a:latin typeface="Arial Narrow" panose="020B0606020202030204" pitchFamily="34" charset="0"/>
              </a:rPr>
              <a:t>ST</a:t>
            </a:r>
          </a:p>
          <a:p>
            <a:endParaRPr lang="en-US" sz="3200" dirty="0">
              <a:latin typeface="Arial Narrow" panose="020B0606020202030204" pitchFamily="34" charset="0"/>
            </a:endParaRPr>
          </a:p>
          <a:p>
            <a:endParaRPr lang="en-US" sz="3200" dirty="0">
              <a:latin typeface="Arial Narrow" panose="020B0606020202030204" pitchFamily="34" charset="0"/>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0" y="506433"/>
            <a:ext cx="5172966" cy="3729498"/>
          </a:xfrm>
          <a:prstGeom prst="rect">
            <a:avLst/>
          </a:prstGeom>
        </p:spPr>
      </p:pic>
      <p:sp>
        <p:nvSpPr>
          <p:cNvPr id="16" name="Content Placeholder 2"/>
          <p:cNvSpPr txBox="1">
            <a:spLocks/>
          </p:cNvSpPr>
          <p:nvPr/>
        </p:nvSpPr>
        <p:spPr>
          <a:xfrm>
            <a:off x="4267200" y="9039314"/>
            <a:ext cx="28956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5:19 Video:</a:t>
            </a:r>
          </a:p>
          <a:p>
            <a:pPr marL="0" indent="0">
              <a:buNone/>
            </a:pPr>
            <a:r>
              <a:rPr lang="en-US" sz="1800" dirty="0">
                <a:latin typeface="Arial Narrow" panose="020B0606020202030204" pitchFamily="34" charset="0"/>
                <a:hlinkClick r:id="rId4"/>
              </a:rPr>
              <a:t>Wilkins 300AR Series Backflow</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grpSp>
        <p:nvGrpSpPr>
          <p:cNvPr id="2" name="Group 1"/>
          <p:cNvGrpSpPr/>
          <p:nvPr/>
        </p:nvGrpSpPr>
        <p:grpSpPr>
          <a:xfrm>
            <a:off x="13639800" y="8191500"/>
            <a:ext cx="5029201" cy="1045026"/>
            <a:chOff x="1257300" y="5691876"/>
            <a:chExt cx="5029201" cy="1045026"/>
          </a:xfrm>
        </p:grpSpPr>
        <p:sp>
          <p:nvSpPr>
            <p:cNvPr id="13" name="TextBox 12"/>
            <p:cNvSpPr txBox="1"/>
            <p:nvPr/>
          </p:nvSpPr>
          <p:spPr>
            <a:xfrm>
              <a:off x="1257300" y="5691876"/>
              <a:ext cx="5029201" cy="646331"/>
            </a:xfrm>
            <a:prstGeom prst="rect">
              <a:avLst/>
            </a:prstGeom>
            <a:noFill/>
          </p:spPr>
          <p:txBody>
            <a:bodyPr wrap="square" rtlCol="0">
              <a:spAutoFit/>
            </a:bodyPr>
            <a:lstStyle/>
            <a:p>
              <a:r>
                <a:rPr lang="en-US" sz="3600" dirty="0">
                  <a:latin typeface="Arial Narrow Regular" charset="0"/>
                </a:rPr>
                <a:t>350XL</a:t>
              </a:r>
              <a:endParaRPr lang="en-US" sz="3600" dirty="0">
                <a:solidFill>
                  <a:schemeClr val="accent1"/>
                </a:solidFill>
                <a:latin typeface="Arial Narrow Regular" charset="0"/>
              </a:endParaRPr>
            </a:p>
          </p:txBody>
        </p:sp>
        <p:sp>
          <p:nvSpPr>
            <p:cNvPr id="14" name="TextBox 13"/>
            <p:cNvSpPr txBox="1"/>
            <p:nvPr/>
          </p:nvSpPr>
          <p:spPr>
            <a:xfrm>
              <a:off x="1257300" y="6336792"/>
              <a:ext cx="5029200" cy="400110"/>
            </a:xfrm>
            <a:prstGeom prst="rect">
              <a:avLst/>
            </a:prstGeom>
            <a:noFill/>
          </p:spPr>
          <p:txBody>
            <a:bodyPr wrap="square" rtlCol="0">
              <a:spAutoFit/>
            </a:bodyPr>
            <a:lstStyle/>
            <a:p>
              <a:r>
                <a:rPr lang="en-US" sz="2000" dirty="0">
                  <a:solidFill>
                    <a:schemeClr val="tx2"/>
                  </a:solidFill>
                  <a:latin typeface="Arial Regular" charset="0"/>
                </a:rPr>
                <a:t>Sizes ¾” – 2”</a:t>
              </a:r>
              <a:endParaRPr lang="uk-UA" sz="2000" dirty="0">
                <a:solidFill>
                  <a:schemeClr val="tx2"/>
                </a:solidFill>
                <a:latin typeface="Arial Regular" charset="0"/>
              </a:endParaRPr>
            </a:p>
          </p:txBody>
        </p:sp>
      </p:grpSp>
      <p:pic>
        <p:nvPicPr>
          <p:cNvPr id="18" name="Picture 17" descr="34-350XL qtr view.png"/>
          <p:cNvPicPr>
            <a:picLocks noChangeAspect="1"/>
          </p:cNvPicPr>
          <p:nvPr/>
        </p:nvPicPr>
        <p:blipFill>
          <a:blip r:embed="rId5" cstate="print"/>
          <a:stretch>
            <a:fillRect/>
          </a:stretch>
        </p:blipFill>
        <p:spPr>
          <a:xfrm>
            <a:off x="12344400" y="5448300"/>
            <a:ext cx="4211988" cy="2419912"/>
          </a:xfrm>
          <a:prstGeom prst="rect">
            <a:avLst/>
          </a:prstGeom>
        </p:spPr>
      </p:pic>
    </p:spTree>
    <p:extLst>
      <p:ext uri="{BB962C8B-B14F-4D97-AF65-F5344CB8AC3E}">
        <p14:creationId xmlns:p14="http://schemas.microsoft.com/office/powerpoint/2010/main" val="3248281890"/>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20675</TotalTime>
  <Words>4508</Words>
  <Application>Microsoft Office PowerPoint</Application>
  <PresentationFormat>Custom</PresentationFormat>
  <Paragraphs>963</Paragraphs>
  <Slides>50</Slides>
  <Notes>26</Notes>
  <HiddenSlides>1</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50</vt:i4>
      </vt:variant>
    </vt:vector>
  </HeadingPairs>
  <TitlesOfParts>
    <vt:vector size="60" baseType="lpstr">
      <vt:lpstr>Arial</vt:lpstr>
      <vt:lpstr>Arial Narrow</vt:lpstr>
      <vt:lpstr>Arial Narrow Regular</vt:lpstr>
      <vt:lpstr>Arial Regular</vt:lpstr>
      <vt:lpstr>Calibri</vt:lpstr>
      <vt:lpstr>Roboto</vt:lpstr>
      <vt:lpstr>GENARAL LAYOUTS</vt:lpstr>
      <vt:lpstr>TEAM SLIDES</vt:lpstr>
      <vt:lpstr>SLIDES WITH IMAGES</vt:lpstr>
      <vt:lpstr>PORTFOLIO</vt:lpstr>
      <vt:lpstr>PowerPoint Presentation</vt:lpstr>
      <vt:lpstr>agenda what you’ll learn </vt:lpstr>
      <vt:lpstr>PowerPoint Presentation</vt:lpstr>
      <vt:lpstr>voice of customer industries </vt:lpstr>
      <vt:lpstr>code compliance regulations  All plumbing codes require backflow prevention products be installed to protect the drinking water system </vt:lpstr>
      <vt:lpstr>definitions backflow overview </vt:lpstr>
      <vt:lpstr>definitions backflow prevention </vt:lpstr>
      <vt:lpstr>features &amp; benefits overview</vt:lpstr>
      <vt:lpstr>features &amp; benefits double check assembly </vt:lpstr>
      <vt:lpstr>features &amp; benefits double check detector assembly</vt:lpstr>
      <vt:lpstr>how it works backflow detector assemblies</vt:lpstr>
      <vt:lpstr>features &amp; benefits reduced pressure principle assembly</vt:lpstr>
      <vt:lpstr>how it works RPZ functions</vt:lpstr>
      <vt:lpstr>features &amp; benefits reduced pressure principal detector assembly</vt:lpstr>
      <vt:lpstr>PowerPoint Presentation</vt:lpstr>
      <vt:lpstr>features &amp; benefits 300 Series with EZSwap pressure vessel</vt:lpstr>
      <vt:lpstr>features &amp; benefits 375XLB theft deterrent coating </vt:lpstr>
      <vt:lpstr>features &amp; benefits BOF fitting tools</vt:lpstr>
      <vt:lpstr>features &amp; benefits accessories</vt:lpstr>
      <vt:lpstr>features &amp; benefits retrofit length valve</vt:lpstr>
      <vt:lpstr>features &amp; benefits stainless steel</vt:lpstr>
      <vt:lpstr>features &amp; benefits connected backflow</vt:lpstr>
      <vt:lpstr>connected products</vt:lpstr>
      <vt:lpstr>connected products</vt:lpstr>
      <vt:lpstr>how it works Connected Flood Control System</vt:lpstr>
      <vt:lpstr>PowerPoint Presentation</vt:lpstr>
      <vt:lpstr>features &amp; benefits 400ST n-Pattern backflow preventer </vt:lpstr>
      <vt:lpstr>features &amp; benefits 400 Series n-Pattern</vt:lpstr>
      <vt:lpstr>features &amp; benefits drop-in replacements </vt:lpstr>
      <vt:lpstr>features &amp; benefits replacement field conversion</vt:lpstr>
      <vt:lpstr>features &amp; benefits options &amp; accessories</vt:lpstr>
      <vt:lpstr>features &amp; benefits shut-off valves</vt:lpstr>
      <vt:lpstr>features &amp; benefits ancillary products</vt:lpstr>
      <vt:lpstr>features &amp; benefits competition</vt:lpstr>
      <vt:lpstr>features &amp; benefits 300 Series SBF questions</vt:lpstr>
      <vt:lpstr>features &amp; benefits vacuum breaker</vt:lpstr>
      <vt:lpstr>features &amp; benefits lead-free vs. non potable</vt:lpstr>
      <vt:lpstr>features &amp; benefits backflow devices</vt:lpstr>
      <vt:lpstr>features &amp; benefits competition</vt:lpstr>
      <vt:lpstr>PowerPoint Presentation</vt:lpstr>
      <vt:lpstr>how to specify step-by-step</vt:lpstr>
      <vt:lpstr>PowerPoint Presentation</vt:lpstr>
      <vt:lpstr>design &amp; specify options</vt:lpstr>
      <vt:lpstr>design &amp; specify flow curve</vt:lpstr>
      <vt:lpstr>PowerPoint Presentation</vt:lpstr>
      <vt:lpstr>design &amp; specify tools</vt:lpstr>
      <vt:lpstr>features &amp; benefits lifecycle analysis tool</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Wurster, Cassandra</cp:lastModifiedBy>
  <cp:revision>1240</cp:revision>
  <dcterms:created xsi:type="dcterms:W3CDTF">2015-01-20T11:47:48Z</dcterms:created>
  <dcterms:modified xsi:type="dcterms:W3CDTF">2019-07-24T20:49:13Z</dcterms:modified>
</cp:coreProperties>
</file>