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66" r:id="rId2"/>
    <p:sldMasterId id="2147483702" r:id="rId3"/>
    <p:sldMasterId id="2147483674" r:id="rId4"/>
    <p:sldMasterId id="2147483677" r:id="rId5"/>
  </p:sldMasterIdLst>
  <p:notesMasterIdLst>
    <p:notesMasterId r:id="rId18"/>
  </p:notesMasterIdLst>
  <p:handoutMasterIdLst>
    <p:handoutMasterId r:id="rId19"/>
  </p:handoutMasterIdLst>
  <p:sldIdLst>
    <p:sldId id="1981" r:id="rId6"/>
    <p:sldId id="511" r:id="rId7"/>
    <p:sldId id="735" r:id="rId8"/>
    <p:sldId id="1978" r:id="rId9"/>
    <p:sldId id="1985" r:id="rId10"/>
    <p:sldId id="1984" r:id="rId11"/>
    <p:sldId id="1861" r:id="rId12"/>
    <p:sldId id="897" r:id="rId13"/>
    <p:sldId id="1932" r:id="rId14"/>
    <p:sldId id="1987" r:id="rId15"/>
    <p:sldId id="1988" r:id="rId16"/>
    <p:sldId id="1982" r:id="rId17"/>
  </p:sldIdLst>
  <p:sldSz cx="18288000" cy="10287000"/>
  <p:notesSz cx="6894513" cy="9180513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ystal Pesch" initials="KP" lastIdx="7" clrIdx="0">
    <p:extLst>
      <p:ext uri="{19B8F6BF-5375-455C-9EA6-DF929625EA0E}">
        <p15:presenceInfo xmlns:p15="http://schemas.microsoft.com/office/powerpoint/2012/main" userId="S::krystal.pesch@Zurn.com::c85e0da5-57db-4893-9328-57a4ed0d3a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5F5F6"/>
    <a:srgbClr val="C6C9D2"/>
    <a:srgbClr val="FFFFFF"/>
    <a:srgbClr val="F7F7F7"/>
    <a:srgbClr val="EEEDEF"/>
    <a:srgbClr val="FCFCFD"/>
    <a:srgbClr val="64D4EA"/>
    <a:srgbClr val="4CCCE6"/>
    <a:srgbClr val="6C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1877" autoAdjust="0"/>
  </p:normalViewPr>
  <p:slideViewPr>
    <p:cSldViewPr>
      <p:cViewPr varScale="1">
        <p:scale>
          <a:sx n="29" d="100"/>
          <a:sy n="29" d="100"/>
        </p:scale>
        <p:origin x="173" y="48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432"/>
    </p:cViewPr>
  </p:sorterViewPr>
  <p:notesViewPr>
    <p:cSldViewPr showGuides="1">
      <p:cViewPr varScale="1">
        <p:scale>
          <a:sx n="85" d="100"/>
          <a:sy n="85" d="100"/>
        </p:scale>
        <p:origin x="37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C166FE-D352-4C4F-91BB-2B0591955B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8386A-DD9F-42CC-8C0F-F7F6D03D3A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5250" y="0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FE3CB-209B-41CB-965A-32FA6424A782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9483B-10BD-404B-8473-BA91D608B4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20138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E7134-3F31-4F43-BCA2-1B1A0BFD2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5250" y="8720138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A2D0-58E3-4AB2-9258-3CB88602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5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95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03.09.2019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7763"/>
            <a:ext cx="5510213" cy="3098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52" y="4418122"/>
            <a:ext cx="5515610" cy="3614827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95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1994, a Syracuse NY hospital’s mechanical room was inundated by 100,000 gallons of water from a backflow discharge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water filled the room to a height of eight feet and caused extensive equipment failures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Patients were evacuated where one died in transport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domestic water supply was contaminated as a result 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Cleanup and patient transfer costs were put at more than $2,000,000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Today, concerns over mold only add to the liability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046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1994, a Syracuse NY hospital’s mechanical room was inundated by 100,000 gallons of water from a backflow discharge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water filled the room to a height of eight feet and caused extensive equipment failures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Patients were evacuated where one died in transport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domestic water supply was contaminated as a result 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Cleanup and patient transfer costs were put at more than $2,000,000</a:t>
            </a:r>
          </a:p>
          <a:p>
            <a:pPr marL="771525" indent="-428625" defTabSz="685800">
              <a:spcBef>
                <a:spcPct val="20000"/>
              </a:spcBef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Today, concerns over mold only add to the liability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8455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594">
              <a:defRPr/>
            </a:pPr>
            <a:r>
              <a:rPr lang="en-US" dirty="0"/>
              <a:t>Thushan Hemachandra</a:t>
            </a:r>
          </a:p>
          <a:p>
            <a:pPr defTabSz="9425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64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registered device will show up on our web portal zurn.plumbsmart.com where historical data, trends, spec sheets, repair parts and other information is at your fingertips.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B6B56-34D7-4C64-9270-165C6A4609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0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11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87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45133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832241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01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34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5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625"/>
            <a:ext cx="16459200" cy="130254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4502"/>
            <a:ext cx="16459200" cy="74747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36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355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610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5760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219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61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448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761" r:id="rId4"/>
    <p:sldLayoutId id="2147483775" r:id="rId5"/>
    <p:sldLayoutId id="2147483776" r:id="rId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50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urn.com/resources/product-train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CRCtuf6lj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7886700"/>
            <a:ext cx="1295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dirty="0">
                <a:solidFill>
                  <a:srgbClr val="0077C8"/>
                </a:solidFill>
                <a:latin typeface="Arial Regular" charset="0"/>
                <a:ea typeface="Arial Narrow Regular" charset="0"/>
                <a:cs typeface="Lato Semibold" panose="020F0502020204030203" pitchFamily="34" charset="0"/>
              </a:rPr>
              <a:t>Zurn Backflow Prevention- FCIS</a:t>
            </a:r>
            <a:endParaRPr lang="ru-RU" sz="5000" dirty="0">
              <a:solidFill>
                <a:srgbClr val="0077C8"/>
              </a:solidFill>
              <a:latin typeface="Arial Regular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8738294"/>
            <a:ext cx="1074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rgbClr val="858591"/>
                </a:solidFill>
                <a:latin typeface="Arial Regular" charset="0"/>
              </a:rPr>
              <a:t>August 2019</a:t>
            </a:r>
            <a:endParaRPr lang="uk-UA" sz="2500" dirty="0">
              <a:solidFill>
                <a:srgbClr val="858591"/>
              </a:solidFill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2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2B8B03-BD20-144D-B9C8-68F72121BA06}"/>
              </a:ext>
            </a:extLst>
          </p:cNvPr>
          <p:cNvSpPr/>
          <p:nvPr/>
        </p:nvSpPr>
        <p:spPr>
          <a:xfrm>
            <a:off x="9613900" y="5687"/>
            <a:ext cx="86741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54E137-7C4F-C645-BF28-6734A376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14636" r="6580"/>
          <a:stretch/>
        </p:blipFill>
        <p:spPr>
          <a:xfrm>
            <a:off x="9982200" y="190500"/>
            <a:ext cx="8213428" cy="71043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6E0C7-FB87-4830-A140-3076F529B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10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D5EE22D-2FCC-B647-9793-DDB554FA065A}"/>
              </a:ext>
            </a:extLst>
          </p:cNvPr>
          <p:cNvSpPr txBox="1">
            <a:spLocks/>
          </p:cNvSpPr>
          <p:nvPr/>
        </p:nvSpPr>
        <p:spPr>
          <a:xfrm>
            <a:off x="876299" y="571411"/>
            <a:ext cx="91821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design and specify components</a:t>
            </a:r>
            <a:br>
              <a:rPr lang="en-US" dirty="0"/>
            </a:br>
            <a:r>
              <a:rPr lang="en-US" dirty="0"/>
              <a:t>Connected Flood Control System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6DFFD-9AC4-6C41-AD66-958D013AC82F}"/>
              </a:ext>
            </a:extLst>
          </p:cNvPr>
          <p:cNvSpPr txBox="1"/>
          <p:nvPr/>
        </p:nvSpPr>
        <p:spPr>
          <a:xfrm>
            <a:off x="914400" y="2523172"/>
            <a:ext cx="7370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Arial Narrow" panose="020B0606020202030204" pitchFamily="34" charset="0"/>
              </a:rPr>
              <a:t>FICSAST</a:t>
            </a:r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	</a:t>
            </a:r>
          </a:p>
          <a:p>
            <a:r>
              <a:rPr lang="en-US" sz="3000" b="1" dirty="0">
                <a:solidFill>
                  <a:schemeClr val="tx2"/>
                </a:solidFill>
                <a:latin typeface="Arial Narrow" panose="020B0606020202030204" pitchFamily="34" charset="0"/>
              </a:rPr>
              <a:t>FICSA</a:t>
            </a:r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	</a:t>
            </a:r>
          </a:p>
          <a:p>
            <a:r>
              <a:rPr lang="en-US" sz="3000" b="1" dirty="0">
                <a:solidFill>
                  <a:schemeClr val="tx2"/>
                </a:solidFill>
                <a:latin typeface="Arial Narrow" panose="020B0606020202030204" pitchFamily="34" charset="0"/>
              </a:rPr>
              <a:t>FCIS</a:t>
            </a:r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2F29B-AA05-8D43-839C-62434120BDC4}"/>
              </a:ext>
            </a:extLst>
          </p:cNvPr>
          <p:cNvSpPr txBox="1"/>
          <p:nvPr/>
        </p:nvSpPr>
        <p:spPr>
          <a:xfrm>
            <a:off x="2743200" y="4838700"/>
            <a:ext cx="44196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Relief Valve Monitor</a:t>
            </a:r>
            <a:b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  <a:t>detects minute openings and transmits data on size of opening multiple times per second to the end-point </a:t>
            </a:r>
            <a:endParaRPr lang="uk-UA" sz="2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53E011-7239-B34C-A779-D854477EB886}"/>
              </a:ext>
            </a:extLst>
          </p:cNvPr>
          <p:cNvCxnSpPr>
            <a:cxnSpLocks/>
          </p:cNvCxnSpPr>
          <p:nvPr/>
        </p:nvCxnSpPr>
        <p:spPr>
          <a:xfrm>
            <a:off x="7255172" y="5090639"/>
            <a:ext cx="6232228" cy="123481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3041C8-1278-4247-8181-7158F1C307ED}"/>
              </a:ext>
            </a:extLst>
          </p:cNvPr>
          <p:cNvSpPr txBox="1"/>
          <p:nvPr/>
        </p:nvSpPr>
        <p:spPr>
          <a:xfrm>
            <a:off x="2667000" y="6851184"/>
            <a:ext cx="438150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+ Floor Drain </a:t>
            </a:r>
            <a:b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  <a:t>adequately sized drain MUST be installed to handle initial water discharge from the backflow relief valve</a:t>
            </a:r>
            <a:endParaRPr lang="uk-UA" sz="2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B10490-6BBC-494B-AC51-5C7A50730B8C}"/>
              </a:ext>
            </a:extLst>
          </p:cNvPr>
          <p:cNvCxnSpPr/>
          <p:nvPr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144492-E79A-6D4E-9CEE-45FBF80B03A1}"/>
              </a:ext>
            </a:extLst>
          </p:cNvPr>
          <p:cNvSpPr txBox="1"/>
          <p:nvPr/>
        </p:nvSpPr>
        <p:spPr>
          <a:xfrm>
            <a:off x="13367658" y="6515102"/>
            <a:ext cx="3777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375 Reduced Pressure Principle Assembly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provides backflow detection and relief valve discharge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E3C30B-4B79-BD40-A7BB-3F00DA993A49}"/>
              </a:ext>
            </a:extLst>
          </p:cNvPr>
          <p:cNvSpPr txBox="1"/>
          <p:nvPr/>
        </p:nvSpPr>
        <p:spPr>
          <a:xfrm>
            <a:off x="9296400" y="6515102"/>
            <a:ext cx="304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ZW206 Solenoid Control Valve (SCV)</a:t>
            </a:r>
          </a:p>
          <a:p>
            <a:pPr algn="r"/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offers customizable shutoff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40F2FF48-E959-704C-9721-C220E56F183D}"/>
              </a:ext>
            </a:extLst>
          </p:cNvPr>
          <p:cNvSpPr/>
          <p:nvPr/>
        </p:nvSpPr>
        <p:spPr>
          <a:xfrm rot="16200000">
            <a:off x="11329952" y="5016261"/>
            <a:ext cx="428698" cy="2209798"/>
          </a:xfrm>
          <a:prstGeom prst="leftBracket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BFCF484B-D281-F04A-92BF-B93C7EF55AE5}"/>
              </a:ext>
            </a:extLst>
          </p:cNvPr>
          <p:cNvSpPr/>
          <p:nvPr/>
        </p:nvSpPr>
        <p:spPr>
          <a:xfrm rot="16200000">
            <a:off x="15025653" y="3681447"/>
            <a:ext cx="428696" cy="4876800"/>
          </a:xfrm>
          <a:prstGeom prst="leftBracket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2BF4F-85BD-AB47-B3E7-82711E51C92B}"/>
              </a:ext>
            </a:extLst>
          </p:cNvPr>
          <p:cNvSpPr txBox="1"/>
          <p:nvPr/>
        </p:nvSpPr>
        <p:spPr>
          <a:xfrm>
            <a:off x="13376910" y="8013948"/>
            <a:ext cx="3996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375ASTW1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	Stainless Steel Body</a:t>
            </a:r>
          </a:p>
          <a:p>
            <a:r>
              <a:rPr 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375AW1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	Ductile Grooved Body</a:t>
            </a:r>
          </a:p>
          <a:p>
            <a:r>
              <a:rPr 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375W1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 	Ductile Flanged Body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E420F1-0773-1C43-8FD8-116798368CDB}"/>
              </a:ext>
            </a:extLst>
          </p:cNvPr>
          <p:cNvGrpSpPr/>
          <p:nvPr/>
        </p:nvGrpSpPr>
        <p:grpSpPr>
          <a:xfrm>
            <a:off x="12344400" y="6410396"/>
            <a:ext cx="152400" cy="790504"/>
            <a:chOff x="12420600" y="6791396"/>
            <a:chExt cx="152400" cy="79050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EDE160-C645-9740-AA9F-6933D7DCAD8D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0" y="6791396"/>
              <a:ext cx="0" cy="790504"/>
            </a:xfrm>
            <a:prstGeom prst="line">
              <a:avLst/>
            </a:prstGeom>
            <a:ln w="38100" cap="sq">
              <a:solidFill>
                <a:schemeClr val="accent2"/>
              </a:solidFill>
              <a:prstDash val="sysDot"/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073E700-B740-FA45-84A0-265D57717D1C}"/>
                </a:ext>
              </a:extLst>
            </p:cNvPr>
            <p:cNvCxnSpPr/>
            <p:nvPr/>
          </p:nvCxnSpPr>
          <p:spPr>
            <a:xfrm flipH="1">
              <a:off x="12420600" y="7581900"/>
              <a:ext cx="152400" cy="0"/>
            </a:xfrm>
            <a:prstGeom prst="line">
              <a:avLst/>
            </a:prstGeom>
            <a:ln w="38100" cap="sq">
              <a:solidFill>
                <a:schemeClr val="accent2"/>
              </a:solidFill>
              <a:prstDash val="sysDot"/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5C14F5-5421-384F-9D4F-F8FCBB0593A0}"/>
              </a:ext>
            </a:extLst>
          </p:cNvPr>
          <p:cNvGrpSpPr/>
          <p:nvPr/>
        </p:nvGrpSpPr>
        <p:grpSpPr>
          <a:xfrm flipH="1">
            <a:off x="13122886" y="6410396"/>
            <a:ext cx="152400" cy="790504"/>
            <a:chOff x="12661232" y="6791396"/>
            <a:chExt cx="152400" cy="79050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B02223-BF8D-AC4C-AC76-5B217C35372D}"/>
                </a:ext>
              </a:extLst>
            </p:cNvPr>
            <p:cNvCxnSpPr>
              <a:cxnSpLocks/>
            </p:cNvCxnSpPr>
            <p:nvPr/>
          </p:nvCxnSpPr>
          <p:spPr>
            <a:xfrm>
              <a:off x="12813632" y="6791396"/>
              <a:ext cx="0" cy="790504"/>
            </a:xfrm>
            <a:prstGeom prst="line">
              <a:avLst/>
            </a:prstGeom>
            <a:ln w="38100" cap="sq">
              <a:solidFill>
                <a:schemeClr val="accent2"/>
              </a:solidFill>
              <a:prstDash val="sysDot"/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6E39CF-39C5-9446-BB38-92CBE9E4A355}"/>
                </a:ext>
              </a:extLst>
            </p:cNvPr>
            <p:cNvCxnSpPr/>
            <p:nvPr/>
          </p:nvCxnSpPr>
          <p:spPr>
            <a:xfrm flipH="1">
              <a:off x="12661232" y="7581900"/>
              <a:ext cx="152400" cy="0"/>
            </a:xfrm>
            <a:prstGeom prst="line">
              <a:avLst/>
            </a:prstGeom>
            <a:ln w="38100" cap="sq">
              <a:solidFill>
                <a:schemeClr val="accent2"/>
              </a:solidFill>
              <a:prstDash val="sysDot"/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1934CB7-59FE-D449-BC6A-507AD228A915}"/>
              </a:ext>
            </a:extLst>
          </p:cNvPr>
          <p:cNvSpPr txBox="1"/>
          <p:nvPr/>
        </p:nvSpPr>
        <p:spPr>
          <a:xfrm>
            <a:off x="2667000" y="2523172"/>
            <a:ext cx="4020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Stainless Steel, pictured</a:t>
            </a:r>
          </a:p>
          <a:p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Ductile Iron Grooved Ends</a:t>
            </a:r>
          </a:p>
          <a:p>
            <a:r>
              <a:rPr lang="en-US" sz="3000" dirty="0">
                <a:solidFill>
                  <a:schemeClr val="tx2"/>
                </a:solidFill>
                <a:latin typeface="Arial Narrow" panose="020B0606020202030204" pitchFamily="34" charset="0"/>
              </a:rPr>
              <a:t>Ductile Iron Flanged Ends</a:t>
            </a:r>
          </a:p>
        </p:txBody>
      </p:sp>
    </p:spTree>
    <p:extLst>
      <p:ext uri="{BB962C8B-B14F-4D97-AF65-F5344CB8AC3E}">
        <p14:creationId xmlns:p14="http://schemas.microsoft.com/office/powerpoint/2010/main" val="32893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B49AA8-9559-2D4D-BAE0-8DC1CFF5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476500"/>
            <a:ext cx="8759532" cy="71657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4858D9D-840C-F744-8F97-15DE211B3EC8}"/>
              </a:ext>
            </a:extLst>
          </p:cNvPr>
          <p:cNvSpPr/>
          <p:nvPr/>
        </p:nvSpPr>
        <p:spPr>
          <a:xfrm>
            <a:off x="12543676" y="2438694"/>
            <a:ext cx="5731624" cy="5001232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6E0C7-FB87-4830-A140-3076F529B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>
                <a:latin typeface="Arial Regular" charset="0"/>
              </a:rPr>
              <a:t>page</a:t>
            </a:r>
          </a:p>
          <a:p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11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D5EE22D-2FCC-B647-9793-DDB554FA065A}"/>
              </a:ext>
            </a:extLst>
          </p:cNvPr>
          <p:cNvSpPr txBox="1">
            <a:spLocks/>
          </p:cNvSpPr>
          <p:nvPr/>
        </p:nvSpPr>
        <p:spPr>
          <a:xfrm>
            <a:off x="876299" y="571411"/>
            <a:ext cx="91821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design and specify components</a:t>
            </a:r>
            <a:br>
              <a:rPr lang="en-US" dirty="0"/>
            </a:br>
            <a:r>
              <a:rPr lang="en-US" dirty="0"/>
              <a:t>Connected Flood Control System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95D9E8-7203-CB4C-9EF8-A1077050AA3E}"/>
              </a:ext>
            </a:extLst>
          </p:cNvPr>
          <p:cNvCxnSpPr>
            <a:cxnSpLocks/>
          </p:cNvCxnSpPr>
          <p:nvPr/>
        </p:nvCxnSpPr>
        <p:spPr>
          <a:xfrm flipV="1">
            <a:off x="15401925" y="7658100"/>
            <a:ext cx="0" cy="1014189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0AD609-CD27-DF46-928D-2E9B70741C37}"/>
              </a:ext>
            </a:extLst>
          </p:cNvPr>
          <p:cNvSpPr txBox="1"/>
          <p:nvPr/>
        </p:nvSpPr>
        <p:spPr>
          <a:xfrm>
            <a:off x="12344400" y="1181100"/>
            <a:ext cx="234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LONG-RANGE (LoRa) ANTENNA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341C01-E6B6-2746-BBA5-EAD86D4D286C}"/>
              </a:ext>
            </a:extLst>
          </p:cNvPr>
          <p:cNvSpPr txBox="1"/>
          <p:nvPr/>
        </p:nvSpPr>
        <p:spPr>
          <a:xfrm>
            <a:off x="14554200" y="1181100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BOARD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06084A-6EF7-FD49-9C64-9FC6B1189D08}"/>
              </a:ext>
            </a:extLst>
          </p:cNvPr>
          <p:cNvSpPr txBox="1"/>
          <p:nvPr/>
        </p:nvSpPr>
        <p:spPr>
          <a:xfrm>
            <a:off x="14573250" y="8761282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16756E-BEA0-CE48-98F6-A20D8D12C1F5}"/>
              </a:ext>
            </a:extLst>
          </p:cNvPr>
          <p:cNvSpPr txBox="1"/>
          <p:nvPr/>
        </p:nvSpPr>
        <p:spPr>
          <a:xfrm>
            <a:off x="1001691" y="2324100"/>
            <a:ext cx="1124350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“Plug-and-play” ease of installation </a:t>
            </a:r>
            <a:b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  <a:t>for both electronics box and Zurn hub with instant connectivity test via laptop or mobile device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4CA16E-2F95-E14A-917C-4C7752C5F1C8}"/>
              </a:ext>
            </a:extLst>
          </p:cNvPr>
          <p:cNvCxnSpPr>
            <a:cxnSpLocks/>
          </p:cNvCxnSpPr>
          <p:nvPr/>
        </p:nvCxnSpPr>
        <p:spPr>
          <a:xfrm flipH="1">
            <a:off x="2362200" y="4076700"/>
            <a:ext cx="5791202" cy="0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2763431-F6A1-7D4A-84AC-8386269ED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13778" r="70256" b="58761"/>
          <a:stretch/>
        </p:blipFill>
        <p:spPr>
          <a:xfrm>
            <a:off x="12543676" y="2470632"/>
            <a:ext cx="4753724" cy="496929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53376C-6448-1242-9D48-8ACA47BA5F1F}"/>
              </a:ext>
            </a:extLst>
          </p:cNvPr>
          <p:cNvCxnSpPr>
            <a:cxnSpLocks/>
          </p:cNvCxnSpPr>
          <p:nvPr/>
        </p:nvCxnSpPr>
        <p:spPr>
          <a:xfrm>
            <a:off x="13788790" y="1899345"/>
            <a:ext cx="1184292" cy="895545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186412-9A44-0C40-9EAD-700C3495233C}"/>
              </a:ext>
            </a:extLst>
          </p:cNvPr>
          <p:cNvSpPr txBox="1"/>
          <p:nvPr/>
        </p:nvSpPr>
        <p:spPr>
          <a:xfrm>
            <a:off x="7867857" y="3848100"/>
            <a:ext cx="40193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Compact, enclosed </a:t>
            </a:r>
            <a:b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and valve-mounted electronics</a:t>
            </a:r>
            <a:br>
              <a:rPr lang="en-US" sz="2500" b="1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  <a:t>controller that’s NEMA 4 </a:t>
            </a:r>
            <a:b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Arial Narrow" panose="020B0606020202030204" pitchFamily="34" charset="0"/>
              </a:rPr>
              <a:t>(IEC 60529 IP66) rated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6210A6-EEBD-FC45-BD0A-156D4F931241}"/>
              </a:ext>
            </a:extLst>
          </p:cNvPr>
          <p:cNvCxnSpPr>
            <a:cxnSpLocks/>
          </p:cNvCxnSpPr>
          <p:nvPr/>
        </p:nvCxnSpPr>
        <p:spPr>
          <a:xfrm>
            <a:off x="11430000" y="4076700"/>
            <a:ext cx="1905000" cy="0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ADE62B-A123-5645-A968-0028E69B3051}"/>
              </a:ext>
            </a:extLst>
          </p:cNvPr>
          <p:cNvCxnSpPr>
            <a:cxnSpLocks/>
          </p:cNvCxnSpPr>
          <p:nvPr/>
        </p:nvCxnSpPr>
        <p:spPr>
          <a:xfrm>
            <a:off x="15388990" y="1924745"/>
            <a:ext cx="0" cy="870145"/>
          </a:xfrm>
          <a:prstGeom prst="straightConnector1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59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resources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support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105900"/>
            <a:ext cx="1733550" cy="954107"/>
          </a:xfrm>
        </p:spPr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12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3009900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091B"/>
                </a:solidFill>
                <a:latin typeface="Arial Narrow Regular" charset="0"/>
              </a:rPr>
              <a:t>address</a:t>
            </a:r>
            <a:endParaRPr lang="uk-UA" sz="3600" dirty="0">
              <a:solidFill>
                <a:srgbClr val="0A091B"/>
              </a:solidFill>
              <a:latin typeface="Arial Narrow Regular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4115442"/>
            <a:ext cx="36576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511</a:t>
            </a: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 Freshwater Way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Milwaukee, WI 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53204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0369" y="30099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091B"/>
                </a:solidFill>
                <a:latin typeface="Arial Narrow Regular" charset="0"/>
              </a:rPr>
              <a:t>phone</a:t>
            </a:r>
            <a:endParaRPr lang="uk-UA" sz="3600" dirty="0">
              <a:solidFill>
                <a:srgbClr val="0A091B"/>
              </a:solidFill>
              <a:latin typeface="Arial Narrow Regula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0369" y="4112543"/>
            <a:ext cx="33395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toll-free 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1-855-ONE-ZURN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234738" y="30099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091B"/>
                </a:solidFill>
                <a:latin typeface="Arial Narrow Regular" charset="0"/>
              </a:rPr>
              <a:t>online</a:t>
            </a:r>
            <a:endParaRPr lang="uk-UA" sz="3600" dirty="0">
              <a:solidFill>
                <a:srgbClr val="0A091B"/>
              </a:solidFill>
              <a:latin typeface="Arial Narrow Regular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34738" y="4112543"/>
            <a:ext cx="644366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zurn</a:t>
            </a: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.com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7C8"/>
                </a:solidFill>
                <a:latin typeface="Arial Narrow" panose="020B0606020202030204" pitchFamily="34" charset="0"/>
              </a:rPr>
              <a:t>Product Pages | Tools, Specifications, &amp; Resources | Vertical Market Solutions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7C8"/>
                </a:solidFill>
                <a:latin typeface="Arial Narrow" panose="020B0606020202030204" pitchFamily="34" charset="0"/>
              </a:rPr>
              <a:t>inSpec | Manufacturer Cross Reference | ARCAT | MasterSpec | SpecBuilder |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7C8"/>
                </a:solidFill>
                <a:latin typeface="Arial Narrow" panose="020B0606020202030204" pitchFamily="34" charset="0"/>
              </a:rPr>
              <a:t>Specifiers | BIM/Revit Files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858591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A091B"/>
                </a:solidFill>
                <a:latin typeface="Arial Regular" charset="0"/>
                <a:hlinkClick r:id="rId2"/>
              </a:rPr>
              <a:t>zurn</a:t>
            </a:r>
            <a:r>
              <a:rPr lang="en-US" sz="2000" dirty="0">
                <a:solidFill>
                  <a:srgbClr val="858591"/>
                </a:solidFill>
                <a:latin typeface="Arial Regular" charset="0"/>
                <a:hlinkClick r:id="rId2"/>
              </a:rPr>
              <a:t>.com/resources/product-training</a:t>
            </a:r>
            <a:endParaRPr lang="en-US" sz="2000" dirty="0">
              <a:solidFill>
                <a:srgbClr val="858591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7C8"/>
                </a:solidFill>
                <a:latin typeface="Arial Narrow" panose="020B0606020202030204" pitchFamily="34" charset="0"/>
              </a:rPr>
              <a:t>Zurn Product - Overview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7C8"/>
                </a:solidFill>
                <a:latin typeface="Arial Narrow" panose="020B0606020202030204" pitchFamily="34" charset="0"/>
              </a:rPr>
              <a:t>How to Install and Support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rgbClr val="858591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LinkedIn/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Zurn Industries, LLC</a:t>
            </a:r>
            <a:endParaRPr lang="en-US" sz="2000" dirty="0">
              <a:solidFill>
                <a:srgbClr val="858591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Facebook/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Zurn Industries, LLC</a:t>
            </a:r>
            <a:endParaRPr lang="en-US" sz="2000" dirty="0">
              <a:solidFill>
                <a:srgbClr val="858591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YouTube/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Zurn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58591"/>
                </a:solidFill>
                <a:latin typeface="Arial Regular" charset="0"/>
              </a:rPr>
              <a:t>Twitter/</a:t>
            </a:r>
            <a:r>
              <a:rPr lang="en-US" sz="2000" dirty="0">
                <a:solidFill>
                  <a:srgbClr val="0A091B"/>
                </a:solidFill>
                <a:latin typeface="Arial Regular" charset="0"/>
              </a:rPr>
              <a:t>ZurnInd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95538" y="3781835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91338" y="3781835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387138" y="3781835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26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9A6FC0-6636-40BE-9DCD-D7342A61E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1" y="12701"/>
            <a:ext cx="15448058" cy="1031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-12700"/>
            <a:ext cx="9124952" cy="10337801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>
              <a:defRPr/>
            </a:pPr>
            <a:endParaRPr lang="uk-UA" sz="2801" dirty="0">
              <a:solidFill>
                <a:srgbClr val="0A091B"/>
              </a:solidFill>
              <a:latin typeface="Arial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599" y="1790701"/>
            <a:ext cx="77531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3200" dirty="0">
                <a:solidFill>
                  <a:srgbClr val="FFFFFF"/>
                </a:solidFill>
                <a:latin typeface="Arial Narrow Regular"/>
              </a:rPr>
              <a:t>Backflow is the undesirable reversal of flow of water or mixture of water and/or other substances into the distribution pipes of the potable supply of water from one or more source(s).  This can occur with presence of a cross-connection and either </a:t>
            </a:r>
            <a:r>
              <a:rPr lang="en-US" sz="3200" dirty="0" err="1">
                <a:solidFill>
                  <a:srgbClr val="FFFFFF"/>
                </a:solidFill>
                <a:latin typeface="Arial Narrow Regular"/>
              </a:rPr>
              <a:t>backsiphonage</a:t>
            </a:r>
            <a:r>
              <a:rPr lang="en-US" sz="3200" dirty="0">
                <a:solidFill>
                  <a:srgbClr val="FFFFFF"/>
                </a:solidFill>
                <a:latin typeface="Arial Narrow Regular"/>
              </a:rPr>
              <a:t> or backpressure.</a:t>
            </a:r>
            <a:endParaRPr lang="en-US" sz="2000" dirty="0">
              <a:solidFill>
                <a:srgbClr val="FFFFFF"/>
              </a:solidFill>
              <a:latin typeface="Arial Narrow Regular"/>
            </a:endParaRPr>
          </a:p>
          <a:p>
            <a:pPr defTabSz="1371669">
              <a:defRPr/>
            </a:pPr>
            <a:endParaRPr lang="en-US" sz="20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1048B-81ED-4083-B129-5AFBD7C656D9}"/>
              </a:ext>
            </a:extLst>
          </p:cNvPr>
          <p:cNvSpPr txBox="1"/>
          <p:nvPr/>
        </p:nvSpPr>
        <p:spPr>
          <a:xfrm>
            <a:off x="613612" y="800882"/>
            <a:ext cx="7928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3600" dirty="0">
                <a:solidFill>
                  <a:srgbClr val="FFFFFF"/>
                </a:solidFill>
                <a:latin typeface="Roboto"/>
              </a:rPr>
              <a:t>What is backflow?</a:t>
            </a:r>
          </a:p>
          <a:p>
            <a:pPr defTabSz="1371669"/>
            <a:endParaRPr lang="en-US" sz="2000" dirty="0">
              <a:solidFill>
                <a:srgbClr val="0A09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D0448A-AD3E-44A0-934B-7EABEF9D00C6}"/>
              </a:ext>
            </a:extLst>
          </p:cNvPr>
          <p:cNvSpPr txBox="1">
            <a:spLocks/>
          </p:cNvSpPr>
          <p:nvPr/>
        </p:nvSpPr>
        <p:spPr>
          <a:xfrm>
            <a:off x="5791201" y="9507743"/>
            <a:ext cx="3149600" cy="504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–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4830">
              <a:buClr>
                <a:srgbClr val="0077C8">
                  <a:lumMod val="60000"/>
                  <a:lumOff val="40000"/>
                </a:srgbClr>
              </a:buClr>
              <a:buNone/>
            </a:pPr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4:05 Video</a:t>
            </a:r>
          </a:p>
          <a:p>
            <a:pPr marL="0" indent="0" defTabSz="304830">
              <a:buClr>
                <a:srgbClr val="0077C8">
                  <a:lumMod val="60000"/>
                  <a:lumOff val="40000"/>
                </a:srgbClr>
              </a:buClr>
              <a:buNone/>
            </a:pPr>
            <a:r>
              <a:rPr lang="en-US" sz="1200" dirty="0">
                <a:solidFill>
                  <a:srgbClr val="0A091B">
                    <a:lumMod val="65000"/>
                    <a:lumOff val="35000"/>
                  </a:srgbClr>
                </a:solidFill>
                <a:latin typeface="Arial Narrow" panose="020B0606020202030204" pitchFamily="34" charset="0"/>
                <a:hlinkClick r:id="rId3"/>
              </a:rPr>
              <a:t>What is Backflow and What is a Backflow Preventer?</a:t>
            </a:r>
            <a:endParaRPr lang="en-US" sz="1200" dirty="0">
              <a:solidFill>
                <a:srgbClr val="0A091B">
                  <a:lumMod val="65000"/>
                  <a:lumOff val="35000"/>
                </a:srgbClr>
              </a:solidFill>
              <a:latin typeface="Arial Narrow" panose="020B0606020202030204" pitchFamily="34" charset="0"/>
            </a:endParaRPr>
          </a:p>
          <a:p>
            <a:pPr marL="0" indent="0" defTabSz="304830">
              <a:buClr>
                <a:srgbClr val="0077C8">
                  <a:lumMod val="60000"/>
                  <a:lumOff val="40000"/>
                </a:srgbClr>
              </a:buClr>
              <a:buNone/>
            </a:pPr>
            <a:endParaRPr lang="en-US" sz="1100" dirty="0">
              <a:solidFill>
                <a:srgbClr val="0A091B">
                  <a:lumMod val="65000"/>
                  <a:lumOff val="35000"/>
                </a:srgbClr>
              </a:solidFill>
              <a:latin typeface="Roboto"/>
            </a:endParaRPr>
          </a:p>
          <a:p>
            <a:pPr marL="0" indent="0" defTabSz="304830">
              <a:buClr>
                <a:srgbClr val="0077C8">
                  <a:lumMod val="60000"/>
                  <a:lumOff val="40000"/>
                </a:srgbClr>
              </a:buClr>
              <a:buNone/>
            </a:pPr>
            <a:endParaRPr lang="en-US" sz="1800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A219-0E4A-496A-BDA8-C133DE112100}"/>
              </a:ext>
            </a:extLst>
          </p:cNvPr>
          <p:cNvSpPr txBox="1"/>
          <p:nvPr/>
        </p:nvSpPr>
        <p:spPr>
          <a:xfrm>
            <a:off x="685801" y="5637194"/>
            <a:ext cx="7928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3600" dirty="0">
                <a:solidFill>
                  <a:srgbClr val="FFFFFF"/>
                </a:solidFill>
                <a:latin typeface="Roboto"/>
              </a:rPr>
              <a:t>What is a backflow preventer for?</a:t>
            </a:r>
          </a:p>
          <a:p>
            <a:pPr defTabSz="1371669"/>
            <a:endParaRPr lang="en-US" sz="2000" dirty="0">
              <a:solidFill>
                <a:srgbClr val="0A09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247AF-79BF-42F2-BEF3-EF956AE60C38}"/>
              </a:ext>
            </a:extLst>
          </p:cNvPr>
          <p:cNvSpPr txBox="1"/>
          <p:nvPr/>
        </p:nvSpPr>
        <p:spPr>
          <a:xfrm>
            <a:off x="685800" y="6614025"/>
            <a:ext cx="79280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3200" dirty="0">
                <a:solidFill>
                  <a:srgbClr val="FFFFFF"/>
                </a:solidFill>
                <a:latin typeface="Arial Narrow Regular"/>
              </a:rPr>
              <a:t>A backflow preventer is a valve designed to prevent the reverse flow of water from the consumers potable system back into the public supply.</a:t>
            </a:r>
            <a:endParaRPr lang="en-US" sz="2000" dirty="0">
              <a:solidFill>
                <a:srgbClr val="FFFFFF"/>
              </a:solidFill>
              <a:latin typeface="Arial Narrow Regular"/>
            </a:endParaRPr>
          </a:p>
          <a:p>
            <a:pPr defTabSz="1371669">
              <a:defRPr/>
            </a:pPr>
            <a:endParaRPr lang="en-US" sz="2000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998193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2"/>
            <a:ext cx="9029700" cy="200824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backflow prevention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why do you need it?</a:t>
            </a: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69">
              <a:defRPr/>
            </a:pPr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669">
              <a:defRPr/>
            </a:pPr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669">
                <a:defRPr/>
              </a:pPr>
              <a:t>3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309993"/>
            <a:ext cx="168021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buClr>
                <a:srgbClr val="0088BC"/>
              </a:buClr>
              <a:buSzPct val="75000"/>
              <a:defRPr/>
            </a:pPr>
            <a:r>
              <a:rPr lang="en-US" sz="3600" dirty="0">
                <a:solidFill>
                  <a:srgbClr val="0A091B"/>
                </a:solidFill>
                <a:latin typeface="Arial Narrow" panose="020B0606020202030204" pitchFamily="34" charset="0"/>
                <a:cs typeface="Calibri"/>
              </a:rPr>
              <a:t>We cannot eliminate the occurrence of backflow conditions AND</a:t>
            </a:r>
          </a:p>
          <a:p>
            <a:pPr defTabSz="1371669">
              <a:buClr>
                <a:srgbClr val="0088BC"/>
              </a:buClr>
              <a:buSzPct val="75000"/>
              <a:defRPr/>
            </a:pPr>
            <a:r>
              <a:rPr lang="en-US" sz="3600" dirty="0">
                <a:solidFill>
                  <a:srgbClr val="0A091B"/>
                </a:solidFill>
                <a:latin typeface="Arial Narrow" panose="020B0606020202030204" pitchFamily="34" charset="0"/>
                <a:cs typeface="Calibri"/>
              </a:rPr>
              <a:t>We cannot prevent cross-connections from being created</a:t>
            </a:r>
          </a:p>
          <a:p>
            <a:pPr defTabSz="1371669">
              <a:buClr>
                <a:srgbClr val="0088BC"/>
              </a:buClr>
              <a:buSzPct val="75000"/>
              <a:defRPr/>
            </a:pPr>
            <a:endParaRPr lang="en-US" sz="2000" dirty="0">
              <a:solidFill>
                <a:srgbClr val="0A091B"/>
              </a:solidFill>
              <a:latin typeface="Arial Narrow" panose="020B0606020202030204" pitchFamily="34" charset="0"/>
              <a:cs typeface="Calibri"/>
            </a:endParaRPr>
          </a:p>
          <a:p>
            <a:pPr defTabSz="1371669">
              <a:buClr>
                <a:srgbClr val="0088BC"/>
              </a:buClr>
              <a:buSzPct val="75000"/>
              <a:defRPr/>
            </a:pPr>
            <a:r>
              <a:rPr lang="en-US" sz="3600" dirty="0">
                <a:solidFill>
                  <a:srgbClr val="0A091B"/>
                </a:solidFill>
                <a:latin typeface="Arial Narrow" panose="020B0606020202030204" pitchFamily="34" charset="0"/>
                <a:cs typeface="Calibri"/>
              </a:rPr>
              <a:t>THUS, </a:t>
            </a:r>
            <a:r>
              <a:rPr lang="en-US" sz="3600" dirty="0">
                <a:solidFill>
                  <a:srgbClr val="0077C8"/>
                </a:solidFill>
                <a:latin typeface="Arial Narrow" panose="020B0606020202030204" pitchFamily="34" charset="0"/>
                <a:cs typeface="Calibri"/>
              </a:rPr>
              <a:t>we must provide a means of protecting drinking water systems </a:t>
            </a:r>
          </a:p>
          <a:p>
            <a:pPr defTabSz="1371669">
              <a:buClr>
                <a:srgbClr val="0088BC"/>
              </a:buClr>
              <a:buSzPct val="75000"/>
              <a:defRPr/>
            </a:pPr>
            <a:r>
              <a:rPr lang="en-US" sz="3600" dirty="0">
                <a:solidFill>
                  <a:srgbClr val="0077C8"/>
                </a:solidFill>
                <a:latin typeface="Arial Narrow" panose="020B0606020202030204" pitchFamily="34" charset="0"/>
                <a:cs typeface="Calibri"/>
              </a:rPr>
              <a:t>from the hazards of backflow occurrences through cross-connections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1800" y="5499437"/>
            <a:ext cx="11292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buClr>
                <a:srgbClr val="0088BC"/>
              </a:buClr>
              <a:buSzPct val="75000"/>
              <a:defRPr/>
            </a:pPr>
            <a:r>
              <a:rPr lang="en-US" sz="2000" b="1" dirty="0">
                <a:solidFill>
                  <a:srgbClr val="0077C8"/>
                </a:solidFill>
                <a:latin typeface="Arial Narrow Regular"/>
                <a:cs typeface="Calibri"/>
              </a:rPr>
              <a:t>Air gap, the most basic means of backflow prevention</a:t>
            </a:r>
          </a:p>
          <a:p>
            <a:pPr defTabSz="1371669">
              <a:buSzPct val="75000"/>
              <a:defRPr/>
            </a:pPr>
            <a:r>
              <a:rPr lang="en-US" sz="2000" dirty="0">
                <a:solidFill>
                  <a:srgbClr val="0A091B"/>
                </a:solidFill>
                <a:latin typeface="Arial Narrow Regular"/>
                <a:cs typeface="Calibri"/>
              </a:rPr>
              <a:t>An air gap must be 2X the diameter of the outlet or at least 1” whichever is greater           </a:t>
            </a:r>
          </a:p>
          <a:p>
            <a:pPr defTabSz="1371669">
              <a:buSzPct val="75000"/>
              <a:defRPr/>
            </a:pPr>
            <a:r>
              <a:rPr lang="en-US" sz="2000" dirty="0">
                <a:solidFill>
                  <a:srgbClr val="0A091B"/>
                </a:solidFill>
                <a:latin typeface="Arial Narrow Regular"/>
                <a:cs typeface="Calibri"/>
              </a:rPr>
              <a:t>Although effective, an air gap is not always the most practical means of backflow prevention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5981700"/>
            <a:ext cx="1295400" cy="1219200"/>
          </a:xfrm>
          <a:prstGeom prst="rect">
            <a:avLst/>
          </a:prstGeom>
          <a:solidFill>
            <a:schemeClr val="bg2">
              <a:lumMod val="9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>
              <a:defRPr/>
            </a:pPr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9072686"/>
            <a:ext cx="18059400" cy="1214315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>
              <a:defRPr/>
            </a:pPr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" b="7556"/>
          <a:stretch/>
        </p:blipFill>
        <p:spPr>
          <a:xfrm>
            <a:off x="533400" y="5295901"/>
            <a:ext cx="5791200" cy="4807790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18110-04A3-47A3-AEE3-2A7882349C0F}"/>
              </a:ext>
            </a:extLst>
          </p:cNvPr>
          <p:cNvSpPr txBox="1"/>
          <p:nvPr/>
        </p:nvSpPr>
        <p:spPr>
          <a:xfrm>
            <a:off x="6760477" y="7312746"/>
            <a:ext cx="9788288" cy="214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dirty="0">
                <a:solidFill>
                  <a:srgbClr val="0A091B"/>
                </a:solidFill>
                <a:latin typeface="Arial Narrow Regular"/>
                <a:cs typeface="Calibri"/>
              </a:rPr>
              <a:t>A more practical means of protection against </a:t>
            </a:r>
          </a:p>
          <a:p>
            <a:pPr algn="ctr" defTabSz="1371669">
              <a:defRPr/>
            </a:pPr>
            <a:r>
              <a:rPr lang="en-US" sz="3600" dirty="0">
                <a:solidFill>
                  <a:srgbClr val="0A091B"/>
                </a:solidFill>
                <a:latin typeface="Arial Narrow Regular"/>
                <a:cs typeface="Calibri"/>
              </a:rPr>
              <a:t>cross-connection hazards are </a:t>
            </a:r>
          </a:p>
          <a:p>
            <a:pPr algn="ctr" defTabSz="1371669">
              <a:defRPr/>
            </a:pPr>
            <a:r>
              <a:rPr lang="en-US" sz="3600" dirty="0">
                <a:solidFill>
                  <a:srgbClr val="0077C8"/>
                </a:solidFill>
                <a:latin typeface="Arial Narrow" panose="020B0606020202030204" pitchFamily="34" charset="0"/>
              </a:rPr>
              <a:t>mechanical backflow prevention devices and assemblies</a:t>
            </a:r>
          </a:p>
          <a:p>
            <a:pPr algn="ctr" defTabSz="1371669">
              <a:lnSpc>
                <a:spcPct val="80000"/>
              </a:lnSpc>
              <a:buClr>
                <a:srgbClr val="0088BC"/>
              </a:buClr>
              <a:buSzPct val="75000"/>
              <a:defRPr/>
            </a:pPr>
            <a:endParaRPr lang="en-US" sz="3200" b="1" dirty="0">
              <a:solidFill>
                <a:srgbClr val="0077C8"/>
              </a:solidFill>
              <a:latin typeface="Arial Narrow Regular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47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303780-4CA8-1345-9B7E-A62CDB99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90" y="-14910"/>
            <a:ext cx="17660416" cy="103019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214BD-81F1-4481-A501-0ED2F6C7B8BF}"/>
              </a:ext>
            </a:extLst>
          </p:cNvPr>
          <p:cNvSpPr/>
          <p:nvPr/>
        </p:nvSpPr>
        <p:spPr>
          <a:xfrm>
            <a:off x="-27297" y="-7048"/>
            <a:ext cx="18288000" cy="1371600"/>
          </a:xfrm>
          <a:prstGeom prst="rect">
            <a:avLst/>
          </a:prstGeom>
          <a:solidFill>
            <a:schemeClr val="accent1">
              <a:alpha val="88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BC5EA-5DCF-470C-B8CD-24FD10A8B355}"/>
              </a:ext>
            </a:extLst>
          </p:cNvPr>
          <p:cNvSpPr txBox="1"/>
          <p:nvPr/>
        </p:nvSpPr>
        <p:spPr>
          <a:xfrm>
            <a:off x="27297" y="231182"/>
            <a:ext cx="18288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 Regular"/>
                <a:cs typeface="Arial" panose="020B0604020202020204" pitchFamily="34" charset="0"/>
              </a:rPr>
              <a:t>WHAT IF THIS HAPPENS OVER THE WEEKEND?</a:t>
            </a:r>
            <a:endParaRPr lang="en-US" sz="2400" dirty="0">
              <a:solidFill>
                <a:schemeClr val="accent2"/>
              </a:solidFill>
              <a:latin typeface="Arial Narrow Regular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6E0C7-FB87-4830-A140-3076F529B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5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4" name="Picture 2" descr="C:\Users\ephillips\AppData\Local\Microsoft\Windows\Temporary Internet Files\Content.Outlook\R5IDCVNT\horizontal Herald Journal Flooding (2).jpg">
            <a:extLst>
              <a:ext uri="{FF2B5EF4-FFF2-40B4-BE49-F238E27FC236}">
                <a16:creationId xmlns:a16="http://schemas.microsoft.com/office/drawing/2014/main" id="{572DCA82-7F9A-4DF2-83B1-12F86A186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/>
          <a:srcRect l="5983" r="15006"/>
          <a:stretch/>
        </p:blipFill>
        <p:spPr bwMode="auto">
          <a:xfrm>
            <a:off x="10005203" y="-24424"/>
            <a:ext cx="8305801" cy="840980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99A91-250A-4BA3-B9C2-A7D2FA173EAE}"/>
              </a:ext>
            </a:extLst>
          </p:cNvPr>
          <p:cNvSpPr txBox="1"/>
          <p:nvPr/>
        </p:nvSpPr>
        <p:spPr>
          <a:xfrm>
            <a:off x="9929003" y="8579703"/>
            <a:ext cx="60729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Arial Narrow" panose="020B0606020202030204" pitchFamily="34" charset="0"/>
              </a:rPr>
              <a:t>Millions of dollars in cleanup, equipment replacement, and other liability costs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D5EE22D-2FCC-B647-9793-DDB554FA065A}"/>
              </a:ext>
            </a:extLst>
          </p:cNvPr>
          <p:cNvSpPr txBox="1">
            <a:spLocks/>
          </p:cNvSpPr>
          <p:nvPr/>
        </p:nvSpPr>
        <p:spPr>
          <a:xfrm>
            <a:off x="876299" y="571411"/>
            <a:ext cx="83439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play it smart</a:t>
            </a:r>
            <a:br>
              <a:rPr lang="en-US" dirty="0"/>
            </a:br>
            <a:r>
              <a:rPr lang="en-US" dirty="0"/>
              <a:t>to play it safe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A016B9-FDD0-FB4E-B776-076DD8271A7D}"/>
              </a:ext>
            </a:extLst>
          </p:cNvPr>
          <p:cNvSpPr/>
          <p:nvPr/>
        </p:nvSpPr>
        <p:spPr>
          <a:xfrm>
            <a:off x="838200" y="2690586"/>
            <a:ext cx="83221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Syracuse hospital’s mechanical room discharged 100,000 gallons of water, causing:</a:t>
            </a:r>
          </a:p>
          <a:p>
            <a:pPr lvl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Equipment failures</a:t>
            </a:r>
          </a:p>
          <a:p>
            <a:pPr lvl="1" defTabSz="800100">
              <a:spcBef>
                <a:spcPct val="0"/>
              </a:spcBef>
              <a:buClr>
                <a:srgbClr val="06357A"/>
              </a:buClr>
            </a:pPr>
            <a:endParaRPr lang="en-US" sz="2800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 evacuation and casualty</a:t>
            </a: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$2 million in unexpected costs</a:t>
            </a: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Structural and mold concerns</a:t>
            </a: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171450" defTabSz="800100">
              <a:spcBef>
                <a:spcPct val="0"/>
              </a:spcBef>
              <a:buClr>
                <a:srgbClr val="06357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Added liability </a:t>
            </a:r>
          </a:p>
        </p:txBody>
      </p:sp>
    </p:spTree>
    <p:extLst>
      <p:ext uri="{BB962C8B-B14F-4D97-AF65-F5344CB8AC3E}">
        <p14:creationId xmlns:p14="http://schemas.microsoft.com/office/powerpoint/2010/main" val="16167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3439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flood control?</a:t>
            </a:r>
            <a:br>
              <a:rPr lang="en-US" dirty="0"/>
            </a:br>
            <a:r>
              <a:rPr lang="en-US" dirty="0"/>
              <a:t>design dilemma</a:t>
            </a:r>
            <a:endParaRPr lang="uk-UA" dirty="0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A9805605-E107-4243-9CCC-09D64F186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6</a:t>
            </a:fld>
            <a:endParaRPr lang="en-US" b="0" dirty="0">
              <a:latin typeface="Arial Regular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1A835-90A6-9848-B117-F1478888A639}"/>
              </a:ext>
            </a:extLst>
          </p:cNvPr>
          <p:cNvCxnSpPr/>
          <p:nvPr/>
        </p:nvCxnSpPr>
        <p:spPr>
          <a:xfrm>
            <a:off x="6286501" y="4297264"/>
            <a:ext cx="0" cy="245745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45897C-530D-ED4F-8ED4-E88AE4E26B9B}"/>
              </a:ext>
            </a:extLst>
          </p:cNvPr>
          <p:cNvCxnSpPr/>
          <p:nvPr/>
        </p:nvCxnSpPr>
        <p:spPr>
          <a:xfrm>
            <a:off x="11801477" y="4297264"/>
            <a:ext cx="0" cy="245745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D7F747-6550-FD43-A028-AE5FCF7A16D1}"/>
              </a:ext>
            </a:extLst>
          </p:cNvPr>
          <p:cNvGrpSpPr/>
          <p:nvPr/>
        </p:nvGrpSpPr>
        <p:grpSpPr>
          <a:xfrm>
            <a:off x="914400" y="5117188"/>
            <a:ext cx="5076828" cy="3226712"/>
            <a:chOff x="1090612" y="4782324"/>
            <a:chExt cx="5076828" cy="322671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7F8A6E-CFDE-594B-A6A3-17A101D4A2F9}"/>
                </a:ext>
              </a:extLst>
            </p:cNvPr>
            <p:cNvSpPr txBox="1"/>
            <p:nvPr/>
          </p:nvSpPr>
          <p:spPr>
            <a:xfrm>
              <a:off x="1142999" y="5700712"/>
              <a:ext cx="49720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8” backflow preventer at 110 PSI can discharge more than 550 GPM</a:t>
              </a:r>
            </a:p>
            <a:p>
              <a:pPr algn="ctr"/>
              <a:endParaRPr lang="en-US" sz="2400" dirty="0">
                <a:solidFill>
                  <a:schemeClr val="tx2"/>
                </a:solidFill>
                <a:latin typeface="Arial Regular" charset="0"/>
              </a:endParaRPr>
            </a:p>
            <a:p>
              <a:pPr algn="ctr"/>
              <a:endParaRPr lang="en-US" sz="2400" dirty="0">
                <a:solidFill>
                  <a:schemeClr val="tx2"/>
                </a:solidFill>
                <a:latin typeface="Arial Regular" charset="0"/>
              </a:endParaRP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That’s </a:t>
              </a:r>
              <a:r>
                <a:rPr lang="en-US" sz="2400" b="1" dirty="0">
                  <a:solidFill>
                    <a:schemeClr val="tx2"/>
                  </a:solidFill>
                  <a:latin typeface="Arial Regular" charset="0"/>
                </a:rPr>
                <a:t>enough water to fill a </a:t>
              </a:r>
              <a:br>
                <a:rPr lang="en-US" sz="2400" b="1" dirty="0">
                  <a:solidFill>
                    <a:schemeClr val="tx2"/>
                  </a:solidFill>
                  <a:latin typeface="Arial Regular" charset="0"/>
                </a:rPr>
              </a:br>
              <a:r>
                <a:rPr lang="en-US" sz="2400" b="1" dirty="0">
                  <a:solidFill>
                    <a:schemeClr val="tx2"/>
                  </a:solidFill>
                  <a:latin typeface="Arial Regular" charset="0"/>
                </a:rPr>
                <a:t>20’ x 20’ x 10’ room</a:t>
              </a:r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 in one hour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735A3F-1ADE-E34A-923A-F528C53EA28E}"/>
                </a:ext>
              </a:extLst>
            </p:cNvPr>
            <p:cNvSpPr txBox="1"/>
            <p:nvPr/>
          </p:nvSpPr>
          <p:spPr>
            <a:xfrm>
              <a:off x="1090612" y="4782324"/>
              <a:ext cx="50768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Arial Narrow Regular" charset="0"/>
                </a:rPr>
                <a:t>33,000 gallons in 1 hour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4D2732-77B2-A445-BBB2-5BBE14750B4E}"/>
              </a:ext>
            </a:extLst>
          </p:cNvPr>
          <p:cNvGrpSpPr/>
          <p:nvPr/>
        </p:nvGrpSpPr>
        <p:grpSpPr>
          <a:xfrm>
            <a:off x="6705600" y="5117196"/>
            <a:ext cx="4467222" cy="2857378"/>
            <a:chOff x="7010403" y="4782324"/>
            <a:chExt cx="4467222" cy="117971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AA4638-0E23-554E-A08F-9F0E0D545CB7}"/>
                </a:ext>
              </a:extLst>
            </p:cNvPr>
            <p:cNvSpPr txBox="1"/>
            <p:nvPr/>
          </p:nvSpPr>
          <p:spPr>
            <a:xfrm>
              <a:off x="7103270" y="5161496"/>
              <a:ext cx="4374355" cy="800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A typical mechanical room drain can only handle 100gpm 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leaving a </a:t>
              </a:r>
              <a:r>
                <a:rPr lang="en-US" sz="2400" b="1" dirty="0">
                  <a:solidFill>
                    <a:schemeClr val="tx2"/>
                  </a:solidFill>
                  <a:latin typeface="Arial Regular" charset="0"/>
                </a:rPr>
                <a:t>severely deficient gap </a:t>
              </a:r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when compared to relief valve discharge rates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D3CA33-BFD0-CF4E-A04D-CE7C3D9F54FF}"/>
                </a:ext>
              </a:extLst>
            </p:cNvPr>
            <p:cNvSpPr txBox="1"/>
            <p:nvPr/>
          </p:nvSpPr>
          <p:spPr>
            <a:xfrm>
              <a:off x="7010403" y="4782324"/>
              <a:ext cx="4267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High flow is high risk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8B2479-029A-B944-B77D-26D76F4BFFC2}"/>
              </a:ext>
            </a:extLst>
          </p:cNvPr>
          <p:cNvGrpSpPr/>
          <p:nvPr/>
        </p:nvGrpSpPr>
        <p:grpSpPr>
          <a:xfrm>
            <a:off x="11996737" y="5117188"/>
            <a:ext cx="5314305" cy="2118717"/>
            <a:chOff x="12020549" y="4782324"/>
            <a:chExt cx="5314305" cy="21187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66CFCE-F02D-8E4A-AF07-20314F7CF235}"/>
                </a:ext>
              </a:extLst>
            </p:cNvPr>
            <p:cNvSpPr txBox="1"/>
            <p:nvPr/>
          </p:nvSpPr>
          <p:spPr>
            <a:xfrm>
              <a:off x="12172952" y="4782324"/>
              <a:ext cx="497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Auto shutoff saves more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0F12CF-4022-C746-810E-D179BFBE2D0E}"/>
                </a:ext>
              </a:extLst>
            </p:cNvPr>
            <p:cNvSpPr txBox="1"/>
            <p:nvPr/>
          </p:nvSpPr>
          <p:spPr>
            <a:xfrm>
              <a:off x="12020549" y="5700712"/>
              <a:ext cx="5314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Proper </a:t>
              </a:r>
              <a:r>
                <a:rPr lang="en-US" sz="2400" b="1" dirty="0">
                  <a:solidFill>
                    <a:schemeClr val="tx2"/>
                  </a:solidFill>
                  <a:latin typeface="Arial Regular" charset="0"/>
                </a:rPr>
                <a:t>drainage systems cost more </a:t>
              </a:r>
              <a:r>
                <a:rPr lang="en-US" sz="2400" dirty="0">
                  <a:solidFill>
                    <a:schemeClr val="tx2"/>
                  </a:solidFill>
                  <a:latin typeface="Arial Regular" charset="0"/>
                </a:rPr>
                <a:t>than an upgraded backflow preventer with automatic shutoff valves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FA813B4-7784-2240-A797-A85A43933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688" y="3619500"/>
            <a:ext cx="1270000" cy="127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997F973-8940-CA4B-A275-EBDCFAED4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7" y="3619500"/>
            <a:ext cx="1270000" cy="127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B3EE1B-57E9-7F48-B233-C5BD9E4F8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32" y="3619500"/>
            <a:ext cx="1270000" cy="127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8C074C-8DAE-4CC0-BE37-F53AE54D0017}"/>
              </a:ext>
            </a:extLst>
          </p:cNvPr>
          <p:cNvSpPr/>
          <p:nvPr/>
        </p:nvSpPr>
        <p:spPr>
          <a:xfrm>
            <a:off x="14630400" y="212986"/>
            <a:ext cx="3195660" cy="2796913"/>
          </a:xfrm>
          <a:prstGeom prst="ellipse">
            <a:avLst/>
          </a:prstGeom>
          <a:solidFill>
            <a:schemeClr val="accent1"/>
          </a:solidFill>
          <a:ln w="63500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F167D477-9773-41A5-BB86-95DEB9D424D4}"/>
              </a:ext>
            </a:extLst>
          </p:cNvPr>
          <p:cNvSpPr txBox="1">
            <a:spLocks/>
          </p:cNvSpPr>
          <p:nvPr/>
        </p:nvSpPr>
        <p:spPr>
          <a:xfrm>
            <a:off x="14011271" y="973938"/>
            <a:ext cx="45053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algn="ctr"/>
            <a:r>
              <a:rPr lang="en-US" dirty="0">
                <a:solidFill>
                  <a:schemeClr val="bg2"/>
                </a:solidFill>
              </a:rPr>
              <a:t>cover your liability!</a:t>
            </a:r>
          </a:p>
        </p:txBody>
      </p:sp>
    </p:spTree>
    <p:extLst>
      <p:ext uri="{BB962C8B-B14F-4D97-AF65-F5344CB8AC3E}">
        <p14:creationId xmlns:p14="http://schemas.microsoft.com/office/powerpoint/2010/main" val="203462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9131300" y="-25400"/>
            <a:ext cx="91440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24951" y="0"/>
            <a:ext cx="9163049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ln>
                <a:solidFill>
                  <a:schemeClr val="bg2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3439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connected products</a:t>
            </a:r>
            <a:br>
              <a:rPr lang="en-US" dirty="0"/>
            </a:br>
            <a:r>
              <a:rPr lang="en-US" dirty="0"/>
              <a:t>why flood control? </a:t>
            </a:r>
            <a:endParaRPr lang="uk-UA" dirty="0"/>
          </a:p>
        </p:txBody>
      </p:sp>
      <p:sp>
        <p:nvSpPr>
          <p:cNvPr id="23" name="TextBox 22"/>
          <p:cNvSpPr txBox="1"/>
          <p:nvPr/>
        </p:nvSpPr>
        <p:spPr>
          <a:xfrm>
            <a:off x="577304" y="6783169"/>
            <a:ext cx="784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" panose="020B0606020202030204" pitchFamily="34" charset="0"/>
              </a:rPr>
              <a:t>Backflow Preventer with Smart FCIS: </a:t>
            </a:r>
            <a:r>
              <a:rPr lang="en-US" sz="3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$5,500</a:t>
            </a:r>
            <a:endParaRPr lang="uk-UA" sz="36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7304" y="3238500"/>
            <a:ext cx="643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 Narrow" panose="020B0606020202030204" pitchFamily="34" charset="0"/>
              </a:rPr>
              <a:t>+ Sewage Ejector: $30,000</a:t>
            </a:r>
          </a:p>
          <a:p>
            <a:r>
              <a:rPr lang="en-US" sz="3600" dirty="0">
                <a:solidFill>
                  <a:schemeClr val="tx2"/>
                </a:solidFill>
                <a:latin typeface="Arial Narrow" panose="020B0606020202030204" pitchFamily="34" charset="0"/>
              </a:rPr>
              <a:t>+ Larger Drainage System: $15,000</a:t>
            </a:r>
          </a:p>
          <a:p>
            <a:r>
              <a:rPr lang="en-US" sz="3600" dirty="0">
                <a:solidFill>
                  <a:schemeClr val="tx2"/>
                </a:solidFill>
                <a:latin typeface="Arial Narrow" panose="020B0606020202030204" pitchFamily="34" charset="0"/>
              </a:rPr>
              <a:t>+ Larger Mechanical Room: $30,000</a:t>
            </a:r>
          </a:p>
          <a:p>
            <a:r>
              <a:rPr lang="en-US" sz="3600" dirty="0">
                <a:solidFill>
                  <a:schemeClr val="tx2"/>
                </a:solidFill>
                <a:latin typeface="Arial Narrow" panose="020B0606020202030204" pitchFamily="34" charset="0"/>
              </a:rPr>
              <a:t>= 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$18,500 - $78,500</a:t>
            </a:r>
            <a:endParaRPr lang="uk-UA" sz="3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0498B3-2984-417F-8618-AC02F07881DE}"/>
              </a:ext>
            </a:extLst>
          </p:cNvPr>
          <p:cNvSpPr txBox="1"/>
          <p:nvPr/>
        </p:nvSpPr>
        <p:spPr>
          <a:xfrm>
            <a:off x="577304" y="2552700"/>
            <a:ext cx="849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" panose="020B0606020202030204" pitchFamily="34" charset="0"/>
              </a:rPr>
              <a:t>Standard RP-style backflow preventer: </a:t>
            </a:r>
            <a:r>
              <a:rPr lang="en-US" sz="3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$3,500</a:t>
            </a:r>
            <a:endParaRPr lang="uk-UA" sz="36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30B286-761B-4676-81AF-BA6995FCEC1D}"/>
              </a:ext>
            </a:extLst>
          </p:cNvPr>
          <p:cNvSpPr txBox="1"/>
          <p:nvPr/>
        </p:nvSpPr>
        <p:spPr>
          <a:xfrm>
            <a:off x="577304" y="7468969"/>
            <a:ext cx="815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 Narrow" panose="020B0606020202030204" pitchFamily="34" charset="0"/>
              </a:rPr>
              <a:t>Extra flood insurance at a fraction of the cost</a:t>
            </a:r>
            <a:endParaRPr lang="uk-UA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7D290CB-7D74-D74E-BFA6-6FD623516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7</a:t>
            </a:fld>
            <a:endParaRPr lang="en-US" b="0" dirty="0">
              <a:latin typeface="Arial Regular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8F83B0-DA20-BA47-80A6-DFFAE860B6FA}"/>
              </a:ext>
            </a:extLst>
          </p:cNvPr>
          <p:cNvCxnSpPr/>
          <p:nvPr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2A0A21-9ADA-D943-93B3-CA5ACF770CE6}"/>
              </a:ext>
            </a:extLst>
          </p:cNvPr>
          <p:cNvCxnSpPr>
            <a:cxnSpLocks/>
          </p:cNvCxnSpPr>
          <p:nvPr/>
        </p:nvCxnSpPr>
        <p:spPr>
          <a:xfrm>
            <a:off x="-838200" y="5981700"/>
            <a:ext cx="19812000" cy="0"/>
          </a:xfrm>
          <a:prstGeom prst="line">
            <a:avLst/>
          </a:prstGeom>
          <a:ln w="38100" cap="sq">
            <a:solidFill>
              <a:schemeClr val="tx2"/>
            </a:solidFill>
            <a:prstDash val="sysDot"/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01FAA19-D69B-3E4C-B5F4-EEDB531B9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675" y="1047576"/>
            <a:ext cx="5815525" cy="38673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999BBD-F9AC-4F4F-8B12-A151D2B48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524500"/>
            <a:ext cx="6280187" cy="51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A8ADB-8159-4F57-B80B-C74A4AD20E56}"/>
              </a:ext>
            </a:extLst>
          </p:cNvPr>
          <p:cNvSpPr/>
          <p:nvPr/>
        </p:nvSpPr>
        <p:spPr>
          <a:xfrm>
            <a:off x="7924800" y="0"/>
            <a:ext cx="103632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0694" y="2824967"/>
            <a:ext cx="51658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 Narrow Regular"/>
              </a:rPr>
              <a:t>REAL-TIME DETECTION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Sensor detects minute openings of relief valve and instantly calculates discharge flow rate and volume</a:t>
            </a:r>
            <a:endParaRPr lang="en-US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40694" y="4438590"/>
            <a:ext cx="48649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 Narrow Regular"/>
              </a:rPr>
              <a:t>WATER SHUTOFF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System automatically shuts off water if relief discharge is beyond set tolerances to prevent catastrophic flooding</a:t>
            </a:r>
            <a:endParaRPr lang="en-US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950E2C-7377-401D-B9E7-0F856C27B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41" y="2757594"/>
            <a:ext cx="8813788" cy="7210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3C0AA5-327B-45F4-91D4-5DC4C19CD08E}"/>
              </a:ext>
            </a:extLst>
          </p:cNvPr>
          <p:cNvSpPr txBox="1"/>
          <p:nvPr/>
        </p:nvSpPr>
        <p:spPr>
          <a:xfrm>
            <a:off x="1840694" y="6344840"/>
            <a:ext cx="48649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 Narrow Regular"/>
              </a:rPr>
              <a:t>PRESSURE MONITOR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Zone pressure sensor monitors system and provides alerts you when the pressure deviates from desired range</a:t>
            </a:r>
            <a:endParaRPr lang="en-US" sz="2000" b="1" dirty="0">
              <a:solidFill>
                <a:srgbClr val="0070C0"/>
              </a:solidFill>
              <a:latin typeface="Arial Narrow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4D80B-08B6-44D6-8DE2-1167177E44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-15022"/>
            <a:ext cx="10363200" cy="3555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526F8-7695-42FC-804C-A12B8478C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5" y="4666565"/>
            <a:ext cx="991225" cy="991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1AC4F-4C03-4D66-819F-76C9B0604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2" y="2762190"/>
            <a:ext cx="1143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C2E6FC-1CEF-4D8A-B3E5-C90BD21CA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2" y="6572815"/>
            <a:ext cx="990600" cy="99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49376-65DA-4BF8-A812-CCB23787AFFE}"/>
              </a:ext>
            </a:extLst>
          </p:cNvPr>
          <p:cNvSpPr txBox="1"/>
          <p:nvPr/>
        </p:nvSpPr>
        <p:spPr>
          <a:xfrm>
            <a:off x="1832734" y="82485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FCIS standard with connectability for 2-1/2” – 10”</a:t>
            </a:r>
          </a:p>
        </p:txBody>
      </p:sp>
      <p:sp>
        <p:nvSpPr>
          <p:cNvPr id="16" name="object 19">
            <a:extLst>
              <a:ext uri="{FF2B5EF4-FFF2-40B4-BE49-F238E27FC236}">
                <a16:creationId xmlns:a16="http://schemas.microsoft.com/office/drawing/2014/main" id="{21375C9D-F2F6-4F2F-94C2-21779AE27F61}"/>
              </a:ext>
            </a:extLst>
          </p:cNvPr>
          <p:cNvSpPr/>
          <p:nvPr/>
        </p:nvSpPr>
        <p:spPr>
          <a:xfrm>
            <a:off x="10744201" y="3759297"/>
            <a:ext cx="533400" cy="546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1DBF26-C53F-490A-A92F-AB9DAD5EE322}"/>
              </a:ext>
            </a:extLst>
          </p:cNvPr>
          <p:cNvSpPr txBox="1"/>
          <p:nvPr/>
        </p:nvSpPr>
        <p:spPr>
          <a:xfrm>
            <a:off x="10744201" y="9158825"/>
            <a:ext cx="5057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Connected Flood Control System (FCIS)</a:t>
            </a:r>
          </a:p>
          <a:p>
            <a:pPr algn="ctr"/>
            <a:r>
              <a:rPr lang="en-US" sz="2000" dirty="0">
                <a:latin typeface="Arial Narrow" panose="020B0606020202030204" pitchFamily="34" charset="0"/>
              </a:rPr>
              <a:t>Model FCISAST shown</a:t>
            </a:r>
          </a:p>
          <a:p>
            <a:pPr algn="ctr"/>
            <a:endParaRPr lang="en-US" sz="2000" dirty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148913F-F224-5645-A6B9-B5E90790896D}"/>
              </a:ext>
            </a:extLst>
          </p:cNvPr>
          <p:cNvSpPr txBox="1">
            <a:spLocks/>
          </p:cNvSpPr>
          <p:nvPr/>
        </p:nvSpPr>
        <p:spPr>
          <a:xfrm>
            <a:off x="876299" y="571411"/>
            <a:ext cx="8343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connected products</a:t>
            </a:r>
            <a:br>
              <a:rPr lang="en-US" dirty="0"/>
            </a:br>
            <a:r>
              <a:rPr lang="en-US" sz="3500" dirty="0">
                <a:latin typeface="Arial Narrow" panose="020B0604020202020204" pitchFamily="34" charset="0"/>
                <a:cs typeface="Arial Narrow" panose="020B0604020202020204" pitchFamily="34" charset="0"/>
              </a:rPr>
              <a:t>Connected Flood Control System (FCIS) 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6BE4D660-CA1F-AD4F-AA79-0D3D28F00A9A}"/>
              </a:ext>
            </a:extLst>
          </p:cNvPr>
          <p:cNvSpPr txBox="1">
            <a:spLocks/>
          </p:cNvSpPr>
          <p:nvPr/>
        </p:nvSpPr>
        <p:spPr>
          <a:xfrm>
            <a:off x="16916400" y="9072685"/>
            <a:ext cx="1733550" cy="954107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  <a:latin typeface="Arial Regular" charset="0"/>
              </a:rPr>
              <a:t>page</a:t>
            </a:r>
          </a:p>
          <a:p>
            <a:r>
              <a:rPr lang="en-US" sz="2800" dirty="0">
                <a:solidFill>
                  <a:schemeClr val="accent2"/>
                </a:solidFill>
                <a:latin typeface="Arial Regular" charset="0"/>
              </a:rPr>
              <a:t>0</a:t>
            </a:r>
            <a:fld id="{37D409AB-2201-4E18-8A34-C31753AD9B06}" type="slidenum">
              <a:rPr lang="en-US" sz="2800" smtClean="0">
                <a:solidFill>
                  <a:schemeClr val="accent2"/>
                </a:solidFill>
                <a:latin typeface="Arial Regular" charset="0"/>
              </a:rPr>
              <a:pPr/>
              <a:t>8</a:t>
            </a:fld>
            <a:endParaRPr lang="en-US" sz="2800" dirty="0">
              <a:solidFill>
                <a:schemeClr val="accent2"/>
              </a:solidFill>
              <a:latin typeface="Arial Regular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AB44CF-38AD-C348-B288-D07B248BF837}"/>
              </a:ext>
            </a:extLst>
          </p:cNvPr>
          <p:cNvCxnSpPr/>
          <p:nvPr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62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holding, indoor&#10;&#10;Description automatically generated">
            <a:extLst>
              <a:ext uri="{FF2B5EF4-FFF2-40B4-BE49-F238E27FC236}">
                <a16:creationId xmlns:a16="http://schemas.microsoft.com/office/drawing/2014/main" id="{D668ECEF-FB11-7843-B910-8B31FE04C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27352" b="16669"/>
          <a:stretch/>
        </p:blipFill>
        <p:spPr>
          <a:xfrm>
            <a:off x="-1" y="2"/>
            <a:ext cx="18288002" cy="102857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9707C-84B9-8B42-A913-2B44D2007356}"/>
              </a:ext>
            </a:extLst>
          </p:cNvPr>
          <p:cNvSpPr/>
          <p:nvPr/>
        </p:nvSpPr>
        <p:spPr>
          <a:xfrm>
            <a:off x="0" y="0"/>
            <a:ext cx="8155056" cy="10285773"/>
          </a:xfrm>
          <a:prstGeom prst="rect">
            <a:avLst/>
          </a:prstGeom>
          <a:solidFill>
            <a:schemeClr val="accent1">
              <a:alpha val="7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711DA8-62CA-4102-8CB5-520695D5194D}"/>
              </a:ext>
            </a:extLst>
          </p:cNvPr>
          <p:cNvSpPr/>
          <p:nvPr/>
        </p:nvSpPr>
        <p:spPr>
          <a:xfrm>
            <a:off x="897035" y="4462529"/>
            <a:ext cx="228600" cy="2514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/>
            <a:endParaRPr lang="uk-UA" sz="2801" dirty="0">
              <a:solidFill>
                <a:srgbClr val="0A091B"/>
              </a:solidFill>
              <a:latin typeface="Arial Regular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3A4431-32D4-425F-8B73-4085FF3E04D4}"/>
              </a:ext>
            </a:extLst>
          </p:cNvPr>
          <p:cNvSpPr txBox="1"/>
          <p:nvPr/>
        </p:nvSpPr>
        <p:spPr>
          <a:xfrm>
            <a:off x="1309407" y="4108876"/>
            <a:ext cx="6019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2500" dirty="0">
                <a:solidFill>
                  <a:schemeClr val="bg1"/>
                </a:solidFill>
                <a:latin typeface="Arial Narrow Regular" charset="0"/>
              </a:rPr>
              <a:t>Get a product, building or campus-wide view of your connected plumbing system</a:t>
            </a:r>
            <a:endParaRPr lang="uk-UA" sz="25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1D17EE-DFE6-44A7-9ED6-0D4BE35BB80B}"/>
              </a:ext>
            </a:extLst>
          </p:cNvPr>
          <p:cNvSpPr txBox="1"/>
          <p:nvPr/>
        </p:nvSpPr>
        <p:spPr>
          <a:xfrm>
            <a:off x="-1724246" y="415603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69"/>
            <a:r>
              <a:rPr lang="en-US" sz="3600" dirty="0">
                <a:solidFill>
                  <a:schemeClr val="bg1"/>
                </a:solidFill>
                <a:latin typeface="Arial Narrow Regular" charset="0"/>
              </a:rPr>
              <a:t>3</a:t>
            </a:r>
            <a:endParaRPr lang="uk-UA" sz="36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0832C2-C3EE-4745-8E07-A60EC0B25871}"/>
              </a:ext>
            </a:extLst>
          </p:cNvPr>
          <p:cNvSpPr/>
          <p:nvPr/>
        </p:nvSpPr>
        <p:spPr>
          <a:xfrm>
            <a:off x="897035" y="2253273"/>
            <a:ext cx="228600" cy="2514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/>
            <a:endParaRPr lang="uk-UA" sz="2801" dirty="0">
              <a:solidFill>
                <a:srgbClr val="0A091B"/>
              </a:solidFill>
              <a:latin typeface="Arial Regular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57A4B-AC49-4D2F-AB2D-B87B1EB7129C}"/>
              </a:ext>
            </a:extLst>
          </p:cNvPr>
          <p:cNvSpPr txBox="1"/>
          <p:nvPr/>
        </p:nvSpPr>
        <p:spPr>
          <a:xfrm>
            <a:off x="1309408" y="2090078"/>
            <a:ext cx="75438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2500" dirty="0">
                <a:solidFill>
                  <a:schemeClr val="bg1"/>
                </a:solidFill>
                <a:latin typeface="Arial Narrow Regular" charset="0"/>
              </a:rPr>
              <a:t>Register people and plumbing products on the portal</a:t>
            </a:r>
            <a:endParaRPr lang="uk-UA" sz="25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9B3557-981E-4525-9B11-1C676ED4AEF1}"/>
              </a:ext>
            </a:extLst>
          </p:cNvPr>
          <p:cNvSpPr txBox="1"/>
          <p:nvPr/>
        </p:nvSpPr>
        <p:spPr>
          <a:xfrm>
            <a:off x="-1724246" y="196168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69"/>
            <a:r>
              <a:rPr lang="en-US" sz="3600" dirty="0">
                <a:solidFill>
                  <a:schemeClr val="bg1"/>
                </a:solidFill>
                <a:latin typeface="Arial Narrow Regular" charset="0"/>
              </a:rPr>
              <a:t>1</a:t>
            </a:r>
            <a:endParaRPr lang="uk-UA" sz="36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FE07AE-2284-4B10-9DE4-E91F619874C4}"/>
              </a:ext>
            </a:extLst>
          </p:cNvPr>
          <p:cNvSpPr/>
          <p:nvPr/>
        </p:nvSpPr>
        <p:spPr>
          <a:xfrm>
            <a:off x="897035" y="3357902"/>
            <a:ext cx="228600" cy="2514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/>
            <a:endParaRPr lang="uk-UA" sz="2801" dirty="0">
              <a:solidFill>
                <a:srgbClr val="0A091B"/>
              </a:solidFill>
              <a:latin typeface="Arial Regular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24B4C-E1FF-4317-B238-DB73F070414D}"/>
              </a:ext>
            </a:extLst>
          </p:cNvPr>
          <p:cNvSpPr txBox="1"/>
          <p:nvPr/>
        </p:nvSpPr>
        <p:spPr>
          <a:xfrm>
            <a:off x="-1724246" y="306631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69"/>
            <a:r>
              <a:rPr lang="en-US" sz="3600" dirty="0">
                <a:solidFill>
                  <a:schemeClr val="bg1"/>
                </a:solidFill>
                <a:latin typeface="Arial Narrow Regular" charset="0"/>
              </a:rPr>
              <a:t>2</a:t>
            </a:r>
            <a:endParaRPr lang="uk-UA" sz="36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FC06A8-0AE2-4427-B750-539433362C33}"/>
              </a:ext>
            </a:extLst>
          </p:cNvPr>
          <p:cNvSpPr txBox="1"/>
          <p:nvPr/>
        </p:nvSpPr>
        <p:spPr>
          <a:xfrm>
            <a:off x="1309408" y="3006526"/>
            <a:ext cx="67998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2500" dirty="0">
                <a:solidFill>
                  <a:schemeClr val="bg1"/>
                </a:solidFill>
                <a:latin typeface="Arial Narrow Regular" charset="0"/>
              </a:rPr>
              <a:t>Get customize alerts for your plumbing products via email and/or text</a:t>
            </a:r>
            <a:endParaRPr lang="uk-UA" sz="25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FC4B40-62C1-4B9C-9620-BAABECBEA7E3}"/>
              </a:ext>
            </a:extLst>
          </p:cNvPr>
          <p:cNvSpPr/>
          <p:nvPr/>
        </p:nvSpPr>
        <p:spPr>
          <a:xfrm>
            <a:off x="897035" y="5570138"/>
            <a:ext cx="228600" cy="2514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/>
            <a:endParaRPr lang="uk-UA" sz="2801" dirty="0">
              <a:solidFill>
                <a:srgbClr val="0A091B"/>
              </a:solidFill>
              <a:latin typeface="Arial Regular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536597-8992-49E3-8E0E-B37447B64108}"/>
              </a:ext>
            </a:extLst>
          </p:cNvPr>
          <p:cNvSpPr txBox="1"/>
          <p:nvPr/>
        </p:nvSpPr>
        <p:spPr>
          <a:xfrm>
            <a:off x="-1724246" y="523084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69"/>
            <a:r>
              <a:rPr lang="en-US" sz="3600" dirty="0">
                <a:solidFill>
                  <a:schemeClr val="bg1"/>
                </a:solidFill>
                <a:latin typeface="Arial Narrow Regular" charset="0"/>
              </a:rPr>
              <a:t>4</a:t>
            </a:r>
            <a:endParaRPr lang="uk-UA" sz="3600" dirty="0">
              <a:solidFill>
                <a:schemeClr val="bg1"/>
              </a:solidFill>
              <a:latin typeface="Arial Narrow Regular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727750-C585-472E-8452-2245A7BB2486}"/>
              </a:ext>
            </a:extLst>
          </p:cNvPr>
          <p:cNvSpPr txBox="1"/>
          <p:nvPr/>
        </p:nvSpPr>
        <p:spPr>
          <a:xfrm>
            <a:off x="1309407" y="5424006"/>
            <a:ext cx="693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2500" dirty="0">
                <a:solidFill>
                  <a:schemeClr val="bg1"/>
                </a:solidFill>
                <a:latin typeface="Arial Narrow Regular" charset="0"/>
              </a:rPr>
              <a:t>24/7 access to device info, spec sheets, and data trends</a:t>
            </a:r>
            <a:endParaRPr lang="uk-UA" sz="2500" dirty="0">
              <a:solidFill>
                <a:schemeClr val="bg1"/>
              </a:solidFill>
              <a:latin typeface="Arial Narrow Regular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EA200E-F168-4CF8-B45A-73501B340271}"/>
              </a:ext>
            </a:extLst>
          </p:cNvPr>
          <p:cNvCxnSpPr>
            <a:cxnSpLocks/>
            <a:stCxn id="27" idx="4"/>
            <a:endCxn id="32" idx="0"/>
          </p:cNvCxnSpPr>
          <p:nvPr/>
        </p:nvCxnSpPr>
        <p:spPr>
          <a:xfrm>
            <a:off x="1011335" y="4713989"/>
            <a:ext cx="0" cy="856149"/>
          </a:xfrm>
          <a:prstGeom prst="line">
            <a:avLst/>
          </a:prstGeom>
          <a:ln w="25400" cap="sq">
            <a:solidFill>
              <a:schemeClr val="bg1">
                <a:lumMod val="75000"/>
              </a:schemeClr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B2F3F1-7592-4121-B501-5890A9D6101C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>
          <a:xfrm>
            <a:off x="1011335" y="3609362"/>
            <a:ext cx="0" cy="853167"/>
          </a:xfrm>
          <a:prstGeom prst="line">
            <a:avLst/>
          </a:prstGeom>
          <a:ln w="25400" cap="sq">
            <a:solidFill>
              <a:schemeClr val="bg1">
                <a:lumMod val="75000"/>
              </a:schemeClr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CC3360-76FF-4F6C-AB0C-66F40707E520}"/>
              </a:ext>
            </a:extLst>
          </p:cNvPr>
          <p:cNvCxnSpPr>
            <a:cxnSpLocks/>
            <a:stCxn id="23" idx="4"/>
            <a:endCxn id="25" idx="0"/>
          </p:cNvCxnSpPr>
          <p:nvPr/>
        </p:nvCxnSpPr>
        <p:spPr>
          <a:xfrm>
            <a:off x="1011335" y="2504734"/>
            <a:ext cx="0" cy="853169"/>
          </a:xfrm>
          <a:prstGeom prst="line">
            <a:avLst/>
          </a:prstGeom>
          <a:ln w="25400" cap="sq">
            <a:solidFill>
              <a:schemeClr val="bg1">
                <a:lumMod val="75000"/>
              </a:schemeClr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2D15E9-81B6-45E8-9509-92C4529E4853}"/>
              </a:ext>
            </a:extLst>
          </p:cNvPr>
          <p:cNvSpPr txBox="1"/>
          <p:nvPr/>
        </p:nvSpPr>
        <p:spPr>
          <a:xfrm>
            <a:off x="0" y="8777763"/>
            <a:ext cx="8155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existing network connection or </a:t>
            </a:r>
            <a:b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separate cellular connection</a:t>
            </a:r>
          </a:p>
        </p:txBody>
      </p:sp>
      <p:pic>
        <p:nvPicPr>
          <p:cNvPr id="47" name="Picture 46" descr="4-375ASTW1_R_Center_r2.png">
            <a:extLst>
              <a:ext uri="{FF2B5EF4-FFF2-40B4-BE49-F238E27FC236}">
                <a16:creationId xmlns:a16="http://schemas.microsoft.com/office/drawing/2014/main" id="{419F8BFE-4894-419D-A4C8-D4A3D5CAE3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0828" t="12495" r="10828" b="12495"/>
          <a:stretch>
            <a:fillRect/>
          </a:stretch>
        </p:blipFill>
        <p:spPr>
          <a:xfrm>
            <a:off x="467092" y="6444776"/>
            <a:ext cx="1499966" cy="1436138"/>
          </a:xfrm>
          <a:prstGeom prst="rect">
            <a:avLst/>
          </a:prstGeom>
        </p:spPr>
      </p:pic>
      <p:pic>
        <p:nvPicPr>
          <p:cNvPr id="48" name="Picture 47" descr="Z6950-XL_Serio_AL34.png">
            <a:extLst>
              <a:ext uri="{FF2B5EF4-FFF2-40B4-BE49-F238E27FC236}">
                <a16:creationId xmlns:a16="http://schemas.microsoft.com/office/drawing/2014/main" id="{79C36024-19FB-4B3D-872E-771B652ABF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8250" y="6632951"/>
            <a:ext cx="1112031" cy="1204700"/>
          </a:xfrm>
          <a:prstGeom prst="rect">
            <a:avLst/>
          </a:prstGeom>
        </p:spPr>
      </p:pic>
      <p:pic>
        <p:nvPicPr>
          <p:cNvPr id="49" name="Picture 48" descr="ZER6000AV-ONE-CPM_with_Z5615_Z1201_HETC_AL.png">
            <a:extLst>
              <a:ext uri="{FF2B5EF4-FFF2-40B4-BE49-F238E27FC236}">
                <a16:creationId xmlns:a16="http://schemas.microsoft.com/office/drawing/2014/main" id="{9BA87CB9-C756-4582-AF75-8C8F1FFB4C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7246" y="6210221"/>
            <a:ext cx="1699607" cy="18624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7A1458-47EF-AE43-B9B1-F7937381E2BB}"/>
              </a:ext>
            </a:extLst>
          </p:cNvPr>
          <p:cNvCxnSpPr/>
          <p:nvPr/>
        </p:nvCxnSpPr>
        <p:spPr>
          <a:xfrm>
            <a:off x="536714" y="8340222"/>
            <a:ext cx="7111448" cy="0"/>
          </a:xfrm>
          <a:prstGeom prst="line">
            <a:avLst/>
          </a:prstGeom>
          <a:ln w="12700" cap="sq">
            <a:solidFill>
              <a:schemeClr val="bg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EZ1_CastIron_F_04.png">
            <a:extLst>
              <a:ext uri="{FF2B5EF4-FFF2-40B4-BE49-F238E27FC236}">
                <a16:creationId xmlns:a16="http://schemas.microsoft.com/office/drawing/2014/main" id="{FFBD8590-EEA7-9641-9815-7F4F29911C8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6268" y="6418706"/>
            <a:ext cx="2053220" cy="1728125"/>
          </a:xfrm>
          <a:prstGeom prst="rect">
            <a:avLst/>
          </a:prstGeom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A1388D1D-2196-7240-B105-31CB8983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8343901" cy="1338828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plumbSMART</a:t>
            </a:r>
            <a:r>
              <a:rPr lang="en-US" sz="4000" baseline="30000" dirty="0">
                <a:solidFill>
                  <a:schemeClr val="bg2"/>
                </a:solidFill>
              </a:rPr>
              <a:t>™</a:t>
            </a:r>
            <a:br>
              <a:rPr lang="en-US" dirty="0"/>
            </a:br>
            <a:r>
              <a:rPr lang="en-US" dirty="0"/>
              <a:t>how it works</a:t>
            </a:r>
            <a:endParaRPr lang="uk-UA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60F376-4B67-054C-9CE8-68DB66F4CE75}"/>
              </a:ext>
            </a:extLst>
          </p:cNvPr>
          <p:cNvCxnSpPr/>
          <p:nvPr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78371"/>
      </p:ext>
    </p:extLst>
  </p:cSld>
  <p:clrMapOvr>
    <a:masterClrMapping/>
  </p:clrMapOvr>
</p:sld>
</file>

<file path=ppt/theme/theme1.xml><?xml version="1.0" encoding="utf-8"?>
<a:theme xmlns:a="http://schemas.openxmlformats.org/drawingml/2006/main" name="GENARAL LAYOUT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ENARAL LAYOUT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AM SLID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 WITH IMAG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RTFOLIO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28819</TotalTime>
  <Words>884</Words>
  <Application>Microsoft Office PowerPoint</Application>
  <PresentationFormat>Custom</PresentationFormat>
  <Paragraphs>152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 Narrow</vt:lpstr>
      <vt:lpstr>Arial Narrow Regular</vt:lpstr>
      <vt:lpstr>Arial Regular</vt:lpstr>
      <vt:lpstr>Calibri</vt:lpstr>
      <vt:lpstr>Roboto</vt:lpstr>
      <vt:lpstr>Roboto Condensed</vt:lpstr>
      <vt:lpstr>GENARAL LAYOUTS</vt:lpstr>
      <vt:lpstr>1_GENARAL LAYOUTS</vt:lpstr>
      <vt:lpstr>TEAM SLIDES</vt:lpstr>
      <vt:lpstr>SLIDES WITH IMAGES</vt:lpstr>
      <vt:lpstr>PORTFOLIO</vt:lpstr>
      <vt:lpstr>PowerPoint Presentation</vt:lpstr>
      <vt:lpstr>PowerPoint Presentation</vt:lpstr>
      <vt:lpstr>backflow prevention why do you need it? </vt:lpstr>
      <vt:lpstr>PowerPoint Presentation</vt:lpstr>
      <vt:lpstr>PowerPoint Presentation</vt:lpstr>
      <vt:lpstr>why flood control? design dilemma</vt:lpstr>
      <vt:lpstr>connected products why flood control? </vt:lpstr>
      <vt:lpstr>PowerPoint Presentation</vt:lpstr>
      <vt:lpstr>plumbSMART™ how it works</vt:lpstr>
      <vt:lpstr>PowerPoint Presentation</vt:lpstr>
      <vt:lpstr>PowerPoint Presentation</vt:lpstr>
      <vt:lpstr>resources support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Wurster, Cassandra</cp:lastModifiedBy>
  <cp:revision>1544</cp:revision>
  <cp:lastPrinted>2018-08-27T16:09:47Z</cp:lastPrinted>
  <dcterms:created xsi:type="dcterms:W3CDTF">2015-01-20T11:47:48Z</dcterms:created>
  <dcterms:modified xsi:type="dcterms:W3CDTF">2019-09-03T22:02:23Z</dcterms:modified>
</cp:coreProperties>
</file>