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51"/>
  </p:notesMasterIdLst>
  <p:sldIdLst>
    <p:sldId id="269" r:id="rId5"/>
    <p:sldId id="266" r:id="rId6"/>
    <p:sldId id="511" r:id="rId7"/>
    <p:sldId id="270" r:id="rId8"/>
    <p:sldId id="546" r:id="rId9"/>
    <p:sldId id="418" r:id="rId10"/>
    <p:sldId id="387" r:id="rId11"/>
    <p:sldId id="675" r:id="rId12"/>
    <p:sldId id="667" r:id="rId13"/>
    <p:sldId id="378" r:id="rId14"/>
    <p:sldId id="670" r:id="rId15"/>
    <p:sldId id="668" r:id="rId16"/>
    <p:sldId id="669" r:id="rId17"/>
    <p:sldId id="671" r:id="rId18"/>
    <p:sldId id="673" r:id="rId19"/>
    <p:sldId id="676" r:id="rId20"/>
    <p:sldId id="672" r:id="rId21"/>
    <p:sldId id="678" r:id="rId22"/>
    <p:sldId id="625" r:id="rId23"/>
    <p:sldId id="679" r:id="rId24"/>
    <p:sldId id="680" r:id="rId25"/>
    <p:sldId id="674" r:id="rId26"/>
    <p:sldId id="647" r:id="rId27"/>
    <p:sldId id="622" r:id="rId28"/>
    <p:sldId id="681" r:id="rId29"/>
    <p:sldId id="682" r:id="rId30"/>
    <p:sldId id="683" r:id="rId31"/>
    <p:sldId id="684" r:id="rId32"/>
    <p:sldId id="685" r:id="rId33"/>
    <p:sldId id="686" r:id="rId34"/>
    <p:sldId id="687" r:id="rId35"/>
    <p:sldId id="688" r:id="rId36"/>
    <p:sldId id="689" r:id="rId37"/>
    <p:sldId id="690" r:id="rId38"/>
    <p:sldId id="691" r:id="rId39"/>
    <p:sldId id="692" r:id="rId40"/>
    <p:sldId id="693" r:id="rId41"/>
    <p:sldId id="694" r:id="rId42"/>
    <p:sldId id="695" r:id="rId43"/>
    <p:sldId id="696" r:id="rId44"/>
    <p:sldId id="697" r:id="rId45"/>
    <p:sldId id="700" r:id="rId46"/>
    <p:sldId id="698" r:id="rId47"/>
    <p:sldId id="624" r:id="rId48"/>
    <p:sldId id="506" r:id="rId49"/>
    <p:sldId id="699" r:id="rId50"/>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6191"/>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0" autoAdjust="0"/>
    <p:restoredTop sz="93651" autoAdjust="0"/>
  </p:normalViewPr>
  <p:slideViewPr>
    <p:cSldViewPr>
      <p:cViewPr varScale="1">
        <p:scale>
          <a:sx n="77" d="100"/>
          <a:sy n="77" d="100"/>
        </p:scale>
        <p:origin x="90" y="102"/>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12.07.2019</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19217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17</a:t>
            </a:fld>
            <a:endParaRPr lang="uk-UA"/>
          </a:p>
        </p:txBody>
      </p:sp>
    </p:spTree>
    <p:extLst>
      <p:ext uri="{BB962C8B-B14F-4D97-AF65-F5344CB8AC3E}">
        <p14:creationId xmlns:p14="http://schemas.microsoft.com/office/powerpoint/2010/main" val="3242519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22</a:t>
            </a:fld>
            <a:endParaRPr lang="uk-UA"/>
          </a:p>
        </p:txBody>
      </p:sp>
    </p:spTree>
    <p:extLst>
      <p:ext uri="{BB962C8B-B14F-4D97-AF65-F5344CB8AC3E}">
        <p14:creationId xmlns:p14="http://schemas.microsoft.com/office/powerpoint/2010/main" val="2822624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24</a:t>
            </a:fld>
            <a:endParaRPr lang="uk-UA"/>
          </a:p>
        </p:txBody>
      </p:sp>
    </p:spTree>
    <p:extLst>
      <p:ext uri="{BB962C8B-B14F-4D97-AF65-F5344CB8AC3E}">
        <p14:creationId xmlns:p14="http://schemas.microsoft.com/office/powerpoint/2010/main" val="1794699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25</a:t>
            </a:fld>
            <a:endParaRPr lang="uk-UA"/>
          </a:p>
        </p:txBody>
      </p:sp>
    </p:spTree>
    <p:extLst>
      <p:ext uri="{BB962C8B-B14F-4D97-AF65-F5344CB8AC3E}">
        <p14:creationId xmlns:p14="http://schemas.microsoft.com/office/powerpoint/2010/main" val="3711612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26</a:t>
            </a:fld>
            <a:endParaRPr lang="uk-UA"/>
          </a:p>
        </p:txBody>
      </p:sp>
    </p:spTree>
    <p:extLst>
      <p:ext uri="{BB962C8B-B14F-4D97-AF65-F5344CB8AC3E}">
        <p14:creationId xmlns:p14="http://schemas.microsoft.com/office/powerpoint/2010/main" val="3483764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29</a:t>
            </a:fld>
            <a:endParaRPr lang="uk-UA"/>
          </a:p>
        </p:txBody>
      </p:sp>
    </p:spTree>
    <p:extLst>
      <p:ext uri="{BB962C8B-B14F-4D97-AF65-F5344CB8AC3E}">
        <p14:creationId xmlns:p14="http://schemas.microsoft.com/office/powerpoint/2010/main" val="3911934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30</a:t>
            </a:fld>
            <a:endParaRPr lang="uk-UA"/>
          </a:p>
        </p:txBody>
      </p:sp>
    </p:spTree>
    <p:extLst>
      <p:ext uri="{BB962C8B-B14F-4D97-AF65-F5344CB8AC3E}">
        <p14:creationId xmlns:p14="http://schemas.microsoft.com/office/powerpoint/2010/main" val="1030795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Typically any sink that is filled and drained should be sized based on volume.  Any sink that is used for rinse or wash down should be sized based on flow rate of faucet.  Any floor drain will have minimum addition to the flow rate because it typically doesn’t see any more than mop water.  Dishwashers should be piped to an independent interceptor.  The size of such an interceptor is dictated by the maximum output of the dishwasher.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31</a:t>
            </a:fld>
            <a:endParaRPr lang="uk-UA"/>
          </a:p>
        </p:txBody>
      </p:sp>
    </p:spTree>
    <p:extLst>
      <p:ext uri="{BB962C8B-B14F-4D97-AF65-F5344CB8AC3E}">
        <p14:creationId xmlns:p14="http://schemas.microsoft.com/office/powerpoint/2010/main" val="2254357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itchFamily="34" charset="0"/>
              <a:buChar char="•"/>
            </a:pPr>
            <a:r>
              <a:rPr lang="en-US" sz="1200" kern="1200" dirty="0">
                <a:solidFill>
                  <a:schemeClr val="tx1"/>
                </a:solidFill>
                <a:effectLst/>
                <a:latin typeface="+mn-lt"/>
                <a:ea typeface="+mn-ea"/>
                <a:cs typeface="+mn-cs"/>
              </a:rPr>
              <a:t>Proceptor CSA offers six super-capacity models, all </a:t>
            </a:r>
            <a:r>
              <a:rPr lang="en-US" sz="1200" b="1" u="none" kern="1200" dirty="0">
                <a:solidFill>
                  <a:schemeClr val="tx1"/>
                </a:solidFill>
                <a:effectLst/>
                <a:latin typeface="+mn-lt"/>
                <a:ea typeface="+mn-ea"/>
                <a:cs typeface="+mn-cs"/>
              </a:rPr>
              <a:t>certified to 100 GPM</a:t>
            </a:r>
            <a:r>
              <a:rPr lang="en-US" sz="1200" kern="1200" dirty="0">
                <a:solidFill>
                  <a:schemeClr val="tx1"/>
                </a:solidFill>
                <a:effectLst/>
                <a:latin typeface="+mn-lt"/>
                <a:ea typeface="+mn-ea"/>
                <a:cs typeface="+mn-cs"/>
              </a:rPr>
              <a:t>, to meet all your facility needs</a:t>
            </a:r>
          </a:p>
          <a:p>
            <a:pPr marL="171450" lvl="0" indent="-171450">
              <a:buFont typeface="Arial" pitchFamily="34" charset="0"/>
              <a:buChar char="•"/>
            </a:pPr>
            <a:r>
              <a:rPr lang="en-US" sz="1200" kern="1200" dirty="0">
                <a:solidFill>
                  <a:schemeClr val="tx1"/>
                </a:solidFill>
                <a:effectLst/>
                <a:latin typeface="+mn-lt"/>
                <a:ea typeface="+mn-ea"/>
                <a:cs typeface="+mn-cs"/>
              </a:rPr>
              <a:t>Example: Actual storage capacity of GMC-500 is 2634 pounds of pollutant</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32</a:t>
            </a:fld>
            <a:endParaRPr lang="uk-UA"/>
          </a:p>
        </p:txBody>
      </p:sp>
    </p:spTree>
    <p:extLst>
      <p:ext uri="{BB962C8B-B14F-4D97-AF65-F5344CB8AC3E}">
        <p14:creationId xmlns:p14="http://schemas.microsoft.com/office/powerpoint/2010/main" val="1377586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33</a:t>
            </a:fld>
            <a:endParaRPr lang="uk-UA"/>
          </a:p>
        </p:txBody>
      </p:sp>
    </p:spTree>
    <p:extLst>
      <p:ext uri="{BB962C8B-B14F-4D97-AF65-F5344CB8AC3E}">
        <p14:creationId xmlns:p14="http://schemas.microsoft.com/office/powerpoint/2010/main" val="3032423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4201802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r>
              <a:rPr lang="en-US" dirty="0"/>
              <a:t>1. A higher velocity of water will contribute to a more turbulent mixture.  This will slow the grease separation process, thereby reducing efficiency.</a:t>
            </a:r>
          </a:p>
          <a:p>
            <a:pPr marL="228600" indent="-228600"/>
            <a:r>
              <a:rPr lang="en-US" dirty="0"/>
              <a:t>2. The higher the ratio of grease particles to the water, the lower the efficiency of the interceptor.</a:t>
            </a:r>
          </a:p>
          <a:p>
            <a:pPr marL="228600" indent="-228600"/>
            <a:r>
              <a:rPr lang="en-US" dirty="0"/>
              <a:t>3. Grease has a lower specific gravity than water and will rise to the surface quickly.  Grease=ladened food particles having a higher specific gravity than water will linger and accumulate at the bottom, eventually passing out of the interceptor.</a:t>
            </a:r>
          </a:p>
          <a:p>
            <a:pPr marL="228600" indent="-228600"/>
            <a:r>
              <a:rPr lang="en-US" dirty="0"/>
              <a:t>4.Grease-cutting detergents will break the liquid grease into minute particles that can cause these liquids to pass through the interceptor.</a:t>
            </a:r>
          </a:p>
          <a:p>
            <a:pPr marL="228600" indent="-228600"/>
            <a:r>
              <a:rPr lang="en-US" dirty="0"/>
              <a:t>5. If the maximum recommended flow is exceeded, the efficiency of the interceptor will decrease considerably. </a:t>
            </a:r>
          </a:p>
          <a:p>
            <a:pPr marL="228600" indent="-228600"/>
            <a:r>
              <a:rPr lang="en-US" dirty="0"/>
              <a:t>6.  The interceptor should be located as close as possible to the source of grease.  Waste pipes leading to the grease interceptor may become clogged if liquid cools prior to entering the grease interceptor.</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35</a:t>
            </a:fld>
            <a:endParaRPr lang="uk-UA"/>
          </a:p>
        </p:txBody>
      </p:sp>
    </p:spTree>
    <p:extLst>
      <p:ext uri="{BB962C8B-B14F-4D97-AF65-F5344CB8AC3E}">
        <p14:creationId xmlns:p14="http://schemas.microsoft.com/office/powerpoint/2010/main" val="3341474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36</a:t>
            </a:fld>
            <a:endParaRPr lang="uk-UA"/>
          </a:p>
        </p:txBody>
      </p:sp>
    </p:spTree>
    <p:extLst>
      <p:ext uri="{BB962C8B-B14F-4D97-AF65-F5344CB8AC3E}">
        <p14:creationId xmlns:p14="http://schemas.microsoft.com/office/powerpoint/2010/main" val="3088637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38</a:t>
            </a:fld>
            <a:endParaRPr lang="uk-UA"/>
          </a:p>
        </p:txBody>
      </p:sp>
    </p:spTree>
    <p:extLst>
      <p:ext uri="{BB962C8B-B14F-4D97-AF65-F5344CB8AC3E}">
        <p14:creationId xmlns:p14="http://schemas.microsoft.com/office/powerpoint/2010/main" val="3943031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40</a:t>
            </a:fld>
            <a:endParaRPr lang="uk-UA"/>
          </a:p>
        </p:txBody>
      </p:sp>
    </p:spTree>
    <p:extLst>
      <p:ext uri="{BB962C8B-B14F-4D97-AF65-F5344CB8AC3E}">
        <p14:creationId xmlns:p14="http://schemas.microsoft.com/office/powerpoint/2010/main" val="1068666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41</a:t>
            </a:fld>
            <a:endParaRPr lang="uk-UA"/>
          </a:p>
        </p:txBody>
      </p:sp>
    </p:spTree>
    <p:extLst>
      <p:ext uri="{BB962C8B-B14F-4D97-AF65-F5344CB8AC3E}">
        <p14:creationId xmlns:p14="http://schemas.microsoft.com/office/powerpoint/2010/main" val="2813970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1265011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331836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3902586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13</a:t>
            </a:fld>
            <a:endParaRPr lang="uk-UA"/>
          </a:p>
        </p:txBody>
      </p:sp>
    </p:spTree>
    <p:extLst>
      <p:ext uri="{BB962C8B-B14F-4D97-AF65-F5344CB8AC3E}">
        <p14:creationId xmlns:p14="http://schemas.microsoft.com/office/powerpoint/2010/main" val="2445603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14</a:t>
            </a:fld>
            <a:endParaRPr lang="uk-UA"/>
          </a:p>
        </p:txBody>
      </p:sp>
    </p:spTree>
    <p:extLst>
      <p:ext uri="{BB962C8B-B14F-4D97-AF65-F5344CB8AC3E}">
        <p14:creationId xmlns:p14="http://schemas.microsoft.com/office/powerpoint/2010/main" val="955050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15</a:t>
            </a:fld>
            <a:endParaRPr lang="uk-UA"/>
          </a:p>
        </p:txBody>
      </p:sp>
    </p:spTree>
    <p:extLst>
      <p:ext uri="{BB962C8B-B14F-4D97-AF65-F5344CB8AC3E}">
        <p14:creationId xmlns:p14="http://schemas.microsoft.com/office/powerpoint/2010/main" val="266617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16</a:t>
            </a:fld>
            <a:endParaRPr lang="uk-UA"/>
          </a:p>
        </p:txBody>
      </p:sp>
    </p:spTree>
    <p:extLst>
      <p:ext uri="{BB962C8B-B14F-4D97-AF65-F5344CB8AC3E}">
        <p14:creationId xmlns:p14="http://schemas.microsoft.com/office/powerpoint/2010/main" val="3568315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029272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0022214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75923317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5280969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4635797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733436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413604017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351645375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133033183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2653937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9629812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4117972"/>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32687376"/>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07913603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9197058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8934818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3495092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6950" y="9258300"/>
            <a:ext cx="1599811" cy="677021"/>
          </a:xfrm>
          <a:prstGeom prst="rect">
            <a:avLst/>
          </a:prstGeom>
        </p:spPr>
      </p:pic>
    </p:spTree>
    <p:extLst>
      <p:ext uri="{BB962C8B-B14F-4D97-AF65-F5344CB8AC3E}">
        <p14:creationId xmlns:p14="http://schemas.microsoft.com/office/powerpoint/2010/main" val="109969304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0571165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lvl1pPr>
              <a:defRPr b="0" i="0">
                <a:latin typeface="Arial Regular" charset="0"/>
              </a:defRPr>
            </a:lvl1pPr>
          </a:lstStyle>
          <a:p>
            <a:endParaRPr lang="uk-UA" dirty="0"/>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81317247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18822960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2094298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6477975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4707744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62576866"/>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262134303"/>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b="0" i="0">
                <a:latin typeface="Arial Regular" charset="0"/>
              </a:defRPr>
            </a:lvl1pPr>
          </a:lstStyle>
          <a:p>
            <a:endParaRPr lang="uk-UA" dirty="0"/>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b="0" i="0">
                <a:latin typeface="Arial Regular" charset="0"/>
              </a:defRPr>
            </a:lvl1pPr>
          </a:lstStyle>
          <a:p>
            <a:endParaRPr lang="uk-UA" dirty="0"/>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0917993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7995374"/>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716150183"/>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lvl1pPr>
              <a:defRPr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725685958"/>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1557463"/>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8286810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513924228"/>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73097952"/>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3085764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37340191"/>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7234858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16747259"/>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400998396"/>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b="0" i="0">
                <a:latin typeface="Arial Regular" charset="0"/>
              </a:defRPr>
            </a:lvl1pPr>
          </a:lstStyle>
          <a:p>
            <a:endParaRPr lang="uk-UA"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48509339"/>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9846816"/>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7673552"/>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5143500"/>
            <a:ext cx="4572000" cy="2743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lvl1pPr>
              <a:defRPr b="0" i="0">
                <a:latin typeface="Arial Regular" charset="0"/>
              </a:defRPr>
            </a:lvl1pPr>
          </a:lstStyle>
          <a:p>
            <a:endParaRPr lang="uk-UA" dirty="0"/>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lvl1pPr>
              <a:defRPr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4677069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2084899166"/>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71967628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6734" y="9258300"/>
            <a:ext cx="1599811" cy="677021"/>
          </a:xfrm>
          <a:prstGeom prst="rect">
            <a:avLst/>
          </a:prstGeom>
        </p:spPr>
      </p:pic>
    </p:spTree>
    <p:extLst>
      <p:ext uri="{BB962C8B-B14F-4D97-AF65-F5344CB8AC3E}">
        <p14:creationId xmlns:p14="http://schemas.microsoft.com/office/powerpoint/2010/main" val="204602708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51177065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9298113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1394355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734" r:id="rId4"/>
    <p:sldLayoutId id="2147483738" r:id="rId5"/>
    <p:sldLayoutId id="2147483743" r:id="rId6"/>
    <p:sldLayoutId id="2147483753" r:id="rId7"/>
    <p:sldLayoutId id="2147483756" r:id="rId8"/>
    <p:sldLayoutId id="2147483761" r:id="rId9"/>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notesSlide" Target="../notesSlides/notesSlide5.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www.zurn.com/about/customer-stories/restaurant-turns-table-on-stinky-situation" TargetMode="External"/><Relationship Id="rId3" Type="http://schemas.openxmlformats.org/officeDocument/2006/relationships/image" Target="../media/image26.png"/><Relationship Id="rId7" Type="http://schemas.openxmlformats.org/officeDocument/2006/relationships/image" Target="../media/image30.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hyperlink" Target="https://www.zurn.com/about/customer-stories/proceptor-steps-up-to-the-plate-to-put-fog-in-it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39.pn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image" Target="../media/image38.jpeg"/><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http://content.zurn.com/pages/technicalinformation/Interceptors/GreaseCalcSDODIM(PW).xls"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6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zurn.com/resources/product-trainin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hyperlink" Target="https://www.youtube.com/watch?v=w-yYDIOxkaw"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71600" y="7886700"/>
            <a:ext cx="12954000" cy="861774"/>
          </a:xfrm>
          <a:prstGeom prst="rect">
            <a:avLst/>
          </a:prstGeom>
          <a:noFill/>
        </p:spPr>
        <p:txBody>
          <a:bodyPr wrap="square" rtlCol="0">
            <a:spAutoFit/>
          </a:bodyPr>
          <a:lstStyle/>
          <a:p>
            <a:r>
              <a:rPr lang="en-US" sz="5000" dirty="0">
                <a:solidFill>
                  <a:schemeClr val="accent1"/>
                </a:solidFill>
                <a:latin typeface="Arial Regular" charset="0"/>
                <a:ea typeface="Arial Narrow Regular" charset="0"/>
                <a:cs typeface="Lato Semibold" panose="020F0502020204030203" pitchFamily="34" charset="0"/>
              </a:rPr>
              <a:t>Zurn Interceptors - Overview</a:t>
            </a:r>
            <a:endParaRPr lang="ru-RU" sz="5000" dirty="0">
              <a:solidFill>
                <a:schemeClr val="accent1"/>
              </a:solidFill>
              <a:latin typeface="Arial Regular" charset="0"/>
              <a:ea typeface="Lato Semibold" panose="020F0502020204030203" pitchFamily="34" charset="0"/>
              <a:cs typeface="Lato Semibold" panose="020F0502020204030203" pitchFamily="34" charset="0"/>
            </a:endParaRPr>
          </a:p>
        </p:txBody>
      </p:sp>
      <p:sp>
        <p:nvSpPr>
          <p:cNvPr id="4" name="TextBox 3"/>
          <p:cNvSpPr txBox="1"/>
          <p:nvPr/>
        </p:nvSpPr>
        <p:spPr>
          <a:xfrm>
            <a:off x="1371600" y="8738294"/>
            <a:ext cx="10744200" cy="477054"/>
          </a:xfrm>
          <a:prstGeom prst="rect">
            <a:avLst/>
          </a:prstGeom>
          <a:noFill/>
        </p:spPr>
        <p:txBody>
          <a:bodyPr wrap="square" rtlCol="0">
            <a:spAutoFit/>
          </a:bodyPr>
          <a:lstStyle/>
          <a:p>
            <a:r>
              <a:rPr lang="en-US" sz="2500" dirty="0">
                <a:solidFill>
                  <a:schemeClr val="tx2"/>
                </a:solidFill>
                <a:latin typeface="Arial Regular" charset="0"/>
              </a:rPr>
              <a:t>January 15, 2019</a:t>
            </a:r>
            <a:endParaRPr lang="uk-UA" sz="2500" dirty="0">
              <a:solidFill>
                <a:schemeClr val="tx2"/>
              </a:solidFill>
              <a:latin typeface="Arial Regular" charset="0"/>
            </a:endParaRPr>
          </a:p>
        </p:txBody>
      </p:sp>
    </p:spTree>
    <p:extLst>
      <p:ext uri="{BB962C8B-B14F-4D97-AF65-F5344CB8AC3E}">
        <p14:creationId xmlns:p14="http://schemas.microsoft.com/office/powerpoint/2010/main" val="51885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10</a:t>
            </a:fld>
            <a:endParaRPr b="0" dirty="0">
              <a:latin typeface="Arial Regular" charset="0"/>
            </a:endParaRPr>
          </a:p>
        </p:txBody>
      </p:sp>
      <p:sp>
        <p:nvSpPr>
          <p:cNvPr id="18" name="Rectangle 17"/>
          <p:cNvSpPr/>
          <p:nvPr/>
        </p:nvSpPr>
        <p:spPr>
          <a:xfrm>
            <a:off x="1066800" y="8626408"/>
            <a:ext cx="6151444" cy="707886"/>
          </a:xfrm>
          <a:prstGeom prst="rect">
            <a:avLst/>
          </a:prstGeom>
        </p:spPr>
        <p:txBody>
          <a:bodyPr wrap="square">
            <a:spAutoFit/>
          </a:bodyPr>
          <a:lstStyle/>
          <a:p>
            <a:r>
              <a:rPr lang="en-US" sz="2000" dirty="0">
                <a:latin typeface="Arial Narrow Regular"/>
              </a:rPr>
              <a:t>Wireless system monitors grease and sediment </a:t>
            </a:r>
          </a:p>
          <a:p>
            <a:r>
              <a:rPr lang="en-US" sz="2000" dirty="0">
                <a:latin typeface="Arial Narrow Regular"/>
              </a:rPr>
              <a:t>with the push of a button</a:t>
            </a:r>
          </a:p>
        </p:txBody>
      </p:sp>
      <p:sp>
        <p:nvSpPr>
          <p:cNvPr id="28" name="Rectangle 27"/>
          <p:cNvSpPr/>
          <p:nvPr/>
        </p:nvSpPr>
        <p:spPr>
          <a:xfrm>
            <a:off x="8026333" y="8711679"/>
            <a:ext cx="4394267" cy="1323439"/>
          </a:xfrm>
          <a:prstGeom prst="rect">
            <a:avLst/>
          </a:prstGeom>
        </p:spPr>
        <p:txBody>
          <a:bodyPr wrap="square">
            <a:spAutoFit/>
          </a:bodyPr>
          <a:lstStyle/>
          <a:p>
            <a:r>
              <a:rPr lang="en-US" sz="2000" dirty="0">
                <a:solidFill>
                  <a:schemeClr val="accent1"/>
                </a:solidFill>
                <a:latin typeface="Arial Narrow Regular"/>
              </a:rPr>
              <a:t>H-20 (32,000 lbs) rated and skid resistant</a:t>
            </a:r>
          </a:p>
          <a:p>
            <a:r>
              <a:rPr lang="en-US" sz="2000" dirty="0">
                <a:latin typeface="Arial Narrow Regular"/>
              </a:rPr>
              <a:t>*Included in the Z-250H FOG-ceptor package</a:t>
            </a:r>
          </a:p>
        </p:txBody>
      </p:sp>
      <p:pic>
        <p:nvPicPr>
          <p:cNvPr id="31" name="Picture 4"/>
          <p:cNvPicPr>
            <a:picLocks noChangeAspect="1" noChangeArrowheads="1"/>
          </p:cNvPicPr>
          <p:nvPr/>
        </p:nvPicPr>
        <p:blipFill>
          <a:blip r:embed="rId2" cstate="print"/>
          <a:srcRect/>
          <a:stretch>
            <a:fillRect/>
          </a:stretch>
        </p:blipFill>
        <p:spPr bwMode="auto">
          <a:xfrm>
            <a:off x="13297883" y="1421520"/>
            <a:ext cx="4370187" cy="6193051"/>
          </a:xfrm>
          <a:prstGeom prst="rect">
            <a:avLst/>
          </a:prstGeom>
          <a:noFill/>
          <a:ln w="9525">
            <a:noFill/>
            <a:miter lim="800000"/>
            <a:headEnd/>
            <a:tailEnd/>
          </a:ln>
        </p:spPr>
      </p:pic>
      <p:pic>
        <p:nvPicPr>
          <p:cNvPr id="32" name="Picture 7"/>
          <p:cNvPicPr>
            <a:picLocks noChangeAspect="1" noChangeArrowheads="1"/>
          </p:cNvPicPr>
          <p:nvPr/>
        </p:nvPicPr>
        <p:blipFill>
          <a:blip r:embed="rId3" cstate="print"/>
          <a:srcRect/>
          <a:stretch>
            <a:fillRect/>
          </a:stretch>
        </p:blipFill>
        <p:spPr bwMode="auto">
          <a:xfrm>
            <a:off x="7961284" y="3472214"/>
            <a:ext cx="4656005" cy="3942624"/>
          </a:xfrm>
          <a:prstGeom prst="rect">
            <a:avLst/>
          </a:prstGeom>
          <a:noFill/>
          <a:ln w="9525">
            <a:noFill/>
            <a:miter lim="800000"/>
            <a:headEnd/>
            <a:tailEnd/>
          </a:ln>
        </p:spPr>
      </p:pic>
      <p:sp>
        <p:nvSpPr>
          <p:cNvPr id="37" name="TextBox 36"/>
          <p:cNvSpPr txBox="1"/>
          <p:nvPr/>
        </p:nvSpPr>
        <p:spPr>
          <a:xfrm>
            <a:off x="1066800" y="7873856"/>
            <a:ext cx="7412070" cy="646331"/>
          </a:xfrm>
          <a:prstGeom prst="rect">
            <a:avLst/>
          </a:prstGeom>
          <a:noFill/>
        </p:spPr>
        <p:txBody>
          <a:bodyPr wrap="square" rtlCol="0">
            <a:spAutoFit/>
          </a:bodyPr>
          <a:lstStyle/>
          <a:p>
            <a:r>
              <a:rPr lang="en-US" sz="3600" dirty="0">
                <a:solidFill>
                  <a:schemeClr val="accent1"/>
                </a:solidFill>
                <a:latin typeface="Arial Narrow Regular" charset="0"/>
              </a:rPr>
              <a:t>electronic monitoring Smartpro </a:t>
            </a:r>
            <a:endParaRPr lang="uk-UA" sz="3600" dirty="0">
              <a:solidFill>
                <a:schemeClr val="accent1"/>
              </a:solidFill>
              <a:latin typeface="Arial Narrow Regular" charset="0"/>
            </a:endParaRPr>
          </a:p>
        </p:txBody>
      </p:sp>
      <p:sp>
        <p:nvSpPr>
          <p:cNvPr id="8" name="Title 7"/>
          <p:cNvSpPr>
            <a:spLocks noGrp="1"/>
          </p:cNvSpPr>
          <p:nvPr>
            <p:ph type="title"/>
          </p:nvPr>
        </p:nvSpPr>
        <p:spPr>
          <a:xfrm>
            <a:off x="876300" y="571411"/>
            <a:ext cx="10706100" cy="1338828"/>
          </a:xfrm>
        </p:spPr>
        <p:txBody>
          <a:bodyPr/>
          <a:lstStyle/>
          <a:p>
            <a:r>
              <a:rPr lang="en-US" dirty="0">
                <a:solidFill>
                  <a:schemeClr val="accent1"/>
                </a:solidFill>
              </a:rPr>
              <a:t>features &amp; benefits</a:t>
            </a:r>
            <a:br>
              <a:rPr lang="en-US" dirty="0"/>
            </a:br>
            <a:r>
              <a:rPr lang="en-US" dirty="0"/>
              <a:t>options for large-scale Proceptors</a:t>
            </a:r>
            <a:endParaRPr lang="uk-UA" dirty="0"/>
          </a:p>
        </p:txBody>
      </p:sp>
      <p:sp>
        <p:nvSpPr>
          <p:cNvPr id="39" name="TextBox 38"/>
          <p:cNvSpPr txBox="1"/>
          <p:nvPr/>
        </p:nvSpPr>
        <p:spPr>
          <a:xfrm>
            <a:off x="8001000" y="7908745"/>
            <a:ext cx="3831521" cy="646331"/>
          </a:xfrm>
          <a:prstGeom prst="rect">
            <a:avLst/>
          </a:prstGeom>
          <a:noFill/>
        </p:spPr>
        <p:txBody>
          <a:bodyPr wrap="square" rtlCol="0">
            <a:spAutoFit/>
          </a:bodyPr>
          <a:lstStyle/>
          <a:p>
            <a:r>
              <a:rPr lang="en-US" sz="3600" dirty="0">
                <a:solidFill>
                  <a:schemeClr val="accent1"/>
                </a:solidFill>
                <a:latin typeface="Arial Narrow Regular" charset="0"/>
              </a:rPr>
              <a:t>fiberglass cover</a:t>
            </a:r>
            <a:endParaRPr lang="uk-UA" sz="3600" dirty="0">
              <a:solidFill>
                <a:schemeClr val="accent1"/>
              </a:solidFill>
              <a:latin typeface="Arial Narrow Regular" charset="0"/>
            </a:endParaRPr>
          </a:p>
        </p:txBody>
      </p:sp>
      <p:sp>
        <p:nvSpPr>
          <p:cNvPr id="40" name="TextBox 39"/>
          <p:cNvSpPr txBox="1"/>
          <p:nvPr/>
        </p:nvSpPr>
        <p:spPr>
          <a:xfrm>
            <a:off x="13210365" y="7887941"/>
            <a:ext cx="7412070" cy="646331"/>
          </a:xfrm>
          <a:prstGeom prst="rect">
            <a:avLst/>
          </a:prstGeom>
          <a:noFill/>
        </p:spPr>
        <p:txBody>
          <a:bodyPr wrap="square" rtlCol="0">
            <a:spAutoFit/>
          </a:bodyPr>
          <a:lstStyle/>
          <a:p>
            <a:r>
              <a:rPr lang="en-US" sz="3600" dirty="0">
                <a:solidFill>
                  <a:schemeClr val="accent1"/>
                </a:solidFill>
                <a:latin typeface="Arial Narrow Regular" charset="0"/>
              </a:rPr>
              <a:t>extension collar</a:t>
            </a:r>
            <a:endParaRPr lang="uk-UA" sz="3600" dirty="0">
              <a:solidFill>
                <a:schemeClr val="accent1"/>
              </a:solidFill>
              <a:latin typeface="Arial Narrow Regular" charset="0"/>
            </a:endParaRPr>
          </a:p>
        </p:txBody>
      </p:sp>
      <p:sp>
        <p:nvSpPr>
          <p:cNvPr id="42" name="Rectangle 41"/>
          <p:cNvSpPr/>
          <p:nvPr/>
        </p:nvSpPr>
        <p:spPr>
          <a:xfrm>
            <a:off x="13258800" y="8711679"/>
            <a:ext cx="3556067" cy="984885"/>
          </a:xfrm>
          <a:prstGeom prst="rect">
            <a:avLst/>
          </a:prstGeom>
        </p:spPr>
        <p:txBody>
          <a:bodyPr wrap="square">
            <a:spAutoFit/>
          </a:bodyPr>
          <a:lstStyle/>
          <a:p>
            <a:r>
              <a:rPr lang="en-US" sz="2000" dirty="0">
                <a:latin typeface="Arial Narrow Regular"/>
              </a:rPr>
              <a:t>3’ height Included in the Z-250H FOG-ceptor package</a:t>
            </a:r>
          </a:p>
          <a:p>
            <a:endParaRPr lang="en-US" sz="1800" dirty="0">
              <a:solidFill>
                <a:schemeClr val="tx2"/>
              </a:solidFill>
              <a:latin typeface="Arial Narrow Regular"/>
            </a:endParaRPr>
          </a:p>
        </p:txBody>
      </p:sp>
      <p:pic>
        <p:nvPicPr>
          <p:cNvPr id="43"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2015872"/>
            <a:ext cx="2191173" cy="599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554" t="7570" r="76798" b="41672"/>
          <a:stretch/>
        </p:blipFill>
        <p:spPr bwMode="auto">
          <a:xfrm>
            <a:off x="2455468" y="2357437"/>
            <a:ext cx="2971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938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6" name="Title 5"/>
          <p:cNvSpPr>
            <a:spLocks noGrp="1"/>
          </p:cNvSpPr>
          <p:nvPr>
            <p:ph type="title"/>
          </p:nvPr>
        </p:nvSpPr>
        <p:spPr>
          <a:xfrm>
            <a:off x="876300" y="571411"/>
            <a:ext cx="16497300" cy="1338828"/>
          </a:xfrm>
        </p:spPr>
        <p:txBody>
          <a:bodyPr/>
          <a:lstStyle/>
          <a:p>
            <a:r>
              <a:rPr lang="en-US" dirty="0">
                <a:solidFill>
                  <a:schemeClr val="accent1"/>
                </a:solidFill>
              </a:rPr>
              <a:t>features &amp; benefits</a:t>
            </a:r>
            <a:br>
              <a:rPr lang="en-US" dirty="0"/>
            </a:br>
            <a:r>
              <a:rPr lang="en-US" dirty="0"/>
              <a:t>incoming flow management performance</a:t>
            </a:r>
            <a:endParaRPr lang="uk-UA" dirty="0"/>
          </a:p>
        </p:txBody>
      </p:sp>
      <p:sp>
        <p:nvSpPr>
          <p:cNvPr id="15" name="Rectangle 14"/>
          <p:cNvSpPr/>
          <p:nvPr/>
        </p:nvSpPr>
        <p:spPr>
          <a:xfrm>
            <a:off x="-76200" y="11087100"/>
            <a:ext cx="18440400" cy="762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26" name="Group 25"/>
          <p:cNvGrpSpPr>
            <a:grpSpLocks noChangeAspect="1"/>
          </p:cNvGrpSpPr>
          <p:nvPr/>
        </p:nvGrpSpPr>
        <p:grpSpPr>
          <a:xfrm>
            <a:off x="-38099" y="4305300"/>
            <a:ext cx="10629899" cy="5777711"/>
            <a:chOff x="530525" y="3630111"/>
            <a:chExt cx="4181115" cy="2272577"/>
          </a:xfrm>
        </p:grpSpPr>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525" y="4267200"/>
              <a:ext cx="4033838" cy="16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842" y="4087520"/>
              <a:ext cx="4102040" cy="17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215" y="3630111"/>
              <a:ext cx="4162425" cy="45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0" name="Object 29"/>
          <p:cNvGraphicFramePr>
            <a:graphicFrameLocks noChangeAspect="1"/>
          </p:cNvGraphicFramePr>
          <p:nvPr>
            <p:extLst>
              <p:ext uri="{D42A27DB-BD31-4B8C-83A1-F6EECF244321}">
                <p14:modId xmlns:p14="http://schemas.microsoft.com/office/powerpoint/2010/main" val="1826901502"/>
              </p:ext>
            </p:extLst>
          </p:nvPr>
        </p:nvGraphicFramePr>
        <p:xfrm>
          <a:off x="10972800" y="4563443"/>
          <a:ext cx="7315200" cy="5380657"/>
        </p:xfrm>
        <a:graphic>
          <a:graphicData uri="http://schemas.openxmlformats.org/presentationml/2006/ole">
            <mc:AlternateContent xmlns:mc="http://schemas.openxmlformats.org/markup-compatibility/2006">
              <mc:Choice xmlns:v="urn:schemas-microsoft-com:vml" Requires="v">
                <p:oleObj spid="_x0000_s2133" name="Worksheet" r:id="rId7" imgW="6091436" imgH="4480523" progId="Excel.Sheet.8">
                  <p:embed/>
                </p:oleObj>
              </mc:Choice>
              <mc:Fallback>
                <p:oleObj name="Worksheet" r:id="rId7" imgW="6091436" imgH="4480523"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72800" y="4563443"/>
                        <a:ext cx="7315200" cy="5380657"/>
                      </a:xfrm>
                      <a:prstGeom prst="rect">
                        <a:avLst/>
                      </a:prstGeom>
                      <a:noFill/>
                      <a:extLst/>
                    </p:spPr>
                  </p:pic>
                </p:oleObj>
              </mc:Fallback>
            </mc:AlternateContent>
          </a:graphicData>
        </a:graphic>
      </p:graphicFrame>
      <p:sp>
        <p:nvSpPr>
          <p:cNvPr id="31" name="Rectangle 30"/>
          <p:cNvSpPr/>
          <p:nvPr/>
        </p:nvSpPr>
        <p:spPr>
          <a:xfrm>
            <a:off x="914400" y="2654975"/>
            <a:ext cx="9302969" cy="1815882"/>
          </a:xfrm>
          <a:prstGeom prst="rect">
            <a:avLst/>
          </a:prstGeom>
        </p:spPr>
        <p:txBody>
          <a:bodyPr wrap="square">
            <a:spAutoFit/>
          </a:bodyPr>
          <a:lstStyle/>
          <a:p>
            <a:pPr algn="ctr"/>
            <a:r>
              <a:rPr lang="en-US" sz="3600" b="1" dirty="0">
                <a:solidFill>
                  <a:srgbClr val="0070C0"/>
                </a:solidFill>
                <a:latin typeface="Arial Narrow Regular"/>
              </a:rPr>
              <a:t>96.5% Removal Efficiency</a:t>
            </a:r>
          </a:p>
          <a:p>
            <a:pPr marL="0" lvl="1" algn="ctr"/>
            <a:r>
              <a:rPr lang="en-US" sz="2000" dirty="0">
                <a:latin typeface="Arial Narrow Regular"/>
              </a:rPr>
              <a:t>3rd party tested by NSF International and Chemir Laboratories, and PDI Certified </a:t>
            </a:r>
          </a:p>
          <a:p>
            <a:pPr marL="0" lvl="1" algn="ctr"/>
            <a:r>
              <a:rPr lang="en-US" sz="2000" dirty="0">
                <a:latin typeface="Arial Narrow Regular"/>
              </a:rPr>
              <a:t>to remove 96.5% of incoming FOG (Fats, Oils, and Grease)</a:t>
            </a:r>
          </a:p>
          <a:p>
            <a:pPr algn="ctr"/>
            <a:endParaRPr lang="en-CA" sz="3600" dirty="0">
              <a:latin typeface="Arial Narrow Regular"/>
            </a:endParaRPr>
          </a:p>
        </p:txBody>
      </p:sp>
      <p:sp>
        <p:nvSpPr>
          <p:cNvPr id="32" name="Rectangle 31"/>
          <p:cNvSpPr/>
          <p:nvPr/>
        </p:nvSpPr>
        <p:spPr>
          <a:xfrm>
            <a:off x="10629899" y="2675572"/>
            <a:ext cx="7353301" cy="1569660"/>
          </a:xfrm>
          <a:prstGeom prst="rect">
            <a:avLst/>
          </a:prstGeom>
        </p:spPr>
        <p:txBody>
          <a:bodyPr wrap="square">
            <a:spAutoFit/>
          </a:bodyPr>
          <a:lstStyle/>
          <a:p>
            <a:pPr algn="ctr"/>
            <a:r>
              <a:rPr lang="en-US" sz="3600" b="1" dirty="0">
                <a:solidFill>
                  <a:srgbClr val="0070C0"/>
                </a:solidFill>
                <a:latin typeface="Arial Narrow Regular"/>
              </a:rPr>
              <a:t>99% + Removal Efficiency</a:t>
            </a:r>
          </a:p>
          <a:p>
            <a:pPr algn="ctr"/>
            <a:r>
              <a:rPr lang="en-US" sz="2000" dirty="0">
                <a:latin typeface="Arial Narrow Regular"/>
              </a:rPr>
              <a:t>Field tested and 3</a:t>
            </a:r>
            <a:r>
              <a:rPr lang="en-US" sz="2000" baseline="30000" dirty="0">
                <a:latin typeface="Arial Narrow Regular"/>
              </a:rPr>
              <a:t>rd</a:t>
            </a:r>
            <a:r>
              <a:rPr lang="en-US" sz="2000" dirty="0">
                <a:latin typeface="Arial Narrow Regular"/>
              </a:rPr>
              <a:t> party tested by Severn Trent Laboratories</a:t>
            </a:r>
          </a:p>
          <a:p>
            <a:pPr algn="ctr"/>
            <a:r>
              <a:rPr lang="en-US" sz="2000" dirty="0">
                <a:latin typeface="Arial Narrow Regular"/>
              </a:rPr>
              <a:t>to deliver less than 100PPM FOG (Fats, Oils, and Grease) </a:t>
            </a:r>
          </a:p>
          <a:p>
            <a:pPr lvl="1" algn="ctr">
              <a:defRPr/>
            </a:pPr>
            <a:r>
              <a:rPr lang="en-US" sz="2000" dirty="0">
                <a:latin typeface="Arial Narrow Regular"/>
              </a:rPr>
              <a:t>and less than 350 PPM TSS (Total Suspended Solids) </a:t>
            </a:r>
          </a:p>
        </p:txBody>
      </p:sp>
    </p:spTree>
    <p:extLst>
      <p:ext uri="{BB962C8B-B14F-4D97-AF65-F5344CB8AC3E}">
        <p14:creationId xmlns:p14="http://schemas.microsoft.com/office/powerpoint/2010/main" val="3911599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8275968" cy="1028900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6" name="Title 5"/>
          <p:cNvSpPr>
            <a:spLocks noGrp="1"/>
          </p:cNvSpPr>
          <p:nvPr>
            <p:ph type="title"/>
          </p:nvPr>
        </p:nvSpPr>
        <p:spPr>
          <a:xfrm>
            <a:off x="876300" y="571411"/>
            <a:ext cx="13144500" cy="1338828"/>
          </a:xfrm>
        </p:spPr>
        <p:txBody>
          <a:bodyPr/>
          <a:lstStyle/>
          <a:p>
            <a:r>
              <a:rPr lang="en-US" dirty="0">
                <a:solidFill>
                  <a:schemeClr val="accent1"/>
                </a:solidFill>
              </a:rPr>
              <a:t>features &amp; benefits</a:t>
            </a:r>
            <a:br>
              <a:rPr lang="en-US" dirty="0"/>
            </a:br>
            <a:r>
              <a:rPr lang="en-US" dirty="0"/>
              <a:t>concrete corrosion can begin within a few years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12</a:t>
            </a:fld>
            <a:endParaRPr b="0" dirty="0">
              <a:latin typeface="Arial Regular" charset="0"/>
            </a:endParaRP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9799" y="3086100"/>
            <a:ext cx="8976169" cy="720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260383"/>
            <a:ext cx="8610600" cy="7683717"/>
          </a:xfrm>
          <a:prstGeom prst="rect">
            <a:avLst/>
          </a:prstGeom>
        </p:spPr>
      </p:pic>
    </p:spTree>
    <p:extLst>
      <p:ext uri="{BB962C8B-B14F-4D97-AF65-F5344CB8AC3E}">
        <p14:creationId xmlns:p14="http://schemas.microsoft.com/office/powerpoint/2010/main" val="3021361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6" name="Title 5"/>
          <p:cNvSpPr>
            <a:spLocks noGrp="1"/>
          </p:cNvSpPr>
          <p:nvPr>
            <p:ph type="title"/>
          </p:nvPr>
        </p:nvSpPr>
        <p:spPr>
          <a:xfrm>
            <a:off x="876300" y="571411"/>
            <a:ext cx="16497300" cy="1962076"/>
          </a:xfrm>
        </p:spPr>
        <p:txBody>
          <a:bodyPr/>
          <a:lstStyle/>
          <a:p>
            <a:r>
              <a:rPr lang="en-US" dirty="0">
                <a:solidFill>
                  <a:schemeClr val="accent1"/>
                </a:solidFill>
              </a:rPr>
              <a:t>features &amp; benefits</a:t>
            </a:r>
            <a:br>
              <a:rPr lang="en-US" dirty="0"/>
            </a:br>
            <a:r>
              <a:rPr lang="en-US" dirty="0"/>
              <a:t>sanitary sewer overflows</a:t>
            </a:r>
            <a:endParaRPr lang="uk-UA" dirty="0"/>
          </a:p>
        </p:txBody>
      </p:sp>
      <p:sp>
        <p:nvSpPr>
          <p:cNvPr id="3" name="Slide Number Placeholder 2"/>
          <p:cNvSpPr>
            <a:spLocks noGrp="1"/>
          </p:cNvSpPr>
          <p:nvPr>
            <p:ph type="sldNum" sz="quarter" idx="10"/>
          </p:nvPr>
        </p:nvSpPr>
        <p:spPr>
          <a:xfrm>
            <a:off x="16794480" y="9675793"/>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13</a:t>
            </a:fld>
            <a:endParaRPr b="0" dirty="0">
              <a:latin typeface="Arial Regular" charset="0"/>
            </a:endParaRPr>
          </a:p>
        </p:txBody>
      </p:sp>
      <p:sp>
        <p:nvSpPr>
          <p:cNvPr id="8" name="Content Placeholder 2"/>
          <p:cNvSpPr txBox="1">
            <a:spLocks/>
          </p:cNvSpPr>
          <p:nvPr/>
        </p:nvSpPr>
        <p:spPr>
          <a:xfrm>
            <a:off x="876300" y="1943100"/>
            <a:ext cx="17564100" cy="590387"/>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CA" sz="3600" dirty="0">
                <a:latin typeface="Arial Narrow" panose="020B0606020202030204" pitchFamily="34" charset="0"/>
              </a:rPr>
              <a:t>Sewers discharge up to 10 billion gallons (38 billion liters) of raw sewage, each </a:t>
            </a:r>
            <a:r>
              <a:rPr lang="en-CA" sz="3600" b="1" i="1" dirty="0">
                <a:latin typeface="Arial Narrow" panose="020B0606020202030204" pitchFamily="34" charset="0"/>
              </a:rPr>
              <a:t>YEAR!</a:t>
            </a:r>
            <a:endParaRPr lang="en-US" sz="3600" b="1" i="1" dirty="0">
              <a:latin typeface="Arial Narrow" panose="020B0606020202030204" pitchFamily="34" charset="0"/>
            </a:endParaRPr>
          </a:p>
        </p:txBody>
      </p:sp>
      <p:pic>
        <p:nvPicPr>
          <p:cNvPr id="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12" t="9030" r="7986" b="12982"/>
          <a:stretch/>
        </p:blipFill>
        <p:spPr bwMode="auto">
          <a:xfrm>
            <a:off x="9503148" y="7729832"/>
            <a:ext cx="4822452" cy="3357268"/>
          </a:xfrm>
          <a:prstGeom prst="rect">
            <a:avLst/>
          </a:prstGeom>
          <a:ln w="38100" cap="sq">
            <a:noFill/>
            <a:prstDash val="solid"/>
            <a:miter lim="800000"/>
          </a:ln>
          <a:effectLst/>
          <a:extLst>
            <a:ext uri="{909E8E84-426E-40DD-AFC4-6F175D3DCCD1}">
              <a14:hiddenFill xmlns:a14="http://schemas.microsoft.com/office/drawing/2010/main">
                <a:solidFill>
                  <a:schemeClr val="accent1"/>
                </a:solidFill>
              </a14:hiddenFill>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 y="7985701"/>
            <a:ext cx="4696430" cy="3091815"/>
          </a:xfrm>
          <a:prstGeom prst="rect">
            <a:avLst/>
          </a:prstGeom>
          <a:ln w="38100" cap="sq">
            <a:noFill/>
            <a:prstDash val="solid"/>
            <a:miter lim="800000"/>
          </a:ln>
          <a:effectLst/>
          <a:extLst>
            <a:ext uri="{909E8E84-426E-40DD-AFC4-6F175D3DCCD1}">
              <a14:hiddenFill xmlns:a14="http://schemas.microsoft.com/office/drawing/2010/main">
                <a:solidFill>
                  <a:schemeClr val="accent1"/>
                </a:solidFill>
              </a14:hiddenFill>
            </a:ext>
          </a:extLst>
        </p:spPr>
      </p:pic>
      <p:pic>
        <p:nvPicPr>
          <p:cNvPr id="11"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435" r="2661"/>
          <a:stretch/>
        </p:blipFill>
        <p:spPr bwMode="auto">
          <a:xfrm>
            <a:off x="4665950" y="8001038"/>
            <a:ext cx="4887516" cy="3061139"/>
          </a:xfrm>
          <a:prstGeom prst="rect">
            <a:avLst/>
          </a:prstGeom>
          <a:noFill/>
          <a:ln w="38100" cap="sq">
            <a:noFill/>
            <a:prstDash val="solid"/>
            <a:miter lim="800000"/>
          </a:ln>
          <a:effectLst/>
          <a:extLst/>
        </p:spPr>
      </p:pic>
      <p:pic>
        <p:nvPicPr>
          <p:cNvPr id="12"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9491" r="8297" b="11318"/>
          <a:stretch/>
        </p:blipFill>
        <p:spPr bwMode="auto">
          <a:xfrm>
            <a:off x="14287500" y="8039099"/>
            <a:ext cx="4000500" cy="3048000"/>
          </a:xfrm>
          <a:prstGeom prst="rect">
            <a:avLst/>
          </a:prstGeom>
          <a:ln w="38100" cap="sq">
            <a:noFill/>
            <a:prstDash val="solid"/>
            <a:miter lim="800000"/>
          </a:ln>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0" y="7256242"/>
            <a:ext cx="15621000" cy="762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5" name="Rectangle 14"/>
          <p:cNvSpPr/>
          <p:nvPr/>
        </p:nvSpPr>
        <p:spPr>
          <a:xfrm>
            <a:off x="-76200" y="11087100"/>
            <a:ext cx="18440400" cy="762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3694"/>
          <a:stretch/>
        </p:blipFill>
        <p:spPr>
          <a:xfrm>
            <a:off x="3794760" y="3693531"/>
            <a:ext cx="10713720" cy="6552479"/>
          </a:xfrm>
          <a:prstGeom prst="rect">
            <a:avLst/>
          </a:prstGeom>
        </p:spPr>
      </p:pic>
      <p:sp>
        <p:nvSpPr>
          <p:cNvPr id="19" name="Rectangle 18"/>
          <p:cNvSpPr/>
          <p:nvPr/>
        </p:nvSpPr>
        <p:spPr>
          <a:xfrm>
            <a:off x="10500360" y="6988096"/>
            <a:ext cx="4343400" cy="744036"/>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accent1"/>
                </a:solidFill>
                <a:latin typeface="Arial Narrow" panose="020B0606020202030204" pitchFamily="34" charset="0"/>
              </a:rPr>
              <a:t>GREASE</a:t>
            </a:r>
            <a:r>
              <a:rPr lang="en-US" sz="2400" b="1" dirty="0">
                <a:solidFill>
                  <a:schemeClr val="tx1"/>
                </a:solidFill>
                <a:latin typeface="Arial Narrow" panose="020B0606020202030204" pitchFamily="34" charset="0"/>
              </a:rPr>
              <a:t> blockages</a:t>
            </a:r>
          </a:p>
        </p:txBody>
      </p:sp>
      <p:sp>
        <p:nvSpPr>
          <p:cNvPr id="20" name="Content Placeholder 2"/>
          <p:cNvSpPr txBox="1">
            <a:spLocks/>
          </p:cNvSpPr>
          <p:nvPr/>
        </p:nvSpPr>
        <p:spPr>
          <a:xfrm>
            <a:off x="7924800" y="2916407"/>
            <a:ext cx="2937510" cy="590387"/>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CA" sz="3600" dirty="0">
                <a:solidFill>
                  <a:schemeClr val="accent1"/>
                </a:solidFill>
                <a:latin typeface="Arial Narrow" panose="020B0606020202030204" pitchFamily="34" charset="0"/>
              </a:rPr>
              <a:t>overflow causes</a:t>
            </a:r>
            <a:endParaRPr lang="en-US" sz="3600" dirty="0">
              <a:solidFill>
                <a:schemeClr val="accent1"/>
              </a:solidFill>
              <a:latin typeface="Arial Narrow" panose="020B0606020202030204" pitchFamily="34" charset="0"/>
            </a:endParaRPr>
          </a:p>
        </p:txBody>
      </p:sp>
      <p:sp>
        <p:nvSpPr>
          <p:cNvPr id="21" name="Rectangle 20"/>
          <p:cNvSpPr/>
          <p:nvPr/>
        </p:nvSpPr>
        <p:spPr>
          <a:xfrm>
            <a:off x="4732524" y="4618370"/>
            <a:ext cx="4343400" cy="779859"/>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bg2"/>
              </a:solidFill>
              <a:latin typeface="Arial Narrow" panose="020B0606020202030204" pitchFamily="34" charset="0"/>
            </a:endParaRPr>
          </a:p>
        </p:txBody>
      </p:sp>
      <p:sp>
        <p:nvSpPr>
          <p:cNvPr id="22" name="Rectangle 21"/>
          <p:cNvSpPr/>
          <p:nvPr/>
        </p:nvSpPr>
        <p:spPr>
          <a:xfrm>
            <a:off x="2057400" y="4779466"/>
            <a:ext cx="4343400" cy="779859"/>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1"/>
                </a:solidFill>
                <a:latin typeface="Arial Narrow" panose="020B0606020202030204" pitchFamily="34" charset="0"/>
              </a:rPr>
              <a:t>grit, rock, debris</a:t>
            </a:r>
          </a:p>
        </p:txBody>
      </p:sp>
      <p:sp>
        <p:nvSpPr>
          <p:cNvPr id="23" name="Rectangle 22"/>
          <p:cNvSpPr/>
          <p:nvPr/>
        </p:nvSpPr>
        <p:spPr>
          <a:xfrm>
            <a:off x="8900160" y="3464932"/>
            <a:ext cx="4343400" cy="779859"/>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1"/>
                </a:solidFill>
                <a:latin typeface="Arial Narrow" panose="020B0606020202030204" pitchFamily="34" charset="0"/>
              </a:rPr>
              <a:t>roots</a:t>
            </a:r>
          </a:p>
        </p:txBody>
      </p:sp>
      <p:sp>
        <p:nvSpPr>
          <p:cNvPr id="24" name="Rectangle 23"/>
          <p:cNvSpPr/>
          <p:nvPr/>
        </p:nvSpPr>
        <p:spPr>
          <a:xfrm>
            <a:off x="12504420" y="4182250"/>
            <a:ext cx="3101340" cy="779859"/>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accent1"/>
                </a:solidFill>
                <a:latin typeface="Arial Narrow" panose="020B0606020202030204" pitchFamily="34" charset="0"/>
              </a:rPr>
              <a:t>GREASE</a:t>
            </a:r>
            <a:r>
              <a:rPr lang="en-US" sz="2400" b="1" dirty="0">
                <a:solidFill>
                  <a:schemeClr val="tx1"/>
                </a:solidFill>
                <a:latin typeface="Arial Narrow" panose="020B0606020202030204" pitchFamily="34" charset="0"/>
              </a:rPr>
              <a:t> + roots</a:t>
            </a:r>
          </a:p>
        </p:txBody>
      </p:sp>
      <p:sp>
        <p:nvSpPr>
          <p:cNvPr id="25" name="Content Placeholder 2"/>
          <p:cNvSpPr txBox="1">
            <a:spLocks/>
          </p:cNvSpPr>
          <p:nvPr/>
        </p:nvSpPr>
        <p:spPr>
          <a:xfrm>
            <a:off x="14097000" y="7127769"/>
            <a:ext cx="3888873" cy="656060"/>
          </a:xfrm>
          <a:prstGeom prst="rect">
            <a:avLst/>
          </a:prstGeom>
          <a:solidFill>
            <a:srgbClr val="FFFF00"/>
          </a:solidFill>
        </p:spPr>
        <p:txBody>
          <a:bodyPr vert="horz" lIns="137160" tIns="68580" rIns="137160" bIns="68580" rtlCol="0">
            <a:normAutofit fontScale="85000" lnSpcReduction="10000"/>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Written Case Study:</a:t>
            </a:r>
          </a:p>
          <a:p>
            <a:pPr marL="0" indent="0">
              <a:buNone/>
            </a:pPr>
            <a:r>
              <a:rPr lang="en-US" sz="1800" dirty="0">
                <a:latin typeface="Arial Narrow" panose="020B0606020202030204" pitchFamily="34" charset="0"/>
                <a:hlinkClick r:id="rId8"/>
              </a:rPr>
              <a:t>Customers create a stink about failed interceptor</a:t>
            </a:r>
            <a:endParaRPr lang="en-US" sz="1650" dirty="0"/>
          </a:p>
          <a:p>
            <a:pPr marL="0" indent="0">
              <a:buNone/>
            </a:pPr>
            <a:endParaRPr lang="en-US" sz="2700" dirty="0">
              <a:solidFill>
                <a:schemeClr val="tx1"/>
              </a:solidFill>
            </a:endParaRPr>
          </a:p>
        </p:txBody>
      </p:sp>
      <p:sp>
        <p:nvSpPr>
          <p:cNvPr id="26" name="Content Placeholder 2"/>
          <p:cNvSpPr txBox="1">
            <a:spLocks/>
          </p:cNvSpPr>
          <p:nvPr/>
        </p:nvSpPr>
        <p:spPr>
          <a:xfrm>
            <a:off x="14097000" y="6327670"/>
            <a:ext cx="3888111" cy="645556"/>
          </a:xfrm>
          <a:prstGeom prst="rect">
            <a:avLst/>
          </a:prstGeom>
          <a:solidFill>
            <a:srgbClr val="FFFF00"/>
          </a:solidFill>
        </p:spPr>
        <p:txBody>
          <a:bodyPr vert="horz" lIns="137160" tIns="68580" rIns="137160" bIns="68580" rtlCol="0">
            <a:normAutofit fontScale="77500" lnSpcReduction="20000"/>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Written Case Study:</a:t>
            </a:r>
          </a:p>
          <a:p>
            <a:pPr marL="0" indent="0">
              <a:buNone/>
            </a:pPr>
            <a:r>
              <a:rPr lang="en-US" sz="1800" dirty="0">
                <a:latin typeface="Arial Narrow" panose="020B0606020202030204" pitchFamily="34" charset="0"/>
                <a:hlinkClick r:id="rId9"/>
              </a:rPr>
              <a:t>Proceptor steps up to the plate to put FOG in its place</a:t>
            </a:r>
            <a:endParaRPr lang="en-US" sz="2700" dirty="0">
              <a:solidFill>
                <a:schemeClr val="tx1"/>
              </a:solidFill>
            </a:endParaRPr>
          </a:p>
        </p:txBody>
      </p:sp>
    </p:spTree>
    <p:extLst>
      <p:ext uri="{BB962C8B-B14F-4D97-AF65-F5344CB8AC3E}">
        <p14:creationId xmlns:p14="http://schemas.microsoft.com/office/powerpoint/2010/main" val="56750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76300" y="571411"/>
            <a:ext cx="16497300" cy="1338828"/>
          </a:xfrm>
        </p:spPr>
        <p:txBody>
          <a:bodyPr/>
          <a:lstStyle/>
          <a:p>
            <a:r>
              <a:rPr lang="en-US" dirty="0">
                <a:solidFill>
                  <a:schemeClr val="accent1"/>
                </a:solidFill>
              </a:rPr>
              <a:t>features &amp; benefits</a:t>
            </a:r>
            <a:br>
              <a:rPr lang="en-US" dirty="0"/>
            </a:br>
            <a:r>
              <a:rPr lang="en-US" dirty="0"/>
              <a:t>total installed cost - Proceptor vs. concrete</a:t>
            </a:r>
            <a:endParaRPr lang="uk-UA" dirty="0"/>
          </a:p>
        </p:txBody>
      </p:sp>
      <p:sp>
        <p:nvSpPr>
          <p:cNvPr id="15" name="Rectangle 14"/>
          <p:cNvSpPr/>
          <p:nvPr/>
        </p:nvSpPr>
        <p:spPr>
          <a:xfrm>
            <a:off x="-76200" y="11087100"/>
            <a:ext cx="18440400" cy="762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 name="Rectangle 1"/>
          <p:cNvSpPr/>
          <p:nvPr/>
        </p:nvSpPr>
        <p:spPr>
          <a:xfrm>
            <a:off x="457200" y="9105900"/>
            <a:ext cx="1981200" cy="11811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7" name="Group 79"/>
          <p:cNvGraphicFramePr>
            <a:graphicFrameLocks noGrp="1"/>
          </p:cNvGraphicFramePr>
          <p:nvPr>
            <p:extLst>
              <p:ext uri="{D42A27DB-BD31-4B8C-83A1-F6EECF244321}">
                <p14:modId xmlns:p14="http://schemas.microsoft.com/office/powerpoint/2010/main" val="2260062635"/>
              </p:ext>
            </p:extLst>
          </p:nvPr>
        </p:nvGraphicFramePr>
        <p:xfrm>
          <a:off x="990600" y="2101191"/>
          <a:ext cx="14020800" cy="7060380"/>
        </p:xfrm>
        <a:graphic>
          <a:graphicData uri="http://schemas.openxmlformats.org/drawingml/2006/table">
            <a:tbl>
              <a:tblPr/>
              <a:tblGrid>
                <a:gridCol w="73914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870969">
                  <a:extLst>
                    <a:ext uri="{9D8B030D-6E8A-4147-A177-3AD203B41FA5}">
                      <a16:colId xmlns:a16="http://schemas.microsoft.com/office/drawing/2014/main" val="20002"/>
                    </a:ext>
                  </a:extLst>
                </a:gridCol>
                <a:gridCol w="3539231">
                  <a:extLst>
                    <a:ext uri="{9D8B030D-6E8A-4147-A177-3AD203B41FA5}">
                      <a16:colId xmlns:a16="http://schemas.microsoft.com/office/drawing/2014/main" val="20003"/>
                    </a:ext>
                  </a:extLst>
                </a:gridCol>
              </a:tblGrid>
              <a:tr h="68580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 </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 </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Proceptor GMC 1250 gal.</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Concrete in Florida</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250 gal.</a:t>
                      </a: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Pea Gravel (Proceptor) or Sand (concrete)</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1.3yds</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$48</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$40 </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Concrete Anti-Buoyancy</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3.2yds</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$315</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 </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Cost of Backhoe vs. Crane </a:t>
                      </a: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 </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$260</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$1,500 +</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Plumber (</a:t>
                      </a:r>
                      <a:r>
                        <a:rPr kumimoji="0" lang="en-US" sz="1500" b="0" i="0" u="none" strike="noStrike" cap="none" normalizeH="0" baseline="0" dirty="0">
                          <a:ln>
                            <a:noFill/>
                          </a:ln>
                          <a:solidFill>
                            <a:schemeClr val="tx1"/>
                          </a:solidFill>
                          <a:effectLst/>
                          <a:latin typeface="Arial" charset="0"/>
                          <a:cs typeface="Arial" charset="0"/>
                        </a:rPr>
                        <a:t>concrete requires installation of fittings</a:t>
                      </a:r>
                      <a:r>
                        <a:rPr kumimoji="0" lang="en-US" sz="1800" b="0" i="0" u="none" strike="noStrike" cap="none" normalizeH="0" baseline="0" dirty="0">
                          <a:ln>
                            <a:noFill/>
                          </a:ln>
                          <a:solidFill>
                            <a:schemeClr val="tx1"/>
                          </a:solidFill>
                          <a:effectLst/>
                          <a:latin typeface="Arial" charset="0"/>
                          <a:cs typeface="Arial" charset="0"/>
                        </a:rPr>
                        <a:t>) </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 </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$180</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$500</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Concrete Relieving slab</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2.0yds</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$196</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 </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Mason (</a:t>
                      </a:r>
                      <a:r>
                        <a:rPr kumimoji="0" lang="en-US" sz="1500" b="0" i="0" u="none" strike="noStrike" cap="none" normalizeH="0" baseline="0" dirty="0">
                          <a:ln>
                            <a:noFill/>
                          </a:ln>
                          <a:solidFill>
                            <a:schemeClr val="tx1"/>
                          </a:solidFill>
                          <a:effectLst/>
                          <a:latin typeface="Arial" charset="0"/>
                          <a:cs typeface="Arial" charset="0"/>
                        </a:rPr>
                        <a:t>concrete needs fittings installed</a:t>
                      </a:r>
                      <a:r>
                        <a:rPr kumimoji="0" lang="en-US" sz="1800" b="0" i="0" u="none" strike="noStrike" cap="none" normalizeH="0" baseline="0" dirty="0">
                          <a:ln>
                            <a:noFill/>
                          </a:ln>
                          <a:solidFill>
                            <a:schemeClr val="tx1"/>
                          </a:solidFill>
                          <a:effectLst/>
                          <a:latin typeface="Arial" charset="0"/>
                          <a:cs typeface="Arial" charset="0"/>
                        </a:rPr>
                        <a:t>)</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 </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$80</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$150</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Excavation</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 </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$260</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$260</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33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Total Installation Cost</a:t>
                      </a: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$1,339</a:t>
                      </a: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$2,450 +</a:t>
                      </a: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33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Price 1,250 gal. Separator</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 </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$8,822</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$3,500 to $5,500</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334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Total Installed Cost</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$10,161</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5,950 - $7,950</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4471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Corrosion Resistant Epoxy Coating (recommended by Portland C. A.)</a:t>
                      </a: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None needed</a:t>
                      </a: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$3,388 - $5,082</a:t>
                      </a: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5958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Grand Total With Corrosion Resistance</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$10,161</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$9,338 - $13, 032</a:t>
                      </a:r>
                      <a:endParaRPr kumimoji="0" lang="en-US" sz="4200" b="0" i="0" u="none" strike="noStrike" cap="none" normalizeH="0" baseline="0" dirty="0">
                        <a:ln>
                          <a:noFill/>
                        </a:ln>
                        <a:solidFill>
                          <a:schemeClr val="tx1"/>
                        </a:solidFill>
                        <a:effectLst/>
                        <a:latin typeface="Arial" charset="0"/>
                      </a:endParaRPr>
                    </a:p>
                  </a:txBody>
                  <a:tcPr marL="137160" marR="137160" marT="68580" marB="6858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2"/>
                  </a:ext>
                </a:extLst>
              </a:tr>
            </a:tbl>
          </a:graphicData>
        </a:graphic>
      </p:graphicFrame>
      <p:sp>
        <p:nvSpPr>
          <p:cNvPr id="3" name="Rectangle 2"/>
          <p:cNvSpPr/>
          <p:nvPr/>
        </p:nvSpPr>
        <p:spPr>
          <a:xfrm>
            <a:off x="16002000" y="8801100"/>
            <a:ext cx="1371600" cy="12192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Text Box 3"/>
          <p:cNvSpPr txBox="1">
            <a:spLocks noChangeArrowheads="1"/>
          </p:cNvSpPr>
          <p:nvPr/>
        </p:nvSpPr>
        <p:spPr bwMode="auto">
          <a:xfrm>
            <a:off x="990600" y="9488710"/>
            <a:ext cx="15468600" cy="44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42" tIns="68571" rIns="137142" bIns="68571">
            <a:spAutoFit/>
          </a:bodyPr>
          <a:lstStyle>
            <a:lvl1pPr marL="153988" indent="-153988" defTabSz="615950">
              <a:defRPr>
                <a:solidFill>
                  <a:schemeClr val="tx1"/>
                </a:solidFill>
                <a:latin typeface="Arial" pitchFamily="34" charset="0"/>
              </a:defRPr>
            </a:lvl1pPr>
            <a:lvl2pPr marL="307975" defTabSz="615950">
              <a:defRPr>
                <a:solidFill>
                  <a:schemeClr val="tx1"/>
                </a:solidFill>
                <a:latin typeface="Arial" pitchFamily="34" charset="0"/>
              </a:defRPr>
            </a:lvl2pPr>
            <a:lvl3pPr marL="615950" defTabSz="615950">
              <a:defRPr>
                <a:solidFill>
                  <a:schemeClr val="tx1"/>
                </a:solidFill>
                <a:latin typeface="Arial" pitchFamily="34" charset="0"/>
              </a:defRPr>
            </a:lvl3pPr>
            <a:lvl4pPr marL="922338" defTabSz="615950">
              <a:defRPr>
                <a:solidFill>
                  <a:schemeClr val="tx1"/>
                </a:solidFill>
                <a:latin typeface="Arial" pitchFamily="34" charset="0"/>
              </a:defRPr>
            </a:lvl4pPr>
            <a:lvl5pPr marL="1230313" defTabSz="615950">
              <a:defRPr>
                <a:solidFill>
                  <a:schemeClr val="tx1"/>
                </a:solidFill>
                <a:latin typeface="Arial" pitchFamily="34" charset="0"/>
              </a:defRPr>
            </a:lvl5pPr>
            <a:lvl6pPr marL="1687513" defTabSz="615950" fontAlgn="base">
              <a:spcBef>
                <a:spcPct val="0"/>
              </a:spcBef>
              <a:spcAft>
                <a:spcPct val="0"/>
              </a:spcAft>
              <a:defRPr>
                <a:solidFill>
                  <a:schemeClr val="tx1"/>
                </a:solidFill>
                <a:latin typeface="Arial" pitchFamily="34" charset="0"/>
              </a:defRPr>
            </a:lvl6pPr>
            <a:lvl7pPr marL="2144713" defTabSz="615950" fontAlgn="base">
              <a:spcBef>
                <a:spcPct val="0"/>
              </a:spcBef>
              <a:spcAft>
                <a:spcPct val="0"/>
              </a:spcAft>
              <a:defRPr>
                <a:solidFill>
                  <a:schemeClr val="tx1"/>
                </a:solidFill>
                <a:latin typeface="Arial" pitchFamily="34" charset="0"/>
              </a:defRPr>
            </a:lvl7pPr>
            <a:lvl8pPr marL="2601913" defTabSz="615950" fontAlgn="base">
              <a:spcBef>
                <a:spcPct val="0"/>
              </a:spcBef>
              <a:spcAft>
                <a:spcPct val="0"/>
              </a:spcAft>
              <a:defRPr>
                <a:solidFill>
                  <a:schemeClr val="tx1"/>
                </a:solidFill>
                <a:latin typeface="Arial" pitchFamily="34" charset="0"/>
              </a:defRPr>
            </a:lvl8pPr>
            <a:lvl9pPr marL="3059113" defTabSz="615950" fontAlgn="base">
              <a:spcBef>
                <a:spcPct val="0"/>
              </a:spcBef>
              <a:spcAft>
                <a:spcPct val="0"/>
              </a:spcAft>
              <a:defRPr>
                <a:solidFill>
                  <a:schemeClr val="tx1"/>
                </a:solidFill>
                <a:latin typeface="Arial" pitchFamily="34" charset="0"/>
              </a:defRPr>
            </a:lvl9pPr>
          </a:lstStyle>
          <a:p>
            <a:pPr marL="0" indent="0" fontAlgn="base">
              <a:spcBef>
                <a:spcPct val="50000"/>
              </a:spcBef>
              <a:spcAft>
                <a:spcPct val="0"/>
              </a:spcAft>
            </a:pPr>
            <a:r>
              <a:rPr lang="en-US" sz="2000" dirty="0">
                <a:solidFill>
                  <a:srgbClr val="000000"/>
                </a:solidFill>
              </a:rPr>
              <a:t>Cost to</a:t>
            </a:r>
            <a:r>
              <a:rPr lang="en-US" sz="2000" b="1" u="sng" dirty="0">
                <a:solidFill>
                  <a:srgbClr val="000000"/>
                </a:solidFill>
              </a:rPr>
              <a:t> line</a:t>
            </a:r>
            <a:r>
              <a:rPr lang="en-US" sz="2000" dirty="0">
                <a:solidFill>
                  <a:srgbClr val="000000"/>
                </a:solidFill>
              </a:rPr>
              <a:t> a concrete separator – </a:t>
            </a:r>
            <a:r>
              <a:rPr lang="en-US" sz="2000" b="1" u="sng" dirty="0">
                <a:solidFill>
                  <a:srgbClr val="000000"/>
                </a:solidFill>
              </a:rPr>
              <a:t>1,250</a:t>
            </a:r>
            <a:r>
              <a:rPr lang="en-US" sz="2000" dirty="0">
                <a:solidFill>
                  <a:srgbClr val="000000"/>
                </a:solidFill>
              </a:rPr>
              <a:t> gallon unit is $3388 to $5082 based on 2 part epoxy applied cost of 10-15 $/sq. October 2014</a:t>
            </a:r>
          </a:p>
        </p:txBody>
      </p:sp>
    </p:spTree>
    <p:extLst>
      <p:ext uri="{BB962C8B-B14F-4D97-AF65-F5344CB8AC3E}">
        <p14:creationId xmlns:p14="http://schemas.microsoft.com/office/powerpoint/2010/main" val="2854886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34" y="-36307"/>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6" name="Title 5"/>
          <p:cNvSpPr>
            <a:spLocks noGrp="1"/>
          </p:cNvSpPr>
          <p:nvPr>
            <p:ph type="title"/>
          </p:nvPr>
        </p:nvSpPr>
        <p:spPr>
          <a:xfrm>
            <a:off x="876300" y="571411"/>
            <a:ext cx="16497300" cy="1338828"/>
          </a:xfrm>
        </p:spPr>
        <p:txBody>
          <a:bodyPr/>
          <a:lstStyle/>
          <a:p>
            <a:r>
              <a:rPr lang="en-US" dirty="0">
                <a:solidFill>
                  <a:schemeClr val="accent1"/>
                </a:solidFill>
              </a:rPr>
              <a:t>features &amp; benefits</a:t>
            </a:r>
            <a:br>
              <a:rPr lang="en-US" dirty="0"/>
            </a:br>
            <a:r>
              <a:rPr lang="en-US" dirty="0"/>
              <a:t>lowest total cost of ownership - Proceptor vs. concrete</a:t>
            </a:r>
            <a:endParaRPr lang="uk-UA" dirty="0"/>
          </a:p>
        </p:txBody>
      </p:sp>
      <p:sp>
        <p:nvSpPr>
          <p:cNvPr id="15" name="Rectangle 14"/>
          <p:cNvSpPr/>
          <p:nvPr/>
        </p:nvSpPr>
        <p:spPr>
          <a:xfrm>
            <a:off x="-76200" y="11087100"/>
            <a:ext cx="18440400" cy="762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Content Placeholder 2"/>
          <p:cNvSpPr txBox="1">
            <a:spLocks/>
          </p:cNvSpPr>
          <p:nvPr/>
        </p:nvSpPr>
        <p:spPr>
          <a:xfrm>
            <a:off x="8229600" y="6170960"/>
            <a:ext cx="8458200" cy="1066799"/>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spcBef>
                <a:spcPts val="0"/>
              </a:spcBef>
              <a:buNone/>
            </a:pPr>
            <a:r>
              <a:rPr lang="en-US" sz="3600" dirty="0">
                <a:solidFill>
                  <a:schemeClr val="accent1"/>
                </a:solidFill>
                <a:latin typeface="Arial Narrow Regular"/>
              </a:rPr>
              <a:t>With the durable fiberglass construction, </a:t>
            </a:r>
          </a:p>
          <a:p>
            <a:pPr marL="0" indent="0">
              <a:lnSpc>
                <a:spcPct val="100000"/>
              </a:lnSpc>
              <a:spcBef>
                <a:spcPts val="0"/>
              </a:spcBef>
              <a:buNone/>
            </a:pPr>
            <a:r>
              <a:rPr lang="en-US" sz="3600" dirty="0">
                <a:solidFill>
                  <a:schemeClr val="accent1"/>
                </a:solidFill>
                <a:latin typeface="Arial Narrow Regular"/>
              </a:rPr>
              <a:t>Proceptor is guaranteed to last a lifetime </a:t>
            </a:r>
          </a:p>
          <a:p>
            <a:pPr marL="0" indent="0">
              <a:lnSpc>
                <a:spcPct val="100000"/>
              </a:lnSpc>
              <a:spcBef>
                <a:spcPts val="0"/>
              </a:spcBef>
              <a:buNone/>
            </a:pPr>
            <a:r>
              <a:rPr lang="en-US" sz="3600" dirty="0">
                <a:solidFill>
                  <a:schemeClr val="accent1"/>
                </a:solidFill>
                <a:latin typeface="Arial Narrow Regular"/>
              </a:rPr>
              <a:t>without failure due to corrosion, leaks and/or cracks.</a:t>
            </a:r>
          </a:p>
        </p:txBody>
      </p:sp>
      <p:pic>
        <p:nvPicPr>
          <p:cNvPr id="5" name="Picture 2"/>
          <p:cNvPicPr>
            <a:picLocks noChangeAspect="1" noChangeArrowheads="1"/>
          </p:cNvPicPr>
          <p:nvPr/>
        </p:nvPicPr>
        <p:blipFill>
          <a:blip r:embed="rId3" cstate="print"/>
          <a:srcRect/>
          <a:stretch>
            <a:fillRect/>
          </a:stretch>
        </p:blipFill>
        <p:spPr bwMode="auto">
          <a:xfrm>
            <a:off x="859240" y="2017302"/>
            <a:ext cx="6057900" cy="8233391"/>
          </a:xfrm>
          <a:prstGeom prst="rect">
            <a:avLst/>
          </a:prstGeom>
          <a:noFill/>
          <a:ln w="9525">
            <a:noFill/>
            <a:miter lim="800000"/>
            <a:headEnd/>
            <a:tailEnd/>
          </a:ln>
        </p:spPr>
      </p:pic>
    </p:spTree>
    <p:extLst>
      <p:ext uri="{BB962C8B-B14F-4D97-AF65-F5344CB8AC3E}">
        <p14:creationId xmlns:p14="http://schemas.microsoft.com/office/powerpoint/2010/main" val="4179652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34" y="-36307"/>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6" name="Title 5"/>
          <p:cNvSpPr>
            <a:spLocks noGrp="1"/>
          </p:cNvSpPr>
          <p:nvPr>
            <p:ph type="title"/>
          </p:nvPr>
        </p:nvSpPr>
        <p:spPr>
          <a:xfrm>
            <a:off x="876300" y="571411"/>
            <a:ext cx="16497300" cy="1962076"/>
          </a:xfrm>
        </p:spPr>
        <p:txBody>
          <a:bodyPr/>
          <a:lstStyle/>
          <a:p>
            <a:r>
              <a:rPr lang="en-US" dirty="0">
                <a:solidFill>
                  <a:schemeClr val="accent1"/>
                </a:solidFill>
              </a:rPr>
              <a:t>features &amp; benefits</a:t>
            </a:r>
            <a:br>
              <a:rPr lang="en-US" dirty="0"/>
            </a:br>
            <a:r>
              <a:rPr lang="en-US" dirty="0"/>
              <a:t>lowest total cost of ownership –</a:t>
            </a:r>
            <a:br>
              <a:rPr lang="en-US" dirty="0"/>
            </a:br>
            <a:r>
              <a:rPr lang="en-US" dirty="0"/>
              <a:t>Proceptor vs. concrete</a:t>
            </a:r>
            <a:endParaRPr lang="uk-UA" dirty="0"/>
          </a:p>
        </p:txBody>
      </p:sp>
      <p:sp>
        <p:nvSpPr>
          <p:cNvPr id="15" name="Rectangle 14"/>
          <p:cNvSpPr/>
          <p:nvPr/>
        </p:nvSpPr>
        <p:spPr>
          <a:xfrm>
            <a:off x="-76200" y="11087100"/>
            <a:ext cx="18440400" cy="762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Content Placeholder 2"/>
          <p:cNvSpPr txBox="1">
            <a:spLocks/>
          </p:cNvSpPr>
          <p:nvPr/>
        </p:nvSpPr>
        <p:spPr>
          <a:xfrm>
            <a:off x="1048034" y="4838701"/>
            <a:ext cx="8458200" cy="1066799"/>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spcBef>
                <a:spcPts val="0"/>
              </a:spcBef>
              <a:buNone/>
            </a:pPr>
            <a:r>
              <a:rPr lang="en-US" sz="3600" dirty="0">
                <a:solidFill>
                  <a:schemeClr val="accent1"/>
                </a:solidFill>
                <a:latin typeface="Arial Narrow Regular"/>
              </a:rPr>
              <a:t>No business downtime, </a:t>
            </a:r>
          </a:p>
          <a:p>
            <a:pPr marL="0" indent="0">
              <a:lnSpc>
                <a:spcPct val="100000"/>
              </a:lnSpc>
              <a:spcBef>
                <a:spcPts val="0"/>
              </a:spcBef>
              <a:buNone/>
            </a:pPr>
            <a:r>
              <a:rPr lang="en-US" sz="3600" dirty="0">
                <a:solidFill>
                  <a:schemeClr val="accent1"/>
                </a:solidFill>
                <a:latin typeface="Arial Narrow Regular"/>
              </a:rPr>
              <a:t>with the non-corrosive </a:t>
            </a:r>
          </a:p>
          <a:p>
            <a:pPr marL="0" indent="0">
              <a:lnSpc>
                <a:spcPct val="100000"/>
              </a:lnSpc>
              <a:spcBef>
                <a:spcPts val="0"/>
              </a:spcBef>
              <a:buNone/>
            </a:pPr>
            <a:r>
              <a:rPr lang="en-US" sz="3600" dirty="0">
                <a:solidFill>
                  <a:schemeClr val="accent1"/>
                </a:solidFill>
                <a:latin typeface="Arial Narrow Regular"/>
              </a:rPr>
              <a:t>Zurn Proceptor.</a:t>
            </a:r>
          </a:p>
        </p:txBody>
      </p:sp>
      <p:pic>
        <p:nvPicPr>
          <p:cNvPr id="5" name="Picture 2"/>
          <p:cNvPicPr>
            <a:picLocks noChangeAspect="1" noChangeArrowheads="1"/>
          </p:cNvPicPr>
          <p:nvPr/>
        </p:nvPicPr>
        <p:blipFill rotWithShape="1">
          <a:blip r:embed="rId3" cstate="print"/>
          <a:srcRect t="81" b="9591"/>
          <a:stretch/>
        </p:blipFill>
        <p:spPr bwMode="auto">
          <a:xfrm>
            <a:off x="10820400" y="4660788"/>
            <a:ext cx="5410200" cy="5051494"/>
          </a:xfrm>
          <a:prstGeom prst="rect">
            <a:avLst/>
          </a:prstGeom>
          <a:noFill/>
          <a:ln w="9525">
            <a:noFill/>
            <a:miter lim="800000"/>
            <a:headEnd/>
            <a:tailEnd/>
          </a:ln>
        </p:spPr>
      </p:pic>
      <p:sp>
        <p:nvSpPr>
          <p:cNvPr id="3" name="Rectangle 2"/>
          <p:cNvSpPr/>
          <p:nvPr/>
        </p:nvSpPr>
        <p:spPr>
          <a:xfrm>
            <a:off x="12420600" y="571500"/>
            <a:ext cx="1295400" cy="4724400"/>
          </a:xfrm>
          <a:prstGeom prst="rect">
            <a:avLst/>
          </a:prstGeom>
          <a:solidFill>
            <a:srgbClr val="89619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000" dirty="0">
                <a:solidFill>
                  <a:schemeClr val="bg2"/>
                </a:solidFill>
                <a:latin typeface="Arial" panose="020B0604020202020204" pitchFamily="34" charset="0"/>
                <a:cs typeface="Arial" panose="020B0604020202020204" pitchFamily="34" charset="0"/>
              </a:rPr>
              <a:t>$25,000-50,000</a:t>
            </a:r>
          </a:p>
        </p:txBody>
      </p:sp>
      <p:sp>
        <p:nvSpPr>
          <p:cNvPr id="7" name="TextBox 6"/>
          <p:cNvSpPr txBox="1"/>
          <p:nvPr/>
        </p:nvSpPr>
        <p:spPr>
          <a:xfrm>
            <a:off x="9372600" y="2725264"/>
            <a:ext cx="2533650" cy="1569660"/>
          </a:xfrm>
          <a:prstGeom prst="rect">
            <a:avLst/>
          </a:prstGeom>
          <a:noFill/>
        </p:spPr>
        <p:txBody>
          <a:bodyPr wrap="square" rtlCol="0">
            <a:spAutoFit/>
          </a:bodyPr>
          <a:lstStyle/>
          <a:p>
            <a:pPr algn="r"/>
            <a:r>
              <a:rPr lang="en-US" sz="2400" b="1" dirty="0">
                <a:solidFill>
                  <a:srgbClr val="FF0000"/>
                </a:solidFill>
                <a:latin typeface="Arial Narrow Regular"/>
              </a:rPr>
              <a:t>$25,000-$50,000 </a:t>
            </a:r>
            <a:r>
              <a:rPr lang="en-US" sz="1800" dirty="0">
                <a:solidFill>
                  <a:srgbClr val="FF0000"/>
                </a:solidFill>
                <a:latin typeface="Arial Narrow Regular"/>
              </a:rPr>
              <a:t>possible daily </a:t>
            </a:r>
          </a:p>
          <a:p>
            <a:pPr algn="r"/>
            <a:r>
              <a:rPr lang="en-US" sz="1800" dirty="0">
                <a:solidFill>
                  <a:srgbClr val="FF0000"/>
                </a:solidFill>
                <a:latin typeface="Arial Narrow Regular"/>
              </a:rPr>
              <a:t>business downtime with concrete interceptors </a:t>
            </a:r>
          </a:p>
        </p:txBody>
      </p:sp>
      <p:sp>
        <p:nvSpPr>
          <p:cNvPr id="9" name="Rectangle 8"/>
          <p:cNvSpPr/>
          <p:nvPr/>
        </p:nvSpPr>
        <p:spPr>
          <a:xfrm>
            <a:off x="14678735" y="2928831"/>
            <a:ext cx="533400" cy="45719"/>
          </a:xfrm>
          <a:prstGeom prst="rect">
            <a:avLst/>
          </a:prstGeom>
          <a:solidFill>
            <a:srgbClr val="89619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800" b="1" dirty="0">
              <a:solidFill>
                <a:schemeClr val="bg2"/>
              </a:solidFill>
              <a:latin typeface="Arial Narrow Regular"/>
            </a:endParaRPr>
          </a:p>
        </p:txBody>
      </p:sp>
      <p:sp>
        <p:nvSpPr>
          <p:cNvPr id="10" name="TextBox 9"/>
          <p:cNvSpPr txBox="1"/>
          <p:nvPr/>
        </p:nvSpPr>
        <p:spPr>
          <a:xfrm>
            <a:off x="15348045" y="2624052"/>
            <a:ext cx="2438400" cy="1200329"/>
          </a:xfrm>
          <a:prstGeom prst="rect">
            <a:avLst/>
          </a:prstGeom>
          <a:noFill/>
        </p:spPr>
        <p:txBody>
          <a:bodyPr wrap="square" rtlCol="0">
            <a:spAutoFit/>
          </a:bodyPr>
          <a:lstStyle/>
          <a:p>
            <a:r>
              <a:rPr lang="en-US" sz="3600" b="1" dirty="0">
                <a:solidFill>
                  <a:srgbClr val="FF0000"/>
                </a:solidFill>
                <a:latin typeface="Arial Narrow Regular"/>
              </a:rPr>
              <a:t>0</a:t>
            </a:r>
            <a:r>
              <a:rPr lang="en-US" sz="2400" b="1" dirty="0">
                <a:solidFill>
                  <a:srgbClr val="FF0000"/>
                </a:solidFill>
                <a:latin typeface="Arial Narrow Regular"/>
              </a:rPr>
              <a:t> </a:t>
            </a:r>
          </a:p>
          <a:p>
            <a:r>
              <a:rPr lang="en-US" sz="1800" dirty="0">
                <a:solidFill>
                  <a:srgbClr val="FF0000"/>
                </a:solidFill>
                <a:latin typeface="Arial Narrow Regular"/>
              </a:rPr>
              <a:t>business downtime</a:t>
            </a:r>
          </a:p>
          <a:p>
            <a:r>
              <a:rPr lang="en-US" sz="1800" dirty="0">
                <a:solidFill>
                  <a:srgbClr val="FF0000"/>
                </a:solidFill>
                <a:latin typeface="Arial Narrow Regular"/>
              </a:rPr>
              <a:t>with Zurn Proceptors  </a:t>
            </a:r>
          </a:p>
        </p:txBody>
      </p:sp>
    </p:spTree>
    <p:extLst>
      <p:ext uri="{BB962C8B-B14F-4D97-AF65-F5344CB8AC3E}">
        <p14:creationId xmlns:p14="http://schemas.microsoft.com/office/powerpoint/2010/main" val="3071229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6" name="Title 5"/>
          <p:cNvSpPr>
            <a:spLocks noGrp="1"/>
          </p:cNvSpPr>
          <p:nvPr>
            <p:ph type="title"/>
          </p:nvPr>
        </p:nvSpPr>
        <p:spPr>
          <a:xfrm>
            <a:off x="876300" y="571411"/>
            <a:ext cx="16497300" cy="1338828"/>
          </a:xfrm>
        </p:spPr>
        <p:txBody>
          <a:bodyPr/>
          <a:lstStyle/>
          <a:p>
            <a:r>
              <a:rPr lang="en-US" dirty="0">
                <a:solidFill>
                  <a:schemeClr val="accent1"/>
                </a:solidFill>
              </a:rPr>
              <a:t>features &amp; benefits</a:t>
            </a:r>
            <a:br>
              <a:rPr lang="en-US" dirty="0"/>
            </a:br>
            <a:r>
              <a:rPr lang="en-US" dirty="0"/>
              <a:t>grease storage capacity</a:t>
            </a:r>
            <a:endParaRPr lang="uk-UA" dirty="0"/>
          </a:p>
        </p:txBody>
      </p:sp>
      <p:sp>
        <p:nvSpPr>
          <p:cNvPr id="15" name="Rectangle 14"/>
          <p:cNvSpPr/>
          <p:nvPr/>
        </p:nvSpPr>
        <p:spPr>
          <a:xfrm>
            <a:off x="-76200" y="11087100"/>
            <a:ext cx="18440400" cy="762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4" name="Picture 3" descr="gb-v-concre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14"/>
          <a:stretch/>
        </p:blipFill>
        <p:spPr bwMode="auto">
          <a:xfrm>
            <a:off x="8794242" y="342899"/>
            <a:ext cx="6914335" cy="690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420600" y="7789902"/>
            <a:ext cx="3287977" cy="800219"/>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latin typeface="Arial Narrow" panose="020B0606020202030204" pitchFamily="34" charset="0"/>
                <a:cs typeface="Arial" pitchFamily="34" charset="0"/>
              </a:rPr>
              <a:t>1076 lbs</a:t>
            </a:r>
            <a:r>
              <a:rPr lang="en-US" sz="1800" dirty="0">
                <a:latin typeface="Arial Narrow" panose="020B0606020202030204" pitchFamily="34" charset="0"/>
                <a:cs typeface="Arial" pitchFamily="34" charset="0"/>
              </a:rPr>
              <a:t>/7.25 = 148.4 gallons</a:t>
            </a:r>
          </a:p>
          <a:p>
            <a:r>
              <a:rPr lang="en-US" sz="1800" dirty="0">
                <a:latin typeface="Arial Narrow" panose="020B0606020202030204" pitchFamily="34" charset="0"/>
                <a:cs typeface="Arial" pitchFamily="34" charset="0"/>
              </a:rPr>
              <a:t>148.4 gallons /275 gallons =</a:t>
            </a:r>
            <a:endParaRPr lang="en-US" sz="2100" b="1" u="sng" dirty="0">
              <a:solidFill>
                <a:srgbClr val="FF0000"/>
              </a:solidFill>
              <a:latin typeface="Arial" pitchFamily="34" charset="0"/>
              <a:cs typeface="Arial" pitchFamily="34" charset="0"/>
            </a:endParaRPr>
          </a:p>
        </p:txBody>
      </p:sp>
      <p:sp>
        <p:nvSpPr>
          <p:cNvPr id="8" name="TextBox 7"/>
          <p:cNvSpPr txBox="1"/>
          <p:nvPr/>
        </p:nvSpPr>
        <p:spPr>
          <a:xfrm>
            <a:off x="9295797" y="7740566"/>
            <a:ext cx="2951449" cy="1908215"/>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a:latin typeface="Arial Narrow" panose="020B0606020202030204" pitchFamily="34" charset="0"/>
                <a:cs typeface="Arial" pitchFamily="34" charset="0"/>
              </a:rPr>
              <a:t>933 lbs</a:t>
            </a:r>
            <a:r>
              <a:rPr lang="en-US" sz="1800" dirty="0">
                <a:latin typeface="Arial Narrow" panose="020B0606020202030204" pitchFamily="34" charset="0"/>
                <a:cs typeface="Arial" pitchFamily="34" charset="0"/>
              </a:rPr>
              <a:t>/7.25 = 128.7 gallons</a:t>
            </a:r>
          </a:p>
          <a:p>
            <a:r>
              <a:rPr lang="en-US" sz="1800" dirty="0">
                <a:latin typeface="Arial Narrow" panose="020B0606020202030204" pitchFamily="34" charset="0"/>
                <a:cs typeface="Arial" pitchFamily="34" charset="0"/>
              </a:rPr>
              <a:t>128.7 gallons/1000 gallons = </a:t>
            </a:r>
          </a:p>
          <a:p>
            <a:endParaRPr lang="en-US" sz="2400" dirty="0">
              <a:latin typeface="Arial Narrow" panose="020B0606020202030204" pitchFamily="34" charset="0"/>
              <a:cs typeface="Arial" pitchFamily="34" charset="0"/>
            </a:endParaRPr>
          </a:p>
          <a:p>
            <a:r>
              <a:rPr lang="en-US" sz="4800" b="1" dirty="0">
                <a:latin typeface="Arial" panose="020B0604020202020204" pitchFamily="34" charset="0"/>
                <a:cs typeface="Arial" panose="020B0604020202020204" pitchFamily="34" charset="0"/>
              </a:rPr>
              <a:t>13% full</a:t>
            </a:r>
          </a:p>
        </p:txBody>
      </p:sp>
      <p:sp>
        <p:nvSpPr>
          <p:cNvPr id="9" name="TextBox 8"/>
          <p:cNvSpPr txBox="1"/>
          <p:nvPr/>
        </p:nvSpPr>
        <p:spPr>
          <a:xfrm>
            <a:off x="2292246" y="8091273"/>
            <a:ext cx="6858000" cy="1938992"/>
          </a:xfrm>
          <a:prstGeom prst="rect">
            <a:avLst/>
          </a:prstGeom>
          <a:noFill/>
        </p:spPr>
        <p:txBody>
          <a:bodyPr wrap="square" rtlCol="0">
            <a:spAutoFit/>
          </a:bodyPr>
          <a:lstStyle/>
          <a:p>
            <a:pPr lvl="1">
              <a:defRPr/>
            </a:pPr>
            <a:r>
              <a:rPr lang="en-CA" sz="2800" dirty="0">
                <a:solidFill>
                  <a:schemeClr val="tx2"/>
                </a:solidFill>
                <a:latin typeface="Arial Narrow Regular"/>
                <a:cs typeface="Arial" panose="020B0604020202020204" pitchFamily="34" charset="0"/>
              </a:rPr>
              <a:t>Most codes require interceptors </a:t>
            </a:r>
          </a:p>
          <a:p>
            <a:pPr lvl="1">
              <a:defRPr/>
            </a:pPr>
            <a:r>
              <a:rPr lang="en-CA" sz="2800" dirty="0">
                <a:solidFill>
                  <a:schemeClr val="tx2"/>
                </a:solidFill>
                <a:latin typeface="Arial Narrow Regular"/>
                <a:cs typeface="Arial" panose="020B0604020202020204" pitchFamily="34" charset="0"/>
              </a:rPr>
              <a:t>be pumped out when 25% full </a:t>
            </a:r>
          </a:p>
          <a:p>
            <a:pPr lvl="1">
              <a:defRPr/>
            </a:pPr>
            <a:r>
              <a:rPr lang="en-CA" sz="2800" dirty="0">
                <a:solidFill>
                  <a:schemeClr val="tx2"/>
                </a:solidFill>
                <a:latin typeface="Arial Narrow Regular"/>
                <a:cs typeface="Arial" panose="020B0604020202020204" pitchFamily="34" charset="0"/>
              </a:rPr>
              <a:t>of combined FOG &amp; solids.</a:t>
            </a:r>
          </a:p>
          <a:p>
            <a:pPr lvl="1">
              <a:defRPr/>
            </a:pPr>
            <a:endParaRPr lang="en-US" sz="3600" dirty="0">
              <a:latin typeface="Arial Narrow" panose="020B0606020202030204" pitchFamily="34" charset="0"/>
              <a:cs typeface="Arial" pitchFamily="34" charset="0"/>
            </a:endParaRPr>
          </a:p>
        </p:txBody>
      </p:sp>
      <p:sp>
        <p:nvSpPr>
          <p:cNvPr id="10" name="TextBox 9"/>
          <p:cNvSpPr txBox="1"/>
          <p:nvPr/>
        </p:nvSpPr>
        <p:spPr>
          <a:xfrm>
            <a:off x="12420600" y="8808303"/>
            <a:ext cx="3200400" cy="830997"/>
          </a:xfrm>
          <a:prstGeom prst="rect">
            <a:avLst/>
          </a:prstGeom>
          <a:noFill/>
        </p:spPr>
        <p:txBody>
          <a:bodyPr wrap="square" rtlCol="0">
            <a:spAutoFit/>
          </a:bodyPr>
          <a:lstStyle/>
          <a:p>
            <a:r>
              <a:rPr lang="en-US" sz="4800" b="1" dirty="0">
                <a:solidFill>
                  <a:srgbClr val="FF0000"/>
                </a:solidFill>
                <a:latin typeface="Arial" pitchFamily="34" charset="0"/>
                <a:cs typeface="Arial" pitchFamily="34" charset="0"/>
              </a:rPr>
              <a:t>54% full</a:t>
            </a:r>
            <a:endParaRPr lang="en-US" sz="4800" dirty="0"/>
          </a:p>
        </p:txBody>
      </p:sp>
      <p:sp>
        <p:nvSpPr>
          <p:cNvPr id="5" name="TextBox 4"/>
          <p:cNvSpPr txBox="1"/>
          <p:nvPr/>
        </p:nvSpPr>
        <p:spPr>
          <a:xfrm>
            <a:off x="11021745" y="7429500"/>
            <a:ext cx="2459328" cy="369332"/>
          </a:xfrm>
          <a:prstGeom prst="rect">
            <a:avLst/>
          </a:prstGeom>
          <a:noFill/>
        </p:spPr>
        <p:txBody>
          <a:bodyPr wrap="none" rtlCol="0">
            <a:spAutoFit/>
          </a:bodyPr>
          <a:lstStyle/>
          <a:p>
            <a:r>
              <a:rPr lang="en-US" sz="1800" dirty="0">
                <a:latin typeface="Arial Narrow" panose="020B0606020202030204" pitchFamily="34" charset="0"/>
                <a:cs typeface="Arial" pitchFamily="34" charset="0"/>
              </a:rPr>
              <a:t>1 gallon of FOG = 7.25 lbs.</a:t>
            </a:r>
          </a:p>
        </p:txBody>
      </p:sp>
      <p:sp>
        <p:nvSpPr>
          <p:cNvPr id="11" name="TextBox 10"/>
          <p:cNvSpPr txBox="1"/>
          <p:nvPr/>
        </p:nvSpPr>
        <p:spPr>
          <a:xfrm>
            <a:off x="228600" y="2305032"/>
            <a:ext cx="6858000" cy="3970318"/>
          </a:xfrm>
          <a:prstGeom prst="rect">
            <a:avLst/>
          </a:prstGeom>
          <a:noFill/>
        </p:spPr>
        <p:txBody>
          <a:bodyPr wrap="square" rtlCol="0">
            <a:spAutoFit/>
          </a:bodyPr>
          <a:lstStyle/>
          <a:p>
            <a:pPr lvl="1">
              <a:defRPr/>
            </a:pPr>
            <a:r>
              <a:rPr lang="en-CA" sz="3600" dirty="0">
                <a:latin typeface="Arial Narrow Regular"/>
                <a:cs typeface="Arial" panose="020B0604020202020204" pitchFamily="34" charset="0"/>
              </a:rPr>
              <a:t>Schier states that the GB 250 holds more FOG than a 1000 gallon concrete interceptor. </a:t>
            </a:r>
          </a:p>
          <a:p>
            <a:pPr lvl="1">
              <a:defRPr/>
            </a:pPr>
            <a:r>
              <a:rPr lang="en-CA" sz="3600" dirty="0">
                <a:latin typeface="Arial Narrow Regular"/>
                <a:cs typeface="Arial" panose="020B0604020202020204" pitchFamily="34" charset="0"/>
              </a:rPr>
              <a:t>A 1000 gallon Proceptor interceptor holds 4,154 pounds of grease</a:t>
            </a:r>
          </a:p>
          <a:p>
            <a:pPr lvl="1">
              <a:defRPr/>
            </a:pPr>
            <a:r>
              <a:rPr lang="en-CA" sz="3600" dirty="0">
                <a:solidFill>
                  <a:srgbClr val="0070C0"/>
                </a:solidFill>
                <a:latin typeface="Arial Narrow Regular"/>
                <a:cs typeface="Arial" panose="020B0604020202020204" pitchFamily="34" charset="0"/>
              </a:rPr>
              <a:t>~ 4X what Schier claims</a:t>
            </a:r>
            <a:endParaRPr lang="en-US" sz="3600" dirty="0">
              <a:solidFill>
                <a:srgbClr val="0070C0"/>
              </a:solidFill>
              <a:latin typeface="Arial Narrow Regular"/>
              <a:cs typeface="Arial" pitchFamily="34" charset="0"/>
            </a:endParaRPr>
          </a:p>
        </p:txBody>
      </p:sp>
      <p:sp>
        <p:nvSpPr>
          <p:cNvPr id="2" name="Rectangle 1"/>
          <p:cNvSpPr/>
          <p:nvPr/>
        </p:nvSpPr>
        <p:spPr>
          <a:xfrm>
            <a:off x="9371997" y="5753100"/>
            <a:ext cx="1524603" cy="457200"/>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12518977" y="5753100"/>
            <a:ext cx="2035223" cy="457200"/>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Tree>
    <p:extLst>
      <p:ext uri="{BB962C8B-B14F-4D97-AF65-F5344CB8AC3E}">
        <p14:creationId xmlns:p14="http://schemas.microsoft.com/office/powerpoint/2010/main" val="553502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features &amp; benefits</a:t>
            </a:r>
            <a:br>
              <a:rPr lang="en-US" dirty="0"/>
            </a:br>
            <a:r>
              <a:rPr lang="en-US" dirty="0"/>
              <a:t>smaller, in-kitchen interceptor</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18</a:t>
            </a:fld>
            <a:endParaRPr b="0" dirty="0">
              <a:latin typeface="Arial Regular" charset="0"/>
            </a:endParaRPr>
          </a:p>
        </p:txBody>
      </p:sp>
      <p:grpSp>
        <p:nvGrpSpPr>
          <p:cNvPr id="27" name="Group 26"/>
          <p:cNvGrpSpPr/>
          <p:nvPr/>
        </p:nvGrpSpPr>
        <p:grpSpPr>
          <a:xfrm>
            <a:off x="990600" y="2487194"/>
            <a:ext cx="8229599" cy="1608616"/>
            <a:chOff x="7848600" y="5084128"/>
            <a:chExt cx="8229599" cy="1608616"/>
          </a:xfrm>
        </p:grpSpPr>
        <p:grpSp>
          <p:nvGrpSpPr>
            <p:cNvPr id="22" name="Group 21"/>
            <p:cNvGrpSpPr/>
            <p:nvPr/>
          </p:nvGrpSpPr>
          <p:grpSpPr>
            <a:xfrm>
              <a:off x="7848600" y="5084128"/>
              <a:ext cx="8229599" cy="1200329"/>
              <a:chOff x="7467600" y="5557807"/>
              <a:chExt cx="8229599" cy="1200329"/>
            </a:xfrm>
          </p:grpSpPr>
          <p:sp>
            <p:nvSpPr>
              <p:cNvPr id="23" name="TextBox 22"/>
              <p:cNvSpPr txBox="1"/>
              <p:nvPr/>
            </p:nvSpPr>
            <p:spPr>
              <a:xfrm>
                <a:off x="7587624" y="5557807"/>
                <a:ext cx="8109575" cy="1200329"/>
              </a:xfrm>
              <a:prstGeom prst="rect">
                <a:avLst/>
              </a:prstGeom>
              <a:noFill/>
            </p:spPr>
            <p:txBody>
              <a:bodyPr wrap="square" rtlCol="0">
                <a:spAutoFit/>
              </a:bodyPr>
              <a:lstStyle/>
              <a:p>
                <a:r>
                  <a:rPr lang="en-US" sz="3600" dirty="0">
                    <a:solidFill>
                      <a:schemeClr val="accent1"/>
                    </a:solidFill>
                    <a:latin typeface="Arial Narrow Regular" charset="0"/>
                  </a:rPr>
                  <a:t>hydromechanical </a:t>
                </a:r>
              </a:p>
              <a:p>
                <a:r>
                  <a:rPr lang="en-US" sz="3600" dirty="0">
                    <a:solidFill>
                      <a:schemeClr val="accent1"/>
                    </a:solidFill>
                    <a:latin typeface="Arial Narrow Regular" charset="0"/>
                  </a:rPr>
                  <a:t>in-kitchen grease trap</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6292634"/>
              <a:ext cx="7241463" cy="400110"/>
            </a:xfrm>
            <a:prstGeom prst="rect">
              <a:avLst/>
            </a:prstGeom>
            <a:noFill/>
          </p:spPr>
          <p:txBody>
            <a:bodyPr wrap="square" rtlCol="0">
              <a:spAutoFit/>
            </a:bodyPr>
            <a:lstStyle/>
            <a:p>
              <a:r>
                <a:rPr lang="en-US" sz="2000" dirty="0">
                  <a:solidFill>
                    <a:schemeClr val="tx2"/>
                  </a:solidFill>
                  <a:latin typeface="Arial Regular" charset="0"/>
                </a:rPr>
                <a:t>For </a:t>
              </a:r>
              <a:r>
                <a:rPr lang="en-US" sz="2000" dirty="0">
                  <a:solidFill>
                    <a:schemeClr val="accent1"/>
                  </a:solidFill>
                  <a:latin typeface="Arial Regular" charset="0"/>
                </a:rPr>
                <a:t>smaller kitchen volumes of 4-75 GPM</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40" name="Group 39"/>
          <p:cNvGrpSpPr/>
          <p:nvPr/>
        </p:nvGrpSpPr>
        <p:grpSpPr>
          <a:xfrm>
            <a:off x="990600" y="5435981"/>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2" name="Rectangle 1"/>
          <p:cNvSpPr/>
          <p:nvPr/>
        </p:nvSpPr>
        <p:spPr>
          <a:xfrm>
            <a:off x="1295400" y="6082312"/>
            <a:ext cx="7164859" cy="1938992"/>
          </a:xfrm>
          <a:prstGeom prst="rect">
            <a:avLst/>
          </a:prstGeom>
        </p:spPr>
        <p:txBody>
          <a:bodyPr wrap="square">
            <a:spAutoFit/>
          </a:bodyPr>
          <a:lstStyle/>
          <a:p>
            <a:pPr marL="285750" indent="-285750">
              <a:buClr>
                <a:schemeClr val="tx2"/>
              </a:buClr>
              <a:buFont typeface="Arial" panose="020B0604020202020204" pitchFamily="34" charset="0"/>
              <a:buChar char="•"/>
            </a:pPr>
            <a:r>
              <a:rPr lang="en-US" sz="2000" dirty="0">
                <a:solidFill>
                  <a:schemeClr val="accent1"/>
                </a:solidFill>
                <a:latin typeface="Arial Regular"/>
              </a:rPr>
              <a:t>Acid-resistant, Dura-Coated steel body </a:t>
            </a:r>
            <a:r>
              <a:rPr lang="en-US" sz="2000" dirty="0">
                <a:solidFill>
                  <a:schemeClr val="tx2"/>
                </a:solidFill>
                <a:latin typeface="Arial Regular"/>
              </a:rPr>
              <a:t>with slip resistant cover, </a:t>
            </a:r>
            <a:r>
              <a:rPr lang="en-US" sz="2000" dirty="0">
                <a:solidFill>
                  <a:schemeClr val="accent1"/>
                </a:solidFill>
                <a:latin typeface="Arial Regular"/>
              </a:rPr>
              <a:t>flow diffusing baffle</a:t>
            </a:r>
            <a:r>
              <a:rPr lang="en-US" sz="2000" dirty="0">
                <a:solidFill>
                  <a:schemeClr val="tx2"/>
                </a:solidFill>
                <a:latin typeface="Arial Regular"/>
              </a:rPr>
              <a:t>, visible double wall trap seal</a:t>
            </a:r>
          </a:p>
          <a:p>
            <a:pPr marL="285750" indent="-285750">
              <a:buClr>
                <a:schemeClr val="tx2"/>
              </a:buClr>
              <a:buFont typeface="Arial" panose="020B0604020202020204" pitchFamily="34" charset="0"/>
              <a:buChar char="•"/>
            </a:pPr>
            <a:r>
              <a:rPr lang="en-US" sz="2000" dirty="0">
                <a:solidFill>
                  <a:schemeClr val="tx2"/>
                </a:solidFill>
                <a:latin typeface="Arial Regular"/>
              </a:rPr>
              <a:t>Regularly furnished with high inlet and outlet connection</a:t>
            </a:r>
          </a:p>
          <a:p>
            <a:pPr marL="285750" indent="-285750">
              <a:buClr>
                <a:schemeClr val="tx2"/>
              </a:buClr>
              <a:buFont typeface="Arial" panose="020B0604020202020204" pitchFamily="34" charset="0"/>
              <a:buChar char="•"/>
            </a:pPr>
            <a:r>
              <a:rPr lang="en-US" sz="2000" dirty="0">
                <a:solidFill>
                  <a:schemeClr val="tx2"/>
                </a:solidFill>
                <a:latin typeface="Arial Regular"/>
              </a:rPr>
              <a:t>Available in stainless steel option</a:t>
            </a:r>
          </a:p>
          <a:p>
            <a:pPr marL="285750" indent="-285750">
              <a:buClr>
                <a:schemeClr val="tx2"/>
              </a:buClr>
              <a:buFont typeface="Arial" panose="020B0604020202020204" pitchFamily="34" charset="0"/>
              <a:buChar char="•"/>
            </a:pPr>
            <a:r>
              <a:rPr lang="en-US" sz="2000" dirty="0">
                <a:solidFill>
                  <a:schemeClr val="tx2"/>
                </a:solidFill>
                <a:latin typeface="Arial Regular"/>
              </a:rPr>
              <a:t>Low profile Z1171 available for under the sink installations</a:t>
            </a:r>
          </a:p>
          <a:p>
            <a:pPr marL="285750" indent="-285750">
              <a:buClr>
                <a:schemeClr val="tx2"/>
              </a:buClr>
              <a:buFont typeface="Arial" panose="020B0604020202020204" pitchFamily="34" charset="0"/>
              <a:buChar char="•"/>
            </a:pPr>
            <a:r>
              <a:rPr lang="en-US" sz="2000" dirty="0">
                <a:solidFill>
                  <a:schemeClr val="tx2"/>
                </a:solidFill>
                <a:latin typeface="Arial Regular"/>
              </a:rPr>
              <a:t>Z1172 available for larger flow capacities up to 500 GPM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127" y="4898298"/>
            <a:ext cx="5895829" cy="4768685"/>
          </a:xfrm>
          <a:prstGeom prst="rect">
            <a:avLst/>
          </a:prstGeom>
        </p:spPr>
      </p:pic>
      <p:sp>
        <p:nvSpPr>
          <p:cNvPr id="18" name="TextBox 17"/>
          <p:cNvSpPr txBox="1"/>
          <p:nvPr/>
        </p:nvSpPr>
        <p:spPr>
          <a:xfrm>
            <a:off x="9982200" y="4303681"/>
            <a:ext cx="3962400" cy="400110"/>
          </a:xfrm>
          <a:prstGeom prst="rect">
            <a:avLst/>
          </a:prstGeom>
          <a:noFill/>
        </p:spPr>
        <p:txBody>
          <a:bodyPr wrap="square" rtlCol="0">
            <a:spAutoFit/>
          </a:bodyPr>
          <a:lstStyle/>
          <a:p>
            <a:r>
              <a:rPr lang="en-US" sz="2000" dirty="0">
                <a:latin typeface="Arial Narrow Regular"/>
              </a:rPr>
              <a:t>Z1170 grease interceptor</a:t>
            </a:r>
            <a:endParaRPr lang="en-US" sz="2000" dirty="0">
              <a:ln>
                <a:solidFill>
                  <a:schemeClr val="bg2"/>
                </a:solidFill>
              </a:ln>
              <a:latin typeface="Arial Narrow Regular"/>
            </a:endParaRPr>
          </a:p>
        </p:txBody>
      </p:sp>
    </p:spTree>
    <p:extLst>
      <p:ext uri="{BB962C8B-B14F-4D97-AF65-F5344CB8AC3E}">
        <p14:creationId xmlns:p14="http://schemas.microsoft.com/office/powerpoint/2010/main" val="4122403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features &amp; benefits</a:t>
            </a:r>
            <a:br>
              <a:rPr lang="en-US" dirty="0"/>
            </a:br>
            <a:r>
              <a:rPr lang="en-US" dirty="0"/>
              <a:t>oil interceptors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19</a:t>
            </a:fld>
            <a:endParaRPr b="0" dirty="0">
              <a:latin typeface="Arial Regular" charset="0"/>
            </a:endParaRPr>
          </a:p>
        </p:txBody>
      </p:sp>
      <p:grpSp>
        <p:nvGrpSpPr>
          <p:cNvPr id="27" name="Group 26"/>
          <p:cNvGrpSpPr/>
          <p:nvPr/>
        </p:nvGrpSpPr>
        <p:grpSpPr>
          <a:xfrm>
            <a:off x="990600" y="2505543"/>
            <a:ext cx="8229600" cy="2056396"/>
            <a:chOff x="7848600" y="5102477"/>
            <a:chExt cx="8229600" cy="2056396"/>
          </a:xfrm>
        </p:grpSpPr>
        <p:grpSp>
          <p:nvGrpSpPr>
            <p:cNvPr id="22" name="Group 21"/>
            <p:cNvGrpSpPr/>
            <p:nvPr/>
          </p:nvGrpSpPr>
          <p:grpSpPr>
            <a:xfrm>
              <a:off x="7848600" y="5102477"/>
              <a:ext cx="8229600" cy="646331"/>
              <a:chOff x="7467600" y="5576156"/>
              <a:chExt cx="8229600" cy="646331"/>
            </a:xfrm>
          </p:grpSpPr>
          <p:sp>
            <p:nvSpPr>
              <p:cNvPr id="23" name="TextBox 22"/>
              <p:cNvSpPr txBox="1"/>
              <p:nvPr/>
            </p:nvSpPr>
            <p:spPr>
              <a:xfrm>
                <a:off x="7587625" y="5576156"/>
                <a:ext cx="8109575" cy="646331"/>
              </a:xfrm>
              <a:prstGeom prst="rect">
                <a:avLst/>
              </a:prstGeom>
              <a:noFill/>
            </p:spPr>
            <p:txBody>
              <a:bodyPr wrap="square" rtlCol="0">
                <a:spAutoFit/>
              </a:bodyPr>
              <a:lstStyle/>
              <a:p>
                <a:r>
                  <a:rPr lang="en-US" sz="3600" dirty="0">
                    <a:solidFill>
                      <a:schemeClr val="accent1"/>
                    </a:solidFill>
                    <a:latin typeface="Arial Narrow Regular" charset="0"/>
                  </a:rPr>
                  <a:t>oil collection and separation</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355057" y="5835434"/>
              <a:ext cx="7241463" cy="1323439"/>
            </a:xfrm>
            <a:prstGeom prst="rect">
              <a:avLst/>
            </a:prstGeom>
            <a:noFill/>
          </p:spPr>
          <p:txBody>
            <a:bodyPr wrap="square" rtlCol="0">
              <a:spAutoFit/>
            </a:bodyPr>
            <a:lstStyle/>
            <a:p>
              <a:r>
                <a:rPr lang="en-US" sz="2000" dirty="0">
                  <a:solidFill>
                    <a:schemeClr val="accent1"/>
                  </a:solidFill>
                  <a:latin typeface="Arial Regular" charset="0"/>
                </a:rPr>
                <a:t>For service stations, parking garages, and industrial plants where discharged water contains oil and sediment. </a:t>
              </a:r>
              <a:r>
                <a:rPr lang="en-US" sz="2000" dirty="0">
                  <a:solidFill>
                    <a:schemeClr val="tx2"/>
                  </a:solidFill>
                  <a:latin typeface="Arial Regular" charset="0"/>
                </a:rPr>
                <a:t>Oil is collected and conveniently drained to a storage tank via an adjustable gravity draw-off connection</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40" name="Group 39"/>
          <p:cNvGrpSpPr/>
          <p:nvPr/>
        </p:nvGrpSpPr>
        <p:grpSpPr>
          <a:xfrm>
            <a:off x="990600" y="4686300"/>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2" name="Rectangle 1"/>
          <p:cNvSpPr/>
          <p:nvPr/>
        </p:nvSpPr>
        <p:spPr>
          <a:xfrm>
            <a:off x="1295400" y="5399425"/>
            <a:ext cx="7164859" cy="3477875"/>
          </a:xfrm>
          <a:prstGeom prst="rect">
            <a:avLst/>
          </a:prstGeom>
        </p:spPr>
        <p:txBody>
          <a:bodyPr wrap="square">
            <a:spAutoFit/>
          </a:bodyPr>
          <a:lstStyle/>
          <a:p>
            <a:pPr marL="285750" indent="-285750">
              <a:buClr>
                <a:schemeClr val="tx2"/>
              </a:buClr>
              <a:buFont typeface="Arial" panose="020B0604020202020204" pitchFamily="34" charset="0"/>
              <a:buChar char="•"/>
            </a:pPr>
            <a:r>
              <a:rPr lang="en-US" sz="2000" dirty="0">
                <a:solidFill>
                  <a:schemeClr val="accent1"/>
                </a:solidFill>
                <a:latin typeface="Arial Regular"/>
              </a:rPr>
              <a:t>100% steel construction coated with acid resistant epoxy</a:t>
            </a:r>
          </a:p>
          <a:p>
            <a:pPr marL="285750" indent="-285750">
              <a:buClr>
                <a:schemeClr val="tx2"/>
              </a:buClr>
              <a:buFont typeface="Arial" panose="020B0604020202020204" pitchFamily="34" charset="0"/>
              <a:buChar char="•"/>
            </a:pPr>
            <a:r>
              <a:rPr lang="en-US" sz="2000" dirty="0">
                <a:solidFill>
                  <a:schemeClr val="accent1"/>
                </a:solidFill>
                <a:latin typeface="Arial Regular"/>
              </a:rPr>
              <a:t>Fiberglass oil interceptors available</a:t>
            </a:r>
          </a:p>
          <a:p>
            <a:pPr marL="285750" indent="-285750">
              <a:buClr>
                <a:schemeClr val="tx2"/>
              </a:buClr>
              <a:buFont typeface="Arial" panose="020B0604020202020204" pitchFamily="34" charset="0"/>
              <a:buChar char="•"/>
            </a:pPr>
            <a:r>
              <a:rPr lang="en-US" sz="2000" dirty="0">
                <a:solidFill>
                  <a:schemeClr val="tx2"/>
                </a:solidFill>
                <a:latin typeface="Arial Regular"/>
              </a:rPr>
              <a:t>Bronze cleanout plug</a:t>
            </a:r>
          </a:p>
          <a:p>
            <a:pPr marL="285750" indent="-285750">
              <a:buClr>
                <a:schemeClr val="tx2"/>
              </a:buClr>
              <a:buFont typeface="Arial" panose="020B0604020202020204" pitchFamily="34" charset="0"/>
              <a:buChar char="•"/>
            </a:pPr>
            <a:r>
              <a:rPr lang="en-US" sz="2000" dirty="0">
                <a:solidFill>
                  <a:schemeClr val="tx2"/>
                </a:solidFill>
                <a:latin typeface="Arial Regular"/>
              </a:rPr>
              <a:t>Visible double wall trap seal</a:t>
            </a:r>
          </a:p>
          <a:p>
            <a:pPr marL="285750" indent="-285750">
              <a:buClr>
                <a:schemeClr val="tx2"/>
              </a:buClr>
              <a:buFont typeface="Arial" panose="020B0604020202020204" pitchFamily="34" charset="0"/>
              <a:buChar char="•"/>
            </a:pPr>
            <a:r>
              <a:rPr lang="en-US" sz="2000" dirty="0">
                <a:solidFill>
                  <a:schemeClr val="tx2"/>
                </a:solidFill>
                <a:latin typeface="Arial Regular"/>
              </a:rPr>
              <a:t>Removable combination </a:t>
            </a:r>
            <a:r>
              <a:rPr lang="en-US" sz="2000" dirty="0">
                <a:solidFill>
                  <a:schemeClr val="accent1"/>
                </a:solidFill>
                <a:latin typeface="Arial Regular"/>
              </a:rPr>
              <a:t>pressure equalizing/flow diffusing baffle sediment bucket</a:t>
            </a:r>
          </a:p>
          <a:p>
            <a:pPr marL="285750" indent="-285750">
              <a:buClr>
                <a:schemeClr val="tx2"/>
              </a:buClr>
              <a:buFont typeface="Arial" panose="020B0604020202020204" pitchFamily="34" charset="0"/>
              <a:buChar char="•"/>
            </a:pPr>
            <a:r>
              <a:rPr lang="en-US" sz="2000" dirty="0">
                <a:solidFill>
                  <a:schemeClr val="tx2"/>
                </a:solidFill>
                <a:latin typeface="Arial Regular"/>
              </a:rPr>
              <a:t>Various sizes: 300, 400, 500, 600, 700, 800 that provide 10-500GPM flow rates; and 7-1435 gallon water capacities, across all oil interceptor product lines</a:t>
            </a:r>
          </a:p>
          <a:p>
            <a:pPr marL="285750" indent="-285750">
              <a:buFont typeface="Arial" panose="020B0604020202020204" pitchFamily="34" charset="0"/>
              <a:buChar char="•"/>
            </a:pPr>
            <a:endParaRPr lang="en-US" sz="2000" dirty="0">
              <a:solidFill>
                <a:schemeClr val="tx2"/>
              </a:solidFill>
              <a:latin typeface="Arial Regular"/>
            </a:endParaRPr>
          </a:p>
          <a:p>
            <a:pPr marL="285750" indent="-285750">
              <a:buFont typeface="Arial" panose="020B0604020202020204" pitchFamily="34" charset="0"/>
              <a:buChar char="•"/>
            </a:pPr>
            <a:r>
              <a:rPr lang="en-US" sz="2000" dirty="0">
                <a:solidFill>
                  <a:schemeClr val="tx2"/>
                </a:solidFill>
                <a:latin typeface="Arial Regular"/>
              </a:rPr>
              <a:t>_Z optional acid resistant coated fabricated steel</a:t>
            </a:r>
          </a:p>
        </p:txBody>
      </p:sp>
      <p:sp>
        <p:nvSpPr>
          <p:cNvPr id="18" name="TextBox 17"/>
          <p:cNvSpPr txBox="1"/>
          <p:nvPr/>
        </p:nvSpPr>
        <p:spPr>
          <a:xfrm>
            <a:off x="9701710" y="3252000"/>
            <a:ext cx="3962400" cy="400110"/>
          </a:xfrm>
          <a:prstGeom prst="rect">
            <a:avLst/>
          </a:prstGeom>
          <a:noFill/>
        </p:spPr>
        <p:txBody>
          <a:bodyPr wrap="square" rtlCol="0">
            <a:spAutoFit/>
          </a:bodyPr>
          <a:lstStyle/>
          <a:p>
            <a:r>
              <a:rPr lang="en-US" sz="2000" dirty="0">
                <a:latin typeface="Arial Narrow Regular"/>
              </a:rPr>
              <a:t>Z1186 oil interceptor</a:t>
            </a:r>
            <a:endParaRPr lang="en-US" sz="2000" dirty="0">
              <a:ln>
                <a:solidFill>
                  <a:schemeClr val="bg2"/>
                </a:solidFill>
              </a:ln>
              <a:latin typeface="Arial Narrow Regular"/>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8151" y="3843825"/>
            <a:ext cx="8642349" cy="6100482"/>
          </a:xfrm>
          <a:prstGeom prst="rect">
            <a:avLst/>
          </a:prstGeom>
        </p:spPr>
      </p:pic>
    </p:spTree>
    <p:extLst>
      <p:ext uri="{BB962C8B-B14F-4D97-AF65-F5344CB8AC3E}">
        <p14:creationId xmlns:p14="http://schemas.microsoft.com/office/powerpoint/2010/main" val="2545871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agenda</a:t>
            </a:r>
            <a:br>
              <a:rPr lang="en-US" dirty="0">
                <a:solidFill>
                  <a:schemeClr val="accent1"/>
                </a:solidFill>
              </a:rPr>
            </a:br>
            <a:r>
              <a:rPr lang="en-US" dirty="0"/>
              <a:t>what you’ll learn</a:t>
            </a: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a:t>
            </a:fld>
            <a:endParaRPr b="0" dirty="0">
              <a:latin typeface="Arial Regular" charset="0"/>
            </a:endParaRPr>
          </a:p>
        </p:txBody>
      </p:sp>
      <p:grpSp>
        <p:nvGrpSpPr>
          <p:cNvPr id="25" name="Group 24"/>
          <p:cNvGrpSpPr/>
          <p:nvPr/>
        </p:nvGrpSpPr>
        <p:grpSpPr>
          <a:xfrm>
            <a:off x="1562101" y="2666231"/>
            <a:ext cx="7239000" cy="1862048"/>
            <a:chOff x="1562101" y="3053723"/>
            <a:chExt cx="7239000" cy="1862048"/>
          </a:xfrm>
        </p:grpSpPr>
        <p:sp>
          <p:nvSpPr>
            <p:cNvPr id="4" name="TextBox 3"/>
            <p:cNvSpPr txBox="1"/>
            <p:nvPr/>
          </p:nvSpPr>
          <p:spPr>
            <a:xfrm>
              <a:off x="1562101"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01</a:t>
              </a:r>
              <a:endParaRPr lang="uk-UA" sz="11500" dirty="0">
                <a:solidFill>
                  <a:schemeClr val="accent1"/>
                </a:solidFill>
                <a:latin typeface="Arial Narrow Regular" charset="0"/>
              </a:endParaRPr>
            </a:p>
          </p:txBody>
        </p:sp>
        <p:sp>
          <p:nvSpPr>
            <p:cNvPr id="7" name="TextBox 6"/>
            <p:cNvSpPr txBox="1"/>
            <p:nvPr/>
          </p:nvSpPr>
          <p:spPr>
            <a:xfrm>
              <a:off x="3657601"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value proposition</a:t>
              </a:r>
            </a:p>
          </p:txBody>
        </p:sp>
      </p:grpSp>
      <p:grpSp>
        <p:nvGrpSpPr>
          <p:cNvPr id="27" name="Group 26"/>
          <p:cNvGrpSpPr/>
          <p:nvPr/>
        </p:nvGrpSpPr>
        <p:grpSpPr>
          <a:xfrm>
            <a:off x="1562101" y="4983737"/>
            <a:ext cx="7239000" cy="1862048"/>
            <a:chOff x="1562101" y="5371229"/>
            <a:chExt cx="7239000" cy="1862048"/>
          </a:xfrm>
        </p:grpSpPr>
        <p:sp>
          <p:nvSpPr>
            <p:cNvPr id="11" name="TextBox 10"/>
            <p:cNvSpPr txBox="1"/>
            <p:nvPr/>
          </p:nvSpPr>
          <p:spPr>
            <a:xfrm>
              <a:off x="1562101"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03</a:t>
              </a:r>
              <a:endParaRPr lang="uk-UA" sz="11500" dirty="0">
                <a:solidFill>
                  <a:schemeClr val="accent1"/>
                </a:solidFill>
                <a:latin typeface="Arial Narrow Regular" charset="0"/>
              </a:endParaRPr>
            </a:p>
          </p:txBody>
        </p:sp>
        <p:sp>
          <p:nvSpPr>
            <p:cNvPr id="12" name="TextBox 11"/>
            <p:cNvSpPr txBox="1"/>
            <p:nvPr/>
          </p:nvSpPr>
          <p:spPr>
            <a:xfrm>
              <a:off x="3657601"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features &amp; benefits</a:t>
              </a:r>
              <a:endParaRPr lang="uk-UA" sz="3600" dirty="0">
                <a:solidFill>
                  <a:srgbClr val="0A091B"/>
                </a:solidFill>
                <a:latin typeface="Arial Narrow Regular" charset="0"/>
              </a:endParaRPr>
            </a:p>
          </p:txBody>
        </p:sp>
      </p:grpSp>
      <p:grpSp>
        <p:nvGrpSpPr>
          <p:cNvPr id="26" name="Group 25"/>
          <p:cNvGrpSpPr/>
          <p:nvPr/>
        </p:nvGrpSpPr>
        <p:grpSpPr>
          <a:xfrm>
            <a:off x="9486900" y="2666231"/>
            <a:ext cx="7239000" cy="1862048"/>
            <a:chOff x="9486900" y="3053723"/>
            <a:chExt cx="7239000" cy="1862048"/>
          </a:xfrm>
        </p:grpSpPr>
        <p:sp>
          <p:nvSpPr>
            <p:cNvPr id="15" name="TextBox 14"/>
            <p:cNvSpPr txBox="1"/>
            <p:nvPr/>
          </p:nvSpPr>
          <p:spPr>
            <a:xfrm>
              <a:off x="9486900"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02</a:t>
              </a:r>
              <a:endParaRPr lang="uk-UA" sz="11500" dirty="0">
                <a:solidFill>
                  <a:schemeClr val="accent1"/>
                </a:solidFill>
                <a:latin typeface="Arial Narrow Regular" charset="0"/>
              </a:endParaRPr>
            </a:p>
          </p:txBody>
        </p:sp>
        <p:sp>
          <p:nvSpPr>
            <p:cNvPr id="16" name="TextBox 15"/>
            <p:cNvSpPr txBox="1"/>
            <p:nvPr/>
          </p:nvSpPr>
          <p:spPr>
            <a:xfrm>
              <a:off x="11582400"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how it works</a:t>
              </a:r>
              <a:endParaRPr lang="uk-UA" sz="3600" dirty="0">
                <a:solidFill>
                  <a:srgbClr val="0A091B"/>
                </a:solidFill>
                <a:latin typeface="Arial Narrow Regular" charset="0"/>
              </a:endParaRPr>
            </a:p>
          </p:txBody>
        </p:sp>
      </p:grpSp>
      <p:grpSp>
        <p:nvGrpSpPr>
          <p:cNvPr id="28" name="Group 27"/>
          <p:cNvGrpSpPr/>
          <p:nvPr/>
        </p:nvGrpSpPr>
        <p:grpSpPr>
          <a:xfrm>
            <a:off x="9486900" y="4983737"/>
            <a:ext cx="7239000" cy="1862048"/>
            <a:chOff x="9486900" y="5371229"/>
            <a:chExt cx="7239000" cy="1862048"/>
          </a:xfrm>
        </p:grpSpPr>
        <p:sp>
          <p:nvSpPr>
            <p:cNvPr id="19" name="TextBox 18"/>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04</a:t>
              </a:r>
              <a:endParaRPr lang="uk-UA" sz="11500" dirty="0">
                <a:solidFill>
                  <a:schemeClr val="accent1"/>
                </a:solidFill>
                <a:latin typeface="Arial Narrow Regular" charset="0"/>
              </a:endParaRPr>
            </a:p>
          </p:txBody>
        </p:sp>
        <p:sp>
          <p:nvSpPr>
            <p:cNvPr id="20" name="TextBox 19"/>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design &amp; specify</a:t>
              </a:r>
              <a:endParaRPr lang="uk-UA" sz="3600" dirty="0">
                <a:solidFill>
                  <a:srgbClr val="0A091B"/>
                </a:solidFill>
                <a:latin typeface="Arial Narrow Regular" charset="0"/>
              </a:endParaRPr>
            </a:p>
          </p:txBody>
        </p:sp>
      </p:grpSp>
      <p:grpSp>
        <p:nvGrpSpPr>
          <p:cNvPr id="29" name="Group 28"/>
          <p:cNvGrpSpPr/>
          <p:nvPr/>
        </p:nvGrpSpPr>
        <p:grpSpPr>
          <a:xfrm>
            <a:off x="1562101" y="7320052"/>
            <a:ext cx="7239000" cy="1862048"/>
            <a:chOff x="9486900" y="5371229"/>
            <a:chExt cx="7239000" cy="1862048"/>
          </a:xfrm>
        </p:grpSpPr>
        <p:sp>
          <p:nvSpPr>
            <p:cNvPr id="30" name="TextBox 29"/>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05</a:t>
              </a:r>
              <a:endParaRPr lang="uk-UA" sz="11500" dirty="0">
                <a:solidFill>
                  <a:schemeClr val="accent1"/>
                </a:solidFill>
                <a:latin typeface="Arial Narrow Regular" charset="0"/>
              </a:endParaRPr>
            </a:p>
          </p:txBody>
        </p:sp>
        <p:sp>
          <p:nvSpPr>
            <p:cNvPr id="31" name="TextBox 30"/>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summary</a:t>
              </a:r>
              <a:endParaRPr lang="uk-UA" sz="3600" dirty="0">
                <a:solidFill>
                  <a:srgbClr val="0A091B"/>
                </a:solidFill>
                <a:latin typeface="Arial Narrow Regular" charset="0"/>
              </a:endParaRPr>
            </a:p>
          </p:txBody>
        </p:sp>
      </p:grpSp>
      <p:grpSp>
        <p:nvGrpSpPr>
          <p:cNvPr id="21" name="Group 20"/>
          <p:cNvGrpSpPr/>
          <p:nvPr/>
        </p:nvGrpSpPr>
        <p:grpSpPr>
          <a:xfrm>
            <a:off x="9448800" y="7320052"/>
            <a:ext cx="7239000" cy="1862048"/>
            <a:chOff x="9486900" y="5371229"/>
            <a:chExt cx="7239000" cy="1862048"/>
          </a:xfrm>
        </p:grpSpPr>
        <p:sp>
          <p:nvSpPr>
            <p:cNvPr id="22" name="TextBox 21"/>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06</a:t>
              </a:r>
              <a:endParaRPr lang="uk-UA" sz="11500" dirty="0">
                <a:solidFill>
                  <a:schemeClr val="accent1"/>
                </a:solidFill>
                <a:latin typeface="Arial Narrow Regular" charset="0"/>
              </a:endParaRPr>
            </a:p>
          </p:txBody>
        </p:sp>
        <p:sp>
          <p:nvSpPr>
            <p:cNvPr id="23" name="TextBox 22"/>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resources</a:t>
              </a:r>
              <a:endParaRPr lang="uk-UA" sz="3600" dirty="0">
                <a:solidFill>
                  <a:srgbClr val="0A091B"/>
                </a:solidFill>
                <a:latin typeface="Arial Narrow Regular" charset="0"/>
              </a:endParaRPr>
            </a:p>
          </p:txBody>
        </p:sp>
      </p:grpSp>
    </p:spTree>
    <p:extLst>
      <p:ext uri="{BB962C8B-B14F-4D97-AF65-F5344CB8AC3E}">
        <p14:creationId xmlns:p14="http://schemas.microsoft.com/office/powerpoint/2010/main" val="64839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962076"/>
          </a:xfrm>
        </p:spPr>
        <p:txBody>
          <a:bodyPr/>
          <a:lstStyle/>
          <a:p>
            <a:r>
              <a:rPr lang="en-US" dirty="0">
                <a:solidFill>
                  <a:schemeClr val="accent1"/>
                </a:solidFill>
              </a:rPr>
              <a:t>features &amp; benefits</a:t>
            </a:r>
            <a:br>
              <a:rPr lang="en-US" dirty="0"/>
            </a:br>
            <a:r>
              <a:rPr lang="en-US" dirty="0"/>
              <a:t>sediments &amp; solids interceptors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20</a:t>
            </a:fld>
            <a:endParaRPr b="0" dirty="0">
              <a:latin typeface="Arial Regular" charset="0"/>
            </a:endParaRPr>
          </a:p>
        </p:txBody>
      </p:sp>
      <p:grpSp>
        <p:nvGrpSpPr>
          <p:cNvPr id="27" name="Group 26"/>
          <p:cNvGrpSpPr/>
          <p:nvPr/>
        </p:nvGrpSpPr>
        <p:grpSpPr>
          <a:xfrm>
            <a:off x="990600" y="2505543"/>
            <a:ext cx="8229600" cy="1985911"/>
            <a:chOff x="7848600" y="5102477"/>
            <a:chExt cx="8229600" cy="1985911"/>
          </a:xfrm>
        </p:grpSpPr>
        <p:grpSp>
          <p:nvGrpSpPr>
            <p:cNvPr id="22" name="Group 21"/>
            <p:cNvGrpSpPr/>
            <p:nvPr/>
          </p:nvGrpSpPr>
          <p:grpSpPr>
            <a:xfrm>
              <a:off x="7848600" y="5102477"/>
              <a:ext cx="8229600" cy="1200329"/>
              <a:chOff x="7467600" y="5576156"/>
              <a:chExt cx="8229600" cy="1200329"/>
            </a:xfrm>
          </p:grpSpPr>
          <p:sp>
            <p:nvSpPr>
              <p:cNvPr id="23" name="TextBox 22"/>
              <p:cNvSpPr txBox="1"/>
              <p:nvPr/>
            </p:nvSpPr>
            <p:spPr>
              <a:xfrm>
                <a:off x="7587625" y="5576156"/>
                <a:ext cx="8109575" cy="1200329"/>
              </a:xfrm>
              <a:prstGeom prst="rect">
                <a:avLst/>
              </a:prstGeom>
              <a:noFill/>
            </p:spPr>
            <p:txBody>
              <a:bodyPr wrap="square" rtlCol="0">
                <a:spAutoFit/>
              </a:bodyPr>
              <a:lstStyle/>
              <a:p>
                <a:r>
                  <a:rPr lang="en-US" sz="3600" dirty="0">
                    <a:solidFill>
                      <a:schemeClr val="accent1"/>
                    </a:solidFill>
                    <a:latin typeface="Arial Narrow Regular" charset="0"/>
                  </a:rPr>
                  <a:t>sediments &amp; solids collection and separation</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355057" y="6380502"/>
              <a:ext cx="7241463" cy="707886"/>
            </a:xfrm>
            <a:prstGeom prst="rect">
              <a:avLst/>
            </a:prstGeom>
            <a:noFill/>
          </p:spPr>
          <p:txBody>
            <a:bodyPr wrap="square" rtlCol="0">
              <a:spAutoFit/>
            </a:bodyPr>
            <a:lstStyle/>
            <a:p>
              <a:r>
                <a:rPr lang="en-US" sz="2000" dirty="0">
                  <a:solidFill>
                    <a:schemeClr val="tx2"/>
                  </a:solidFill>
                  <a:latin typeface="Arial Regular" charset="0"/>
                </a:rPr>
                <a:t>Prevents </a:t>
              </a:r>
              <a:r>
                <a:rPr lang="en-US" sz="2000" dirty="0">
                  <a:solidFill>
                    <a:schemeClr val="accent1"/>
                  </a:solidFill>
                  <a:latin typeface="Arial Regular" charset="0"/>
                </a:rPr>
                <a:t>sand, gravel, clay, plaster, metal particles, lint, and other debris</a:t>
              </a:r>
              <a:r>
                <a:rPr lang="en-US" sz="2000" dirty="0">
                  <a:solidFill>
                    <a:schemeClr val="tx2"/>
                  </a:solidFill>
                  <a:latin typeface="Arial Regular" charset="0"/>
                </a:rPr>
                <a:t> from blocking drain lines</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18" name="TextBox 17"/>
          <p:cNvSpPr txBox="1"/>
          <p:nvPr/>
        </p:nvSpPr>
        <p:spPr>
          <a:xfrm>
            <a:off x="9823450" y="459472"/>
            <a:ext cx="5638800" cy="400110"/>
          </a:xfrm>
          <a:prstGeom prst="rect">
            <a:avLst/>
          </a:prstGeom>
          <a:noFill/>
        </p:spPr>
        <p:txBody>
          <a:bodyPr wrap="square" rtlCol="0">
            <a:spAutoFit/>
          </a:bodyPr>
          <a:lstStyle/>
          <a:p>
            <a:r>
              <a:rPr lang="en-US" sz="2000" dirty="0">
                <a:latin typeface="Arial Narrow Regular"/>
              </a:rPr>
              <a:t>Z1180 sediments &amp; solids interceptor</a:t>
            </a:r>
            <a:endParaRPr lang="en-US" sz="2000" dirty="0">
              <a:ln>
                <a:solidFill>
                  <a:schemeClr val="bg2"/>
                </a:solidFill>
              </a:ln>
              <a:latin typeface="Arial Narrow Regular"/>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1375" y="852726"/>
            <a:ext cx="6670625" cy="9459674"/>
          </a:xfrm>
          <a:prstGeom prst="rect">
            <a:avLst/>
          </a:prstGeom>
        </p:spPr>
      </p:pic>
      <p:grpSp>
        <p:nvGrpSpPr>
          <p:cNvPr id="19" name="Group 18"/>
          <p:cNvGrpSpPr/>
          <p:nvPr/>
        </p:nvGrpSpPr>
        <p:grpSpPr>
          <a:xfrm>
            <a:off x="990600" y="4914900"/>
            <a:ext cx="7380759" cy="646331"/>
            <a:chOff x="7467600" y="5557807"/>
            <a:chExt cx="7380759" cy="646331"/>
          </a:xfrm>
        </p:grpSpPr>
        <p:sp>
          <p:nvSpPr>
            <p:cNvPr id="20" name="TextBox 19"/>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21" name="Straight Connector 20"/>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1295400" y="5676900"/>
            <a:ext cx="7620000" cy="1908215"/>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tx2"/>
                </a:solidFill>
                <a:latin typeface="Arial Regular"/>
              </a:rPr>
              <a:t>Steel, stainless steel, polymer, and fiberglass material options</a:t>
            </a:r>
          </a:p>
          <a:p>
            <a:pPr marL="285750" indent="-285750">
              <a:buFont typeface="Arial" panose="020B0604020202020204" pitchFamily="34" charset="0"/>
              <a:buChar char="•"/>
            </a:pPr>
            <a:r>
              <a:rPr lang="en-US" sz="2000" dirty="0">
                <a:solidFill>
                  <a:schemeClr val="tx2"/>
                </a:solidFill>
                <a:latin typeface="Arial Regular"/>
              </a:rPr>
              <a:t>4-500GPM flow rates</a:t>
            </a:r>
          </a:p>
          <a:p>
            <a:pPr marL="285750" indent="-285750">
              <a:buFont typeface="Arial" panose="020B0604020202020204" pitchFamily="34" charset="0"/>
              <a:buChar char="•"/>
            </a:pPr>
            <a:r>
              <a:rPr lang="en-US" sz="2000" dirty="0">
                <a:solidFill>
                  <a:schemeClr val="tx2"/>
                </a:solidFill>
                <a:latin typeface="Arial Regular"/>
              </a:rPr>
              <a:t>4-1500 gallon water capacities, across all sediment &amp; solids interceptor product lines</a:t>
            </a:r>
          </a:p>
          <a:p>
            <a:pPr marL="285750" indent="-285750">
              <a:buFont typeface="Arial" panose="020B0604020202020204" pitchFamily="34" charset="0"/>
              <a:buChar char="•"/>
            </a:pPr>
            <a:r>
              <a:rPr lang="en-US" sz="2000" dirty="0">
                <a:solidFill>
                  <a:schemeClr val="tx2"/>
                </a:solidFill>
                <a:latin typeface="Arial Regular"/>
              </a:rPr>
              <a:t>Solids interceptors needed before a grease interceptor</a:t>
            </a:r>
          </a:p>
          <a:p>
            <a:endParaRPr lang="en-US" sz="1800" dirty="0">
              <a:solidFill>
                <a:schemeClr val="tx2"/>
              </a:solidFill>
              <a:latin typeface="Arial Regular"/>
            </a:endParaRPr>
          </a:p>
        </p:txBody>
      </p:sp>
    </p:spTree>
    <p:extLst>
      <p:ext uri="{BB962C8B-B14F-4D97-AF65-F5344CB8AC3E}">
        <p14:creationId xmlns:p14="http://schemas.microsoft.com/office/powerpoint/2010/main" val="1604984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features &amp; benefits</a:t>
            </a:r>
            <a:br>
              <a:rPr lang="en-US" dirty="0"/>
            </a:br>
            <a:r>
              <a:rPr lang="en-US" dirty="0"/>
              <a:t>hair &amp; lint interceptors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21</a:t>
            </a:fld>
            <a:endParaRPr b="0" dirty="0">
              <a:latin typeface="Arial Regular" charset="0"/>
            </a:endParaRPr>
          </a:p>
        </p:txBody>
      </p:sp>
      <p:grpSp>
        <p:nvGrpSpPr>
          <p:cNvPr id="27" name="Group 26"/>
          <p:cNvGrpSpPr/>
          <p:nvPr/>
        </p:nvGrpSpPr>
        <p:grpSpPr>
          <a:xfrm>
            <a:off x="990600" y="2505543"/>
            <a:ext cx="8229600" cy="1517043"/>
            <a:chOff x="7848600" y="5102477"/>
            <a:chExt cx="8229600" cy="1517043"/>
          </a:xfrm>
        </p:grpSpPr>
        <p:grpSp>
          <p:nvGrpSpPr>
            <p:cNvPr id="22" name="Group 21"/>
            <p:cNvGrpSpPr/>
            <p:nvPr/>
          </p:nvGrpSpPr>
          <p:grpSpPr>
            <a:xfrm>
              <a:off x="7848600" y="5102477"/>
              <a:ext cx="8229600" cy="646331"/>
              <a:chOff x="7467600" y="5576156"/>
              <a:chExt cx="8229600" cy="646331"/>
            </a:xfrm>
          </p:grpSpPr>
          <p:sp>
            <p:nvSpPr>
              <p:cNvPr id="23" name="TextBox 22"/>
              <p:cNvSpPr txBox="1"/>
              <p:nvPr/>
            </p:nvSpPr>
            <p:spPr>
              <a:xfrm>
                <a:off x="7587625" y="5576156"/>
                <a:ext cx="8109575" cy="646331"/>
              </a:xfrm>
              <a:prstGeom prst="rect">
                <a:avLst/>
              </a:prstGeom>
              <a:noFill/>
            </p:spPr>
            <p:txBody>
              <a:bodyPr wrap="square" rtlCol="0">
                <a:spAutoFit/>
              </a:bodyPr>
              <a:lstStyle/>
              <a:p>
                <a:r>
                  <a:rPr lang="en-US" sz="3600" dirty="0">
                    <a:solidFill>
                      <a:schemeClr val="accent1"/>
                    </a:solidFill>
                    <a:latin typeface="Arial Narrow Regular" charset="0"/>
                  </a:rPr>
                  <a:t>hair &amp; lint collection and separation</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355057" y="5911634"/>
              <a:ext cx="7241463" cy="707886"/>
            </a:xfrm>
            <a:prstGeom prst="rect">
              <a:avLst/>
            </a:prstGeom>
            <a:noFill/>
          </p:spPr>
          <p:txBody>
            <a:bodyPr wrap="square" rtlCol="0">
              <a:spAutoFit/>
            </a:bodyPr>
            <a:lstStyle/>
            <a:p>
              <a:r>
                <a:rPr lang="en-US" sz="2000" dirty="0">
                  <a:solidFill>
                    <a:schemeClr val="tx2"/>
                  </a:solidFill>
                  <a:latin typeface="Arial Regular" charset="0"/>
                </a:rPr>
                <a:t>Prevents </a:t>
              </a:r>
              <a:r>
                <a:rPr lang="en-US" sz="2000" dirty="0">
                  <a:solidFill>
                    <a:schemeClr val="accent1"/>
                  </a:solidFill>
                  <a:latin typeface="Arial Regular" charset="0"/>
                </a:rPr>
                <a:t>hair and lint </a:t>
              </a:r>
              <a:r>
                <a:rPr lang="en-US" sz="2000" dirty="0">
                  <a:solidFill>
                    <a:schemeClr val="tx2"/>
                  </a:solidFill>
                  <a:latin typeface="Arial Regular" charset="0"/>
                </a:rPr>
                <a:t>from blocking drain lines at </a:t>
              </a:r>
              <a:r>
                <a:rPr lang="en-US" sz="2000" dirty="0">
                  <a:solidFill>
                    <a:schemeClr val="accent1"/>
                  </a:solidFill>
                  <a:latin typeface="Arial Regular" charset="0"/>
                </a:rPr>
                <a:t>hair salons, barber shops, surgery prep areas, and laundromats</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18" name="TextBox 17"/>
          <p:cNvSpPr txBox="1"/>
          <p:nvPr/>
        </p:nvSpPr>
        <p:spPr>
          <a:xfrm>
            <a:off x="9823450" y="459472"/>
            <a:ext cx="5638800" cy="400110"/>
          </a:xfrm>
          <a:prstGeom prst="rect">
            <a:avLst/>
          </a:prstGeom>
          <a:noFill/>
        </p:spPr>
        <p:txBody>
          <a:bodyPr wrap="square" rtlCol="0">
            <a:spAutoFit/>
          </a:bodyPr>
          <a:lstStyle/>
          <a:p>
            <a:r>
              <a:rPr lang="en-US" sz="2000" dirty="0">
                <a:latin typeface="Arial Narrow Regular"/>
              </a:rPr>
              <a:t>Z1185 hair &amp; lint interceptor</a:t>
            </a:r>
            <a:endParaRPr lang="en-US" sz="2000" dirty="0">
              <a:ln>
                <a:solidFill>
                  <a:schemeClr val="bg2"/>
                </a:solidFill>
              </a:ln>
              <a:latin typeface="Arial Narrow Regular"/>
            </a:endParaRPr>
          </a:p>
        </p:txBody>
      </p:sp>
      <p:grpSp>
        <p:nvGrpSpPr>
          <p:cNvPr id="19" name="Group 18"/>
          <p:cNvGrpSpPr/>
          <p:nvPr/>
        </p:nvGrpSpPr>
        <p:grpSpPr>
          <a:xfrm>
            <a:off x="990600" y="4914900"/>
            <a:ext cx="7380759" cy="646331"/>
            <a:chOff x="7467600" y="5557807"/>
            <a:chExt cx="7380759" cy="646331"/>
          </a:xfrm>
        </p:grpSpPr>
        <p:sp>
          <p:nvSpPr>
            <p:cNvPr id="20" name="TextBox 19"/>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21" name="Straight Connector 20"/>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1295400" y="5676900"/>
            <a:ext cx="7164859" cy="2862322"/>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tx2"/>
                </a:solidFill>
                <a:latin typeface="Arial Regular"/>
              </a:rPr>
              <a:t>Stainless steel and steel material options</a:t>
            </a:r>
          </a:p>
          <a:p>
            <a:pPr marL="285750" indent="-285750">
              <a:buFont typeface="Arial" panose="020B0604020202020204" pitchFamily="34" charset="0"/>
              <a:buChar char="•"/>
            </a:pPr>
            <a:r>
              <a:rPr lang="en-US" sz="2000" dirty="0">
                <a:solidFill>
                  <a:schemeClr val="tx2"/>
                </a:solidFill>
                <a:latin typeface="Arial Regular"/>
              </a:rPr>
              <a:t>20-500 GPM flow options</a:t>
            </a:r>
          </a:p>
          <a:p>
            <a:pPr marL="285750" indent="-285750">
              <a:buFont typeface="Arial" panose="020B0604020202020204" pitchFamily="34" charset="0"/>
              <a:buChar char="•"/>
            </a:pPr>
            <a:r>
              <a:rPr lang="en-US" sz="2000" dirty="0">
                <a:solidFill>
                  <a:schemeClr val="tx2"/>
                </a:solidFill>
                <a:latin typeface="Arial Regular"/>
              </a:rPr>
              <a:t>Z1185 lint receptor has an acid resistant coasted interior and exterior, with aluminum secondary screen assembly and permanent primary straining baffle; can service 3-50 laundry machines</a:t>
            </a:r>
          </a:p>
          <a:p>
            <a:pPr marL="285750" indent="-285750">
              <a:buFont typeface="Arial" panose="020B0604020202020204" pitchFamily="34" charset="0"/>
              <a:buChar char="•"/>
            </a:pPr>
            <a:r>
              <a:rPr lang="en-US" sz="2000" dirty="0">
                <a:solidFill>
                  <a:schemeClr val="tx2"/>
                </a:solidFill>
                <a:latin typeface="Arial Regular"/>
              </a:rPr>
              <a:t>Z1175 can serve in lieu of a fixture ‘P’ trap with 1 ½ slip joint elbow inlet and 1 ½ threaded side outlet, perforated stainless steel basket that is removable from the bottom</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0750" y="859582"/>
            <a:ext cx="5029200" cy="5029200"/>
          </a:xfrm>
          <a:prstGeom prst="rect">
            <a:avLst/>
          </a:prstGeom>
        </p:spPr>
      </p:pic>
      <p:sp>
        <p:nvSpPr>
          <p:cNvPr id="28" name="TextBox 27"/>
          <p:cNvSpPr txBox="1"/>
          <p:nvPr/>
        </p:nvSpPr>
        <p:spPr>
          <a:xfrm>
            <a:off x="13402792" y="6417201"/>
            <a:ext cx="5638800" cy="400110"/>
          </a:xfrm>
          <a:prstGeom prst="rect">
            <a:avLst/>
          </a:prstGeom>
          <a:noFill/>
        </p:spPr>
        <p:txBody>
          <a:bodyPr wrap="square" rtlCol="0">
            <a:spAutoFit/>
          </a:bodyPr>
          <a:lstStyle/>
          <a:p>
            <a:r>
              <a:rPr lang="en-US" sz="2000" dirty="0">
                <a:latin typeface="Arial Narrow Regular"/>
              </a:rPr>
              <a:t>Z1175 hair &amp; lint interceptor</a:t>
            </a:r>
            <a:endParaRPr lang="en-US" sz="2000" dirty="0">
              <a:ln>
                <a:solidFill>
                  <a:schemeClr val="bg2"/>
                </a:solidFill>
              </a:ln>
              <a:latin typeface="Arial Narrow Regular"/>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70000" y="6877464"/>
            <a:ext cx="3352800" cy="3352800"/>
          </a:xfrm>
          <a:prstGeom prst="rect">
            <a:avLst/>
          </a:prstGeom>
        </p:spPr>
      </p:pic>
    </p:spTree>
    <p:extLst>
      <p:ext uri="{BB962C8B-B14F-4D97-AF65-F5344CB8AC3E}">
        <p14:creationId xmlns:p14="http://schemas.microsoft.com/office/powerpoint/2010/main" val="4061661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76300" y="571411"/>
            <a:ext cx="16497300" cy="1338828"/>
          </a:xfrm>
        </p:spPr>
        <p:txBody>
          <a:bodyPr/>
          <a:lstStyle/>
          <a:p>
            <a:r>
              <a:rPr lang="en-US" dirty="0">
                <a:solidFill>
                  <a:schemeClr val="accent1"/>
                </a:solidFill>
              </a:rPr>
              <a:t>features &amp; benefits</a:t>
            </a:r>
            <a:br>
              <a:rPr lang="en-US" dirty="0"/>
            </a:br>
            <a:r>
              <a:rPr lang="en-US" dirty="0"/>
              <a:t>environmental safety</a:t>
            </a:r>
            <a:endParaRPr lang="uk-UA" dirty="0"/>
          </a:p>
        </p:txBody>
      </p:sp>
      <p:sp>
        <p:nvSpPr>
          <p:cNvPr id="15" name="Rectangle 14"/>
          <p:cNvSpPr/>
          <p:nvPr/>
        </p:nvSpPr>
        <p:spPr>
          <a:xfrm>
            <a:off x="-76200" y="11087100"/>
            <a:ext cx="18440400" cy="762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Content Placeholder 5"/>
          <p:cNvSpPr txBox="1">
            <a:spLocks/>
          </p:cNvSpPr>
          <p:nvPr/>
        </p:nvSpPr>
        <p:spPr>
          <a:xfrm>
            <a:off x="876300" y="2514600"/>
            <a:ext cx="12801600" cy="2171700"/>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3600" dirty="0">
                <a:solidFill>
                  <a:schemeClr val="accent1"/>
                </a:solidFill>
                <a:latin typeface="Arial Narrow Regular"/>
              </a:rPr>
              <a:t>peace of mind for the owner</a:t>
            </a:r>
          </a:p>
          <a:p>
            <a:pPr lvl="1">
              <a:lnSpc>
                <a:spcPct val="100000"/>
              </a:lnSpc>
              <a:spcBef>
                <a:spcPts val="0"/>
              </a:spcBef>
              <a:buClr>
                <a:schemeClr val="tx2"/>
              </a:buClr>
              <a:buFontTx/>
              <a:buChar char="•"/>
            </a:pPr>
            <a:r>
              <a:rPr lang="en-US" altLang="en-US" sz="2000" dirty="0">
                <a:solidFill>
                  <a:schemeClr val="tx2"/>
                </a:solidFill>
                <a:latin typeface="Arial Narrow Regular"/>
              </a:rPr>
              <a:t>Compliance</a:t>
            </a:r>
          </a:p>
          <a:p>
            <a:pPr lvl="1">
              <a:lnSpc>
                <a:spcPct val="100000"/>
              </a:lnSpc>
              <a:spcBef>
                <a:spcPts val="0"/>
              </a:spcBef>
              <a:buClr>
                <a:schemeClr val="tx2"/>
              </a:buClr>
              <a:buFontTx/>
              <a:buChar char="•"/>
            </a:pPr>
            <a:r>
              <a:rPr lang="en-US" altLang="en-US" sz="2000" dirty="0">
                <a:solidFill>
                  <a:schemeClr val="tx2"/>
                </a:solidFill>
                <a:latin typeface="Arial Narrow Regular"/>
              </a:rPr>
              <a:t>Clean – no bacteria, odors</a:t>
            </a:r>
          </a:p>
          <a:p>
            <a:pPr lvl="1">
              <a:lnSpc>
                <a:spcPct val="100000"/>
              </a:lnSpc>
              <a:spcBef>
                <a:spcPts val="0"/>
              </a:spcBef>
              <a:buClr>
                <a:schemeClr val="tx2"/>
              </a:buClr>
              <a:buFontTx/>
              <a:buChar char="•"/>
            </a:pPr>
            <a:r>
              <a:rPr lang="en-US" altLang="en-US" sz="2000" dirty="0">
                <a:solidFill>
                  <a:schemeClr val="tx2"/>
                </a:solidFill>
                <a:latin typeface="Arial Narrow Regular"/>
              </a:rPr>
              <a:t>Easy maintenance</a:t>
            </a:r>
          </a:p>
          <a:p>
            <a:pPr marL="685800" lvl="1" indent="0">
              <a:buClr>
                <a:srgbClr val="292929"/>
              </a:buClr>
              <a:buFont typeface="Arial" panose="020B0604020202020204" pitchFamily="34" charset="0"/>
              <a:buNone/>
            </a:pPr>
            <a:endParaRPr lang="en-US" altLang="en-US" i="1" dirty="0"/>
          </a:p>
        </p:txBody>
      </p:sp>
      <p:sp>
        <p:nvSpPr>
          <p:cNvPr id="5" name="Content Placeholder 5"/>
          <p:cNvSpPr txBox="1">
            <a:spLocks/>
          </p:cNvSpPr>
          <p:nvPr/>
        </p:nvSpPr>
        <p:spPr>
          <a:xfrm>
            <a:off x="788158" y="4152900"/>
            <a:ext cx="12687300" cy="1943100"/>
          </a:xfrm>
          <a:prstGeom prst="rect">
            <a:avLst/>
          </a:prstGeom>
        </p:spPr>
        <p:txBody>
          <a:bodyPr vert="horz" lIns="137160" tIns="68580" rIns="137160" bIns="68580" rtlCol="0">
            <a:normAutofit/>
          </a:bodyPr>
          <a:lstStyle/>
          <a:p>
            <a:pPr>
              <a:spcBef>
                <a:spcPct val="20000"/>
              </a:spcBef>
              <a:defRPr/>
            </a:pPr>
            <a:r>
              <a:rPr lang="en-US" sz="3600" dirty="0">
                <a:solidFill>
                  <a:schemeClr val="accent1"/>
                </a:solidFill>
                <a:latin typeface="Arial Narrow Regular"/>
              </a:rPr>
              <a:t>peace of mind for the general public</a:t>
            </a:r>
          </a:p>
          <a:p>
            <a:pPr marL="1114425" lvl="1" indent="-428625">
              <a:buFont typeface="Arial" panose="020B0604020202020204" pitchFamily="34" charset="0"/>
              <a:buChar char="•"/>
              <a:defRPr/>
            </a:pPr>
            <a:r>
              <a:rPr lang="en-US" sz="2000" dirty="0">
                <a:solidFill>
                  <a:schemeClr val="tx2"/>
                </a:solidFill>
                <a:latin typeface="Arial Narrow Regular"/>
              </a:rPr>
              <a:t>Less SSO &amp; environmental problems</a:t>
            </a:r>
          </a:p>
          <a:p>
            <a:pPr marL="1114425" lvl="1" indent="-428625">
              <a:buFont typeface="Arial" panose="020B0604020202020204" pitchFamily="34" charset="0"/>
              <a:buChar char="•"/>
              <a:defRPr/>
            </a:pPr>
            <a:r>
              <a:rPr lang="en-US" sz="2000" dirty="0">
                <a:solidFill>
                  <a:schemeClr val="tx2"/>
                </a:solidFill>
                <a:latin typeface="Arial Narrow Regular"/>
              </a:rPr>
              <a:t>Less potential rate increases</a:t>
            </a:r>
            <a:endParaRPr lang="en-US" altLang="en-US" sz="2000" i="1" dirty="0">
              <a:solidFill>
                <a:schemeClr val="tx2"/>
              </a:solidFill>
              <a:latin typeface="Arial Narrow Regular"/>
            </a:endParaRPr>
          </a:p>
        </p:txBody>
      </p:sp>
      <p:sp>
        <p:nvSpPr>
          <p:cNvPr id="7" name="Content Placeholder 5"/>
          <p:cNvSpPr txBox="1">
            <a:spLocks/>
          </p:cNvSpPr>
          <p:nvPr/>
        </p:nvSpPr>
        <p:spPr>
          <a:xfrm>
            <a:off x="800100" y="5524500"/>
            <a:ext cx="12687300" cy="1943100"/>
          </a:xfrm>
          <a:prstGeom prst="rect">
            <a:avLst/>
          </a:prstGeom>
        </p:spPr>
        <p:txBody>
          <a:bodyPr vert="horz" lIns="137160" tIns="68580" rIns="137160" bIns="68580" rtlCol="0">
            <a:noAutofit/>
          </a:bodyPr>
          <a:lstStyle/>
          <a:p>
            <a:pPr>
              <a:spcBef>
                <a:spcPct val="20000"/>
              </a:spcBef>
              <a:defRPr/>
            </a:pPr>
            <a:r>
              <a:rPr lang="en-US" sz="3600" dirty="0">
                <a:solidFill>
                  <a:schemeClr val="accent1"/>
                </a:solidFill>
                <a:latin typeface="Arial Narrow Regular"/>
              </a:rPr>
              <a:t>peace of mind for the municipality</a:t>
            </a:r>
          </a:p>
          <a:p>
            <a:pPr marL="1114425" lvl="1" indent="-428625">
              <a:buClr>
                <a:schemeClr val="tx2"/>
              </a:buClr>
              <a:buFontTx/>
              <a:buChar char="•"/>
              <a:defRPr/>
            </a:pPr>
            <a:r>
              <a:rPr lang="en-US" altLang="en-US" sz="2000" dirty="0">
                <a:solidFill>
                  <a:schemeClr val="tx2"/>
                </a:solidFill>
                <a:latin typeface="Arial Narrow Regular"/>
              </a:rPr>
              <a:t>Properly designed to deliver compliance and long life</a:t>
            </a:r>
          </a:p>
          <a:p>
            <a:pPr marL="1114425" lvl="1" indent="-428625">
              <a:buClr>
                <a:schemeClr val="tx2"/>
              </a:buClr>
              <a:buFontTx/>
              <a:buChar char="•"/>
              <a:defRPr/>
            </a:pPr>
            <a:r>
              <a:rPr lang="en-US" altLang="en-US" sz="2000" dirty="0">
                <a:solidFill>
                  <a:schemeClr val="tx2"/>
                </a:solidFill>
                <a:latin typeface="Arial Narrow Regular"/>
              </a:rPr>
              <a:t>Correctly sized for each facility</a:t>
            </a:r>
            <a:endParaRPr lang="en-US" altLang="en-US" sz="2000" i="1" dirty="0">
              <a:solidFill>
                <a:schemeClr val="tx2"/>
              </a:solidFill>
              <a:latin typeface="Arial Narrow Regular"/>
            </a:endParaRPr>
          </a:p>
        </p:txBody>
      </p:sp>
      <p:sp>
        <p:nvSpPr>
          <p:cNvPr id="8" name="Content Placeholder 5"/>
          <p:cNvSpPr txBox="1">
            <a:spLocks/>
          </p:cNvSpPr>
          <p:nvPr/>
        </p:nvSpPr>
        <p:spPr>
          <a:xfrm>
            <a:off x="2971800" y="7429500"/>
            <a:ext cx="12687300" cy="1257300"/>
          </a:xfrm>
          <a:prstGeom prst="rect">
            <a:avLst/>
          </a:prstGeom>
        </p:spPr>
        <p:txBody>
          <a:bodyPr vert="horz" lIns="137160" tIns="68580" rIns="137160" bIns="68580" rtlCol="0">
            <a:normAutofit/>
          </a:bodyPr>
          <a:lstStyle/>
          <a:p>
            <a:pPr>
              <a:spcBef>
                <a:spcPct val="20000"/>
              </a:spcBef>
              <a:defRPr/>
            </a:pPr>
            <a:r>
              <a:rPr lang="en-US" sz="5400" b="1" i="1" dirty="0">
                <a:latin typeface="Arial"/>
              </a:rPr>
              <a:t>	</a:t>
            </a:r>
          </a:p>
          <a:p>
            <a:pPr lvl="1">
              <a:spcBef>
                <a:spcPct val="20000"/>
              </a:spcBef>
              <a:buClr>
                <a:srgbClr val="292929"/>
              </a:buClr>
              <a:defRPr/>
            </a:pPr>
            <a:endParaRPr lang="en-US" altLang="en-US" sz="4200" i="1" dirty="0">
              <a:latin typeface="Arial"/>
            </a:endParaRPr>
          </a:p>
        </p:txBody>
      </p:sp>
      <p:sp>
        <p:nvSpPr>
          <p:cNvPr id="10" name="Content Placeholder 5"/>
          <p:cNvSpPr txBox="1">
            <a:spLocks/>
          </p:cNvSpPr>
          <p:nvPr/>
        </p:nvSpPr>
        <p:spPr>
          <a:xfrm>
            <a:off x="876300" y="7467600"/>
            <a:ext cx="16573500" cy="1943100"/>
          </a:xfrm>
          <a:prstGeom prst="rect">
            <a:avLst/>
          </a:prstGeom>
        </p:spPr>
        <p:txBody>
          <a:bodyPr vert="horz" lIns="137160" tIns="68580" rIns="137160" bIns="68580" rtlCol="0">
            <a:noAutofit/>
          </a:bodyPr>
          <a:lstStyle/>
          <a:p>
            <a:pPr>
              <a:spcBef>
                <a:spcPct val="20000"/>
              </a:spcBef>
              <a:defRPr/>
            </a:pPr>
            <a:r>
              <a:rPr lang="en-US" sz="3600" dirty="0">
                <a:solidFill>
                  <a:schemeClr val="accent1"/>
                </a:solidFill>
                <a:latin typeface="Arial Narrow Regular"/>
              </a:rPr>
              <a:t>long-term, IT’S THE RIGHT, ENVIRONMENTALLY-FRIENDLY THING TO DO</a:t>
            </a:r>
          </a:p>
          <a:p>
            <a:pPr marL="1114425" lvl="1" indent="-428625">
              <a:buClr>
                <a:srgbClr val="292929"/>
              </a:buClr>
              <a:buFontTx/>
              <a:buChar char="•"/>
              <a:defRPr/>
            </a:pPr>
            <a:endParaRPr lang="en-US" altLang="en-US" sz="1800" dirty="0">
              <a:solidFill>
                <a:schemeClr val="tx2"/>
              </a:solidFill>
              <a:latin typeface="Arial Narrow Regular"/>
            </a:endParaRPr>
          </a:p>
        </p:txBody>
      </p:sp>
    </p:spTree>
    <p:extLst>
      <p:ext uri="{BB962C8B-B14F-4D97-AF65-F5344CB8AC3E}">
        <p14:creationId xmlns:p14="http://schemas.microsoft.com/office/powerpoint/2010/main" val="3439450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3810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 name="Title 2"/>
          <p:cNvSpPr>
            <a:spLocks noGrp="1"/>
          </p:cNvSpPr>
          <p:nvPr>
            <p:ph type="title"/>
          </p:nvPr>
        </p:nvSpPr>
        <p:spPr/>
        <p:txBody>
          <a:bodyPr/>
          <a:lstStyle/>
          <a:p>
            <a:r>
              <a:rPr lang="en-US" dirty="0">
                <a:solidFill>
                  <a:schemeClr val="accent1"/>
                </a:solidFill>
              </a:rPr>
              <a:t>features &amp; benefits</a:t>
            </a:r>
            <a:br>
              <a:rPr lang="en-US" dirty="0"/>
            </a:br>
            <a:r>
              <a:rPr lang="en-US" dirty="0"/>
              <a:t>questions</a:t>
            </a:r>
            <a:endParaRPr lang="uk-UA" dirty="0"/>
          </a:p>
        </p:txBody>
      </p:sp>
      <p:graphicFrame>
        <p:nvGraphicFramePr>
          <p:cNvPr id="5" name="Table 4"/>
          <p:cNvGraphicFramePr>
            <a:graphicFrameLocks noGrp="1"/>
          </p:cNvGraphicFramePr>
          <p:nvPr>
            <p:extLst>
              <p:ext uri="{D42A27DB-BD31-4B8C-83A1-F6EECF244321}">
                <p14:modId xmlns:p14="http://schemas.microsoft.com/office/powerpoint/2010/main" val="3642980620"/>
              </p:ext>
            </p:extLst>
          </p:nvPr>
        </p:nvGraphicFramePr>
        <p:xfrm>
          <a:off x="914400" y="2095500"/>
          <a:ext cx="16535400" cy="719328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20000"/>
                    </a:ext>
                  </a:extLst>
                </a:gridCol>
                <a:gridCol w="9083212">
                  <a:extLst>
                    <a:ext uri="{9D8B030D-6E8A-4147-A177-3AD203B41FA5}">
                      <a16:colId xmlns:a16="http://schemas.microsoft.com/office/drawing/2014/main" val="20001"/>
                    </a:ext>
                  </a:extLst>
                </a:gridCol>
                <a:gridCol w="3261188">
                  <a:extLst>
                    <a:ext uri="{9D8B030D-6E8A-4147-A177-3AD203B41FA5}">
                      <a16:colId xmlns:a16="http://schemas.microsoft.com/office/drawing/2014/main" val="20002"/>
                    </a:ext>
                  </a:extLst>
                </a:gridCol>
              </a:tblGrid>
              <a:tr h="640080">
                <a:tc>
                  <a:txBody>
                    <a:bodyPr/>
                    <a:lstStyle/>
                    <a:p>
                      <a:pPr algn="l"/>
                      <a:r>
                        <a:rPr lang="en-US" sz="1600" b="0" i="0" dirty="0">
                          <a:solidFill>
                            <a:schemeClr val="tx1"/>
                          </a:solidFill>
                          <a:latin typeface="Arial Narrow" panose="020B0606020202030204" pitchFamily="34" charset="0"/>
                        </a:rPr>
                        <a:t>Do you want to ensure your business is compliant</a:t>
                      </a:r>
                      <a:r>
                        <a:rPr lang="en-US" sz="1600" b="0" i="0" baseline="0" dirty="0">
                          <a:solidFill>
                            <a:schemeClr val="tx1"/>
                          </a:solidFill>
                          <a:latin typeface="Arial Narrow" panose="020B0606020202030204" pitchFamily="34" charset="0"/>
                        </a:rPr>
                        <a:t> with current disposal regulations?  </a:t>
                      </a:r>
                    </a:p>
                    <a:p>
                      <a:pPr algn="l"/>
                      <a:r>
                        <a:rPr lang="en-US" sz="1600" b="0" i="0" baseline="0" dirty="0">
                          <a:solidFill>
                            <a:schemeClr val="tx1"/>
                          </a:solidFill>
                          <a:latin typeface="Arial Narrow" panose="020B0606020202030204" pitchFamily="34" charset="0"/>
                        </a:rPr>
                        <a:t>Do you want to ensure you avoid EPA fines and business downtime?</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Use </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latin typeface="Arial Narrow" panose="020B0606020202030204" pitchFamily="34" charset="0"/>
                        </a:rPr>
                        <a:t>Properly dispose and avoid placing harmful waste into pipes, sewers, or the water ecosystem</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latin typeface="Arial Narrow" panose="020B0606020202030204" pitchFamily="34" charset="0"/>
                        </a:rPr>
                        <a:t>Grease, oil, sediment, hair, and lint separation</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latin typeface="Arial Narrow" panose="020B0606020202030204" pitchFamily="34" charset="0"/>
                        </a:rPr>
                        <a:t>Patented, gentle laminar (vs. turbulent) flow into the separation chamber, with engineered baffles</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latin typeface="Arial Narrow" panose="020B0606020202030204" pitchFamily="34" charset="0"/>
                        </a:rPr>
                        <a:t>Consistently removes pollutants 96.5% or greater to comply to levels at or below recommended by local discharge regulations; 100-350 for food grease; 350 ppm total suspended solids (TSS); 25% or 30% rule performance</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latin typeface="Arial Narrow" panose="020B0606020202030204" pitchFamily="34" charset="0"/>
                        </a:rPr>
                        <a:t>Proceptor unmatched lifetime warranty against corrosion or cracking</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latin typeface="Arial Narrow" panose="020B0606020202030204" pitchFamily="34" charset="0"/>
                        </a:rPr>
                        <a:t>Proceptors are often emptied by a third party who then use the waste materials for a variety of commercial and industrial products including biofuel, biodiesels, soaps, cosmetics, and animal feed</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latin typeface="Arial Narrow" panose="020B0606020202030204" pitchFamily="34" charset="0"/>
                        </a:rPr>
                        <a:t>Effluent flow-rate, pollutant load, composition, and temperature</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latin typeface="Arial Narrow" panose="020B0606020202030204" pitchFamily="34" charset="0"/>
                        </a:rPr>
                        <a:t>Extensive certification approvals for North American acceptance</a:t>
                      </a:r>
                    </a:p>
                    <a:p>
                      <a:pPr marL="0" marR="0" indent="0" algn="l" defTabSz="1371600" rtl="0" eaLnBrk="1" fontAlgn="auto" latinLnBrk="0" hangingPunct="1">
                        <a:lnSpc>
                          <a:spcPct val="100000"/>
                        </a:lnSpc>
                        <a:spcBef>
                          <a:spcPts val="0"/>
                        </a:spcBef>
                        <a:spcAft>
                          <a:spcPts val="0"/>
                        </a:spcAft>
                        <a:buClrTx/>
                        <a:buSzTx/>
                        <a:buFontTx/>
                        <a:buNone/>
                        <a:tabLst/>
                        <a:defRPr/>
                      </a:pPr>
                      <a:endParaRPr lang="uk-UA"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Lowest Total</a:t>
                      </a:r>
                      <a:r>
                        <a:rPr lang="en-US" sz="1600" b="1" i="0" baseline="0" dirty="0">
                          <a:solidFill>
                            <a:schemeClr val="tx1"/>
                          </a:solidFill>
                          <a:latin typeface="Arial Narrow" panose="020B0606020202030204" pitchFamily="34" charset="0"/>
                        </a:rPr>
                        <a:t> Cost of Ownership</a:t>
                      </a:r>
                    </a:p>
                    <a:p>
                      <a:pPr marL="0" marR="0" indent="0" algn="ctr" defTabSz="1371600" rtl="0" eaLnBrk="1" fontAlgn="auto" latinLnBrk="0" hangingPunct="1">
                        <a:lnSpc>
                          <a:spcPct val="100000"/>
                        </a:lnSpc>
                        <a:spcBef>
                          <a:spcPts val="0"/>
                        </a:spcBef>
                        <a:spcAft>
                          <a:spcPts val="0"/>
                        </a:spcAft>
                        <a:buClrTx/>
                        <a:buSzTx/>
                        <a:buFontTx/>
                        <a:buNone/>
                        <a:tabLst/>
                        <a:defRPr/>
                      </a:pPr>
                      <a:r>
                        <a:rPr lang="en-US" sz="1600" b="1" i="0" baseline="0" dirty="0">
                          <a:solidFill>
                            <a:schemeClr val="tx1"/>
                          </a:solidFill>
                          <a:latin typeface="Arial Narrow" panose="020B0606020202030204" pitchFamily="34" charset="0"/>
                        </a:rPr>
                        <a:t>Corrosion Resistant</a:t>
                      </a:r>
                      <a:endParaRPr lang="uk-UA" sz="1600" b="1" i="0" dirty="0">
                        <a:solidFill>
                          <a:schemeClr val="tx1"/>
                        </a:solidFill>
                        <a:latin typeface="Arial Narrow" panose="020B0606020202030204" pitchFamily="34" charset="0"/>
                      </a:endParaRPr>
                    </a:p>
                    <a:p>
                      <a:pPr algn="ctr"/>
                      <a:r>
                        <a:rPr lang="en-US" sz="1600" b="1" i="0" baseline="0" dirty="0">
                          <a:solidFill>
                            <a:schemeClr val="tx1"/>
                          </a:solidFill>
                          <a:latin typeface="Arial Narrow" panose="020B0606020202030204" pitchFamily="34" charset="0"/>
                        </a:rPr>
                        <a:t>Beyond Just Code Compliant</a:t>
                      </a:r>
                      <a:endParaRPr lang="en-US" sz="1600" b="1" i="0" dirty="0">
                        <a:solidFill>
                          <a:schemeClr val="tx1"/>
                        </a:solidFill>
                        <a:latin typeface="Arial Narrow" panose="020B0606020202030204" pitchFamily="34" charset="0"/>
                      </a:endParaRPr>
                    </a:p>
                    <a:p>
                      <a:pPr algn="ctr"/>
                      <a:r>
                        <a:rPr lang="en-US" sz="1600" b="1" i="0" dirty="0">
                          <a:solidFill>
                            <a:schemeClr val="tx1"/>
                          </a:solidFill>
                          <a:latin typeface="Arial Narrow" panose="020B0606020202030204" pitchFamily="34" charset="0"/>
                        </a:rPr>
                        <a:t>Avoid</a:t>
                      </a:r>
                      <a:r>
                        <a:rPr lang="en-US" sz="1600" b="1" i="0" baseline="0" dirty="0">
                          <a:solidFill>
                            <a:schemeClr val="tx1"/>
                          </a:solidFill>
                          <a:latin typeface="Arial Narrow" panose="020B0606020202030204" pitchFamily="34" charset="0"/>
                        </a:rPr>
                        <a:t> EPA fines</a:t>
                      </a:r>
                    </a:p>
                    <a:p>
                      <a:pPr algn="ctr"/>
                      <a:r>
                        <a:rPr lang="en-US" sz="1600" b="1" i="0" baseline="0" dirty="0">
                          <a:solidFill>
                            <a:schemeClr val="tx1"/>
                          </a:solidFill>
                          <a:latin typeface="Arial Narrow" panose="020B0606020202030204" pitchFamily="34" charset="0"/>
                        </a:rPr>
                        <a:t>Avoid Business Down-Time</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640080">
                <a:tc>
                  <a:txBody>
                    <a:bodyPr/>
                    <a:lstStyle/>
                    <a:p>
                      <a:pPr algn="l"/>
                      <a:r>
                        <a:rPr lang="en-US" sz="1600" b="0" i="0" dirty="0">
                          <a:solidFill>
                            <a:schemeClr val="tx1"/>
                          </a:solidFill>
                          <a:latin typeface="Arial Narrow" panose="020B0606020202030204" pitchFamily="34" charset="0"/>
                        </a:rPr>
                        <a:t>What</a:t>
                      </a:r>
                      <a:r>
                        <a:rPr lang="en-US" sz="1600" b="0" i="0" baseline="0" dirty="0">
                          <a:solidFill>
                            <a:schemeClr val="tx1"/>
                          </a:solidFill>
                          <a:latin typeface="Arial Narrow" panose="020B0606020202030204" pitchFamily="34" charset="0"/>
                        </a:rPr>
                        <a:t> size interceptor do you need and for what type of waste will you be collecting?</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Design</a:t>
                      </a:r>
                      <a:r>
                        <a:rPr lang="en-US" sz="1600" b="0" i="0" baseline="0" dirty="0">
                          <a:solidFill>
                            <a:schemeClr val="tx1"/>
                          </a:solidFill>
                          <a:latin typeface="Arial Narrow" panose="020B0606020202030204" pitchFamily="34" charset="0"/>
                        </a:rPr>
                        <a:t> &amp; Specify </a:t>
                      </a:r>
                    </a:p>
                    <a:p>
                      <a:pPr algn="l"/>
                      <a:r>
                        <a:rPr lang="en-US" sz="1600" baseline="0" dirty="0">
                          <a:solidFill>
                            <a:schemeClr val="tx1"/>
                          </a:solidFill>
                          <a:latin typeface="Arial Narrow" panose="020B0606020202030204" pitchFamily="34" charset="0"/>
                        </a:rPr>
                        <a:t>Specific unique designs for grease (food industry), oil (auto and industry), and hair &amp; lint (service industry)</a:t>
                      </a:r>
                    </a:p>
                    <a:p>
                      <a:pPr algn="l"/>
                      <a:r>
                        <a:rPr lang="en-US" sz="1600" baseline="0" dirty="0">
                          <a:solidFill>
                            <a:schemeClr val="tx1"/>
                          </a:solidFill>
                          <a:latin typeface="Arial Narrow" panose="020B0606020202030204" pitchFamily="34" charset="0"/>
                        </a:rPr>
                        <a:t>Capacities ranging from 4-10,000 gallons, 100+ GPM</a:t>
                      </a:r>
                    </a:p>
                    <a:p>
                      <a:pPr algn="l"/>
                      <a:r>
                        <a:rPr lang="en-US" sz="1600" b="0" baseline="0" dirty="0">
                          <a:solidFill>
                            <a:schemeClr val="tx1"/>
                          </a:solidFill>
                          <a:latin typeface="Arial Narrow" panose="020B0606020202030204" pitchFamily="34" charset="0"/>
                        </a:rPr>
                        <a:t>Smaller interceptors fit compactly in a kitchen, with some fitting in cabinets, or under sinks</a:t>
                      </a:r>
                      <a:endParaRPr lang="en-US" sz="1600" baseline="0" dirty="0">
                        <a:solidFill>
                          <a:schemeClr val="tx1"/>
                        </a:solidFill>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Wireless system monitor option with SmartPro RF</a:t>
                      </a:r>
                    </a:p>
                    <a:p>
                      <a:pPr marL="0" marR="0" indent="0" algn="l" defTabSz="1371600" rtl="0" eaLnBrk="1" fontAlgn="auto" latinLnBrk="0" hangingPunct="1">
                        <a:lnSpc>
                          <a:spcPct val="100000"/>
                        </a:lnSpc>
                        <a:spcBef>
                          <a:spcPts val="0"/>
                        </a:spcBef>
                        <a:spcAft>
                          <a:spcPts val="0"/>
                        </a:spcAft>
                        <a:buClrTx/>
                        <a:buSzTx/>
                        <a:buFontTx/>
                        <a:buNone/>
                        <a:tabLst/>
                        <a:defRPr/>
                      </a:pPr>
                      <a:endParaRPr lang="uk-UA"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Unique</a:t>
                      </a:r>
                      <a:r>
                        <a:rPr lang="en-US" sz="1600" b="1" i="0" baseline="0" dirty="0">
                          <a:solidFill>
                            <a:schemeClr val="tx1"/>
                          </a:solidFill>
                          <a:latin typeface="Arial Narrow" panose="020B0606020202030204" pitchFamily="34" charset="0"/>
                        </a:rPr>
                        <a:t> interceptors for unique needs</a:t>
                      </a:r>
                    </a:p>
                    <a:p>
                      <a:pPr algn="ctr"/>
                      <a:r>
                        <a:rPr lang="en-US" sz="1600" b="1" i="0" baseline="0" dirty="0">
                          <a:solidFill>
                            <a:schemeClr val="tx1"/>
                          </a:solidFill>
                          <a:latin typeface="Arial Narrow" panose="020B0606020202030204" pitchFamily="34" charset="0"/>
                        </a:rPr>
                        <a:t>Various sizes for all applications</a:t>
                      </a:r>
                      <a:endParaRPr lang="uk-UA" sz="16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640080">
                <a:tc>
                  <a:txBody>
                    <a:bodyPr/>
                    <a:lstStyle/>
                    <a:p>
                      <a:pPr algn="l"/>
                      <a:r>
                        <a:rPr lang="en-US" sz="1600" b="0" i="0" dirty="0">
                          <a:solidFill>
                            <a:schemeClr val="tx1"/>
                          </a:solidFill>
                          <a:latin typeface="Arial Narrow" panose="020B0606020202030204" pitchFamily="34" charset="0"/>
                        </a:rPr>
                        <a:t>Where</a:t>
                      </a:r>
                      <a:r>
                        <a:rPr lang="en-US" sz="1600" b="0" i="0" baseline="0" dirty="0">
                          <a:solidFill>
                            <a:schemeClr val="tx1"/>
                          </a:solidFill>
                          <a:latin typeface="Arial Narrow" panose="020B0606020202030204" pitchFamily="34" charset="0"/>
                        </a:rPr>
                        <a:t> do you wish to place your interceptor?</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Install </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Easy installation on-floor, above ground, or outside burial</a:t>
                      </a:r>
                      <a:endParaRPr lang="en-US" sz="1600" dirty="0">
                        <a:solidFill>
                          <a:schemeClr val="tx1"/>
                        </a:solidFill>
                        <a:latin typeface="Arial Narrow" panose="020B0606020202030204" pitchFamily="34" charset="0"/>
                      </a:endParaRPr>
                    </a:p>
                    <a:p>
                      <a:pPr algn="l"/>
                      <a:endParaRPr lang="uk-UA"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Arial Narrow" panose="020B0606020202030204" pitchFamily="34" charset="0"/>
                        </a:rPr>
                        <a:t>Best</a:t>
                      </a:r>
                      <a:r>
                        <a:rPr lang="en-US" sz="1600" b="1" i="0" baseline="0" dirty="0">
                          <a:solidFill>
                            <a:schemeClr val="tx1"/>
                          </a:solidFill>
                          <a:latin typeface="Arial Narrow" panose="020B0606020202030204" pitchFamily="34" charset="0"/>
                        </a:rPr>
                        <a:t> Lead Time = &lt;4 Weeks</a:t>
                      </a:r>
                      <a:endParaRPr lang="uk-UA" sz="1600" b="1" i="0" dirty="0">
                        <a:solidFill>
                          <a:schemeClr val="tx1"/>
                        </a:solidFill>
                        <a:latin typeface="Arial Narrow" panose="020B0606020202030204" pitchFamily="34" charset="0"/>
                      </a:endParaRPr>
                    </a:p>
                    <a:p>
                      <a:pPr algn="ctr"/>
                      <a:r>
                        <a:rPr lang="en-US" sz="1600" b="1" i="0" dirty="0">
                          <a:solidFill>
                            <a:schemeClr val="tx1"/>
                          </a:solidFill>
                          <a:latin typeface="Arial Narrow" panose="020B0606020202030204" pitchFamily="34" charset="0"/>
                        </a:rPr>
                        <a:t>Ease of Installation</a:t>
                      </a:r>
                      <a:endParaRPr lang="uk-UA" sz="16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640080">
                <a:tc>
                  <a:txBody>
                    <a:bodyPr/>
                    <a:lstStyle/>
                    <a:p>
                      <a:pPr algn="l"/>
                      <a:r>
                        <a:rPr lang="en-US" sz="1600" b="0" i="0" dirty="0">
                          <a:solidFill>
                            <a:schemeClr val="tx1"/>
                          </a:solidFill>
                          <a:latin typeface="Arial Narrow" panose="020B0606020202030204" pitchFamily="34" charset="0"/>
                        </a:rPr>
                        <a:t>Do</a:t>
                      </a:r>
                      <a:r>
                        <a:rPr lang="en-US" sz="1600" b="0" i="0" baseline="0" dirty="0">
                          <a:solidFill>
                            <a:schemeClr val="tx1"/>
                          </a:solidFill>
                          <a:latin typeface="Arial Narrow" panose="020B0606020202030204" pitchFamily="34" charset="0"/>
                        </a:rPr>
                        <a:t> you need an interceptor that’s easy to clean and collect samples from?</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Support </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Easy maintenance for lower costs</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Cleanout and vent ports for easy access and proper venting; central collection point at bottom for pumper hose access</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Smooth, non-porous fiberglass conducive for easy wash-down and minimal build-up</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Easy sampling, ensuring that effluent tests are representative of separator performance</a:t>
                      </a:r>
                    </a:p>
                    <a:p>
                      <a:pPr marL="0" marR="0" indent="0" algn="l" defTabSz="1371600" rtl="0" eaLnBrk="1" fontAlgn="auto" latinLnBrk="0" hangingPunct="1">
                        <a:lnSpc>
                          <a:spcPct val="100000"/>
                        </a:lnSpc>
                        <a:spcBef>
                          <a:spcPts val="0"/>
                        </a:spcBef>
                        <a:spcAft>
                          <a:spcPts val="0"/>
                        </a:spcAft>
                        <a:buClrTx/>
                        <a:buSzTx/>
                        <a:buFontTx/>
                        <a:buNone/>
                        <a:tabLst/>
                        <a:defRPr/>
                      </a:pPr>
                      <a:endParaRPr lang="en-US" sz="1600" baseline="0" dirty="0">
                        <a:solidFill>
                          <a:schemeClr val="tx1"/>
                        </a:solidFill>
                        <a:latin typeface="Arial Narrow" panose="020B0606020202030204" pitchFamily="34" charset="0"/>
                      </a:endParaRPr>
                    </a:p>
                    <a:p>
                      <a:pPr algn="l"/>
                      <a:endParaRPr lang="uk-UA"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Competitively Priced</a:t>
                      </a:r>
                      <a:endParaRPr lang="uk-UA" sz="16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4851" y="9268768"/>
            <a:ext cx="425953" cy="55941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2200" y="9187566"/>
            <a:ext cx="612823" cy="598438"/>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25681" b="28992"/>
          <a:stretch/>
        </p:blipFill>
        <p:spPr>
          <a:xfrm>
            <a:off x="4439989" y="9292180"/>
            <a:ext cx="1427411" cy="4572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8814" y="9285707"/>
            <a:ext cx="435865" cy="43586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400" y="9258300"/>
            <a:ext cx="675473" cy="40277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74326" y="9081507"/>
            <a:ext cx="833322" cy="833322"/>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1000" y="9302862"/>
            <a:ext cx="418710" cy="41871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08564" y="9269956"/>
            <a:ext cx="483036" cy="484522"/>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80794" y="9321041"/>
            <a:ext cx="1052135" cy="354254"/>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10683" y="9321897"/>
            <a:ext cx="1099201" cy="419102"/>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90541" y="9182100"/>
            <a:ext cx="987978" cy="719434"/>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497859" y="9253941"/>
            <a:ext cx="866137" cy="433069"/>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08724" y="9258760"/>
            <a:ext cx="682844" cy="416535"/>
          </a:xfrm>
          <a:prstGeom prst="rect">
            <a:avLst/>
          </a:prstGeom>
        </p:spPr>
      </p:pic>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896600" y="9259967"/>
            <a:ext cx="752477" cy="453636"/>
          </a:xfrm>
          <a:prstGeom prst="rect">
            <a:avLst/>
          </a:prstGeom>
        </p:spPr>
      </p:pic>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92113" y="9206133"/>
            <a:ext cx="597460" cy="579170"/>
          </a:xfrm>
          <a:prstGeom prst="rect">
            <a:avLst/>
          </a:prstGeom>
        </p:spPr>
      </p:pic>
    </p:spTree>
    <p:extLst>
      <p:ext uri="{BB962C8B-B14F-4D97-AF65-F5344CB8AC3E}">
        <p14:creationId xmlns:p14="http://schemas.microsoft.com/office/powerpoint/2010/main" val="2273342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2500" b="12222"/>
          <a:stretch/>
        </p:blipFill>
        <p:spPr>
          <a:xfrm>
            <a:off x="0" y="-38100"/>
            <a:ext cx="18288000" cy="10325100"/>
          </a:xfrm>
          <a:prstGeom prst="rect">
            <a:avLst/>
          </a:prstGeom>
        </p:spPr>
      </p:pic>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1" y="1768801"/>
            <a:ext cx="5029199"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What are Zurn’s Proceptors’ top 3 benefits?</a:t>
            </a:r>
          </a:p>
          <a:p>
            <a:pPr marL="0" indent="0">
              <a:buFont typeface="Arial" panose="020B0604020202020204" pitchFamily="34" charset="0"/>
              <a:buNone/>
            </a:pPr>
            <a:endParaRPr lang="en-US" sz="2000" b="1" dirty="0">
              <a:solidFill>
                <a:schemeClr val="bg2"/>
              </a:solidFill>
              <a:latin typeface="Arial Narrow Regular"/>
            </a:endParaRPr>
          </a:p>
          <a:p>
            <a:pPr marL="457200" indent="-457200">
              <a:buFont typeface="+mj-lt"/>
              <a:buAutoNum type="alphaUcPeriod"/>
            </a:pPr>
            <a:r>
              <a:rPr lang="en-US" sz="2000" b="1" dirty="0">
                <a:solidFill>
                  <a:schemeClr val="bg2"/>
                </a:solidFill>
                <a:latin typeface="Arial Narrow Regular"/>
              </a:rPr>
              <a:t>Lowest total cost of ownership</a:t>
            </a:r>
          </a:p>
          <a:p>
            <a:pPr marL="457200" indent="-457200">
              <a:buFont typeface="+mj-lt"/>
              <a:buAutoNum type="alphaUcPeriod"/>
            </a:pPr>
            <a:r>
              <a:rPr lang="en-US" sz="2000" b="1" dirty="0">
                <a:solidFill>
                  <a:schemeClr val="bg2"/>
                </a:solidFill>
                <a:latin typeface="Arial Narrow Regular"/>
              </a:rPr>
              <a:t>Lifetime warranty against corrosion and cracks</a:t>
            </a:r>
          </a:p>
          <a:p>
            <a:pPr marL="457200" indent="-457200">
              <a:buFont typeface="+mj-lt"/>
              <a:buAutoNum type="alphaUcPeriod"/>
            </a:pPr>
            <a:r>
              <a:rPr lang="en-US" sz="2000" b="1" dirty="0">
                <a:solidFill>
                  <a:schemeClr val="bg2"/>
                </a:solidFill>
                <a:latin typeface="Arial Narrow Regular"/>
              </a:rPr>
              <a:t>Easy maintenance, cleaning, and testing</a:t>
            </a:r>
          </a:p>
          <a:p>
            <a:pPr marL="457200" indent="-457200">
              <a:buFont typeface="+mj-lt"/>
              <a:buAutoNum type="alphaUcPeriod"/>
            </a:pPr>
            <a:r>
              <a:rPr lang="en-US" sz="2000" b="1" dirty="0">
                <a:solidFill>
                  <a:schemeClr val="bg2"/>
                </a:solidFill>
                <a:latin typeface="Arial Narrow Regular"/>
              </a:rPr>
              <a:t>Bright blue color</a:t>
            </a:r>
          </a:p>
          <a:p>
            <a:pPr marL="0" indent="0">
              <a:buFont typeface="Arial" panose="020B0604020202020204" pitchFamily="34" charset="0"/>
              <a:buNone/>
            </a:pPr>
            <a:endParaRPr lang="en-US" sz="2000" dirty="0">
              <a:solidFill>
                <a:schemeClr val="bg2"/>
              </a:solidFill>
              <a:latin typeface="Arial Narrow Regular"/>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097850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103" t="17702" r="12927" b="14231"/>
          <a:stretch/>
        </p:blipFill>
        <p:spPr>
          <a:xfrm>
            <a:off x="228600" y="266700"/>
            <a:ext cx="6705600" cy="5929905"/>
          </a:xfrm>
          <a:prstGeom prst="rect">
            <a:avLst/>
          </a:prstGeom>
        </p:spPr>
      </p:pic>
      <p:sp>
        <p:nvSpPr>
          <p:cNvPr id="4" name="Title 3"/>
          <p:cNvSpPr>
            <a:spLocks noGrp="1"/>
          </p:cNvSpPr>
          <p:nvPr>
            <p:ph type="title"/>
          </p:nvPr>
        </p:nvSpPr>
        <p:spPr>
          <a:xfrm>
            <a:off x="10058400" y="571411"/>
            <a:ext cx="7848600" cy="1338828"/>
          </a:xfrm>
        </p:spPr>
        <p:txBody>
          <a:bodyPr/>
          <a:lstStyle/>
          <a:p>
            <a:r>
              <a:rPr lang="en-US" dirty="0">
                <a:solidFill>
                  <a:schemeClr val="accent1"/>
                </a:solidFill>
              </a:rPr>
              <a:t>how to specify</a:t>
            </a:r>
            <a:br>
              <a:rPr lang="en-US" dirty="0"/>
            </a:br>
            <a:r>
              <a:rPr lang="en-US" dirty="0"/>
              <a:t>step-by-step</a:t>
            </a:r>
            <a:endParaRPr lang="uk-UA" dirty="0"/>
          </a:p>
        </p:txBody>
      </p:sp>
      <p:cxnSp>
        <p:nvCxnSpPr>
          <p:cNvPr id="46" name="Straight Connector 45"/>
          <p:cNvCxnSpPr>
            <a:stCxn id="30" idx="4"/>
            <a:endCxn id="53" idx="0"/>
          </p:cNvCxnSpPr>
          <p:nvPr/>
        </p:nvCxnSpPr>
        <p:spPr>
          <a:xfrm>
            <a:off x="12509613" y="3030115"/>
            <a:ext cx="25287"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3" idx="4"/>
            <a:endCxn id="58" idx="0"/>
          </p:cNvCxnSpPr>
          <p:nvPr/>
        </p:nvCxnSpPr>
        <p:spPr>
          <a:xfrm>
            <a:off x="12534900" y="4623577"/>
            <a:ext cx="0"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58" idx="4"/>
            <a:endCxn id="63" idx="0"/>
          </p:cNvCxnSpPr>
          <p:nvPr/>
        </p:nvCxnSpPr>
        <p:spPr>
          <a:xfrm>
            <a:off x="12534900" y="6217039"/>
            <a:ext cx="0" cy="1364861"/>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9677400" y="2552700"/>
            <a:ext cx="8534400" cy="1036609"/>
            <a:chOff x="10058400" y="2933700"/>
            <a:chExt cx="8610600" cy="1036609"/>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411200" y="2933700"/>
              <a:ext cx="5257800" cy="646331"/>
            </a:xfrm>
            <a:prstGeom prst="rect">
              <a:avLst/>
            </a:prstGeom>
            <a:noFill/>
          </p:spPr>
          <p:txBody>
            <a:bodyPr wrap="square" rtlCol="0">
              <a:spAutoFit/>
            </a:bodyPr>
            <a:lstStyle/>
            <a:p>
              <a:r>
                <a:rPr lang="en-US" sz="3600" dirty="0">
                  <a:latin typeface="Arial Narrow Regular" charset="0"/>
                </a:rPr>
                <a:t>waste type</a:t>
              </a:r>
              <a:endParaRPr lang="uk-UA" sz="3600" dirty="0">
                <a:latin typeface="Arial Narrow Regular" charset="0"/>
              </a:endParaRPr>
            </a:p>
          </p:txBody>
        </p:sp>
        <p:sp>
          <p:nvSpPr>
            <p:cNvPr id="40" name="TextBox 39"/>
            <p:cNvSpPr txBox="1"/>
            <p:nvPr/>
          </p:nvSpPr>
          <p:spPr>
            <a:xfrm>
              <a:off x="13411201" y="3570199"/>
              <a:ext cx="3886199" cy="400110"/>
            </a:xfrm>
            <a:prstGeom prst="rect">
              <a:avLst/>
            </a:prstGeom>
            <a:noFill/>
          </p:spPr>
          <p:txBody>
            <a:bodyPr wrap="square" rtlCol="0">
              <a:spAutoFit/>
            </a:bodyPr>
            <a:lstStyle/>
            <a:p>
              <a:r>
                <a:rPr lang="en-US" sz="2000" dirty="0">
                  <a:solidFill>
                    <a:schemeClr val="tx2"/>
                  </a:solidFill>
                  <a:latin typeface="Arial Regular" charset="0"/>
                </a:rPr>
                <a:t> </a:t>
              </a: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52" name="Group 51"/>
          <p:cNvGrpSpPr/>
          <p:nvPr/>
        </p:nvGrpSpPr>
        <p:grpSpPr>
          <a:xfrm>
            <a:off x="9677400" y="4146162"/>
            <a:ext cx="8077200" cy="646331"/>
            <a:chOff x="10058400" y="2933700"/>
            <a:chExt cx="8077200" cy="646331"/>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4724400" cy="646331"/>
            </a:xfrm>
            <a:prstGeom prst="rect">
              <a:avLst/>
            </a:prstGeom>
            <a:noFill/>
          </p:spPr>
          <p:txBody>
            <a:bodyPr wrap="square" rtlCol="0">
              <a:spAutoFit/>
            </a:bodyPr>
            <a:lstStyle/>
            <a:p>
              <a:r>
                <a:rPr lang="en-US" sz="3600" dirty="0">
                  <a:latin typeface="Arial Narrow Regular" charset="0"/>
                </a:rPr>
                <a:t>corrosion resistance</a:t>
              </a:r>
              <a:endParaRPr lang="uk-UA" sz="3600" dirty="0">
                <a:latin typeface="Arial Narrow Regular" charset="0"/>
              </a:endParaRP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grpSp>
      <p:grpSp>
        <p:nvGrpSpPr>
          <p:cNvPr id="57" name="Group 56"/>
          <p:cNvGrpSpPr/>
          <p:nvPr/>
        </p:nvGrpSpPr>
        <p:grpSpPr>
          <a:xfrm>
            <a:off x="9677400" y="5739624"/>
            <a:ext cx="8229600" cy="646331"/>
            <a:chOff x="10058400" y="2933700"/>
            <a:chExt cx="8229600" cy="646331"/>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4876800" cy="646331"/>
            </a:xfrm>
            <a:prstGeom prst="rect">
              <a:avLst/>
            </a:prstGeom>
            <a:noFill/>
          </p:spPr>
          <p:txBody>
            <a:bodyPr wrap="square" rtlCol="0">
              <a:spAutoFit/>
            </a:bodyPr>
            <a:lstStyle/>
            <a:p>
              <a:r>
                <a:rPr lang="en-US" sz="3600" dirty="0">
                  <a:latin typeface="Arial Narrow Regular" charset="0"/>
                </a:rPr>
                <a:t>coding &amp; regulations</a:t>
              </a:r>
              <a:endParaRPr lang="uk-UA" sz="3600" dirty="0">
                <a:latin typeface="Arial Narrow Regular" charset="0"/>
              </a:endParaRP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grpSp>
        <p:nvGrpSpPr>
          <p:cNvPr id="62" name="Group 61"/>
          <p:cNvGrpSpPr/>
          <p:nvPr/>
        </p:nvGrpSpPr>
        <p:grpSpPr>
          <a:xfrm>
            <a:off x="9677400" y="7333085"/>
            <a:ext cx="8382000" cy="646331"/>
            <a:chOff x="10058400" y="2933700"/>
            <a:chExt cx="8382000" cy="646331"/>
          </a:xfrm>
        </p:grpSpPr>
        <p:sp>
          <p:nvSpPr>
            <p:cNvPr id="63" name="Oval 6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64" name="TextBox 63"/>
            <p:cNvSpPr txBox="1"/>
            <p:nvPr/>
          </p:nvSpPr>
          <p:spPr>
            <a:xfrm>
              <a:off x="13411200" y="2933700"/>
              <a:ext cx="5029200" cy="646331"/>
            </a:xfrm>
            <a:prstGeom prst="rect">
              <a:avLst/>
            </a:prstGeom>
            <a:noFill/>
          </p:spPr>
          <p:txBody>
            <a:bodyPr wrap="square" rtlCol="0">
              <a:spAutoFit/>
            </a:bodyPr>
            <a:lstStyle/>
            <a:p>
              <a:r>
                <a:rPr lang="en-US" sz="3600" dirty="0">
                  <a:latin typeface="Arial Narrow Regular" charset="0"/>
                </a:rPr>
                <a:t>sizing</a:t>
              </a:r>
              <a:endParaRPr lang="uk-UA" sz="3600" dirty="0">
                <a:latin typeface="Arial Narrow Regular" charset="0"/>
              </a:endParaRPr>
            </a:p>
          </p:txBody>
        </p:sp>
        <p:sp>
          <p:nvSpPr>
            <p:cNvPr id="66" name="TextBox 6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gr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85955"/>
            <a:ext cx="4219761" cy="3413042"/>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6708833"/>
            <a:ext cx="1791180" cy="2541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6138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 name="Title 1"/>
          <p:cNvSpPr>
            <a:spLocks noGrp="1"/>
          </p:cNvSpPr>
          <p:nvPr>
            <p:ph type="title"/>
          </p:nvPr>
        </p:nvSpPr>
        <p:spPr>
          <a:xfrm>
            <a:off x="876300" y="571411"/>
            <a:ext cx="8953500" cy="1338828"/>
          </a:xfrm>
        </p:spPr>
        <p:txBody>
          <a:bodyPr/>
          <a:lstStyle/>
          <a:p>
            <a:r>
              <a:rPr lang="en-US" dirty="0">
                <a:solidFill>
                  <a:schemeClr val="accent1"/>
                </a:solidFill>
              </a:rPr>
              <a:t>design &amp; specify</a:t>
            </a:r>
            <a:br>
              <a:rPr lang="en-US" dirty="0"/>
            </a:br>
            <a:r>
              <a:rPr lang="en-US" dirty="0"/>
              <a:t>interceptors</a:t>
            </a:r>
            <a:endParaRPr lang="uk-UA" dirty="0"/>
          </a:p>
        </p:txBody>
      </p:sp>
      <p:graphicFrame>
        <p:nvGraphicFramePr>
          <p:cNvPr id="19" name="Table 18"/>
          <p:cNvGraphicFramePr>
            <a:graphicFrameLocks noGrp="1"/>
          </p:cNvGraphicFramePr>
          <p:nvPr>
            <p:extLst>
              <p:ext uri="{D42A27DB-BD31-4B8C-83A1-F6EECF244321}">
                <p14:modId xmlns:p14="http://schemas.microsoft.com/office/powerpoint/2010/main" val="935119568"/>
              </p:ext>
            </p:extLst>
          </p:nvPr>
        </p:nvGraphicFramePr>
        <p:xfrm>
          <a:off x="304801" y="266700"/>
          <a:ext cx="17678400" cy="10225160"/>
        </p:xfrm>
        <a:graphic>
          <a:graphicData uri="http://schemas.openxmlformats.org/drawingml/2006/table">
            <a:tbl>
              <a:tblPr>
                <a:tableStyleId>{5C22544A-7EE6-4342-B048-85BDC9FD1C3A}</a:tableStyleId>
              </a:tblPr>
              <a:tblGrid>
                <a:gridCol w="1904999">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2362200">
                  <a:extLst>
                    <a:ext uri="{9D8B030D-6E8A-4147-A177-3AD203B41FA5}">
                      <a16:colId xmlns:a16="http://schemas.microsoft.com/office/drawing/2014/main" val="20005"/>
                    </a:ext>
                  </a:extLst>
                </a:gridCol>
                <a:gridCol w="2197924">
                  <a:extLst>
                    <a:ext uri="{9D8B030D-6E8A-4147-A177-3AD203B41FA5}">
                      <a16:colId xmlns:a16="http://schemas.microsoft.com/office/drawing/2014/main" val="20006"/>
                    </a:ext>
                  </a:extLst>
                </a:gridCol>
                <a:gridCol w="2755077">
                  <a:extLst>
                    <a:ext uri="{9D8B030D-6E8A-4147-A177-3AD203B41FA5}">
                      <a16:colId xmlns:a16="http://schemas.microsoft.com/office/drawing/2014/main" val="20007"/>
                    </a:ext>
                  </a:extLst>
                </a:gridCol>
              </a:tblGrid>
              <a:tr h="213360">
                <a:tc gridSpan="3">
                  <a:txBody>
                    <a:bodyPr/>
                    <a:lstStyle/>
                    <a:p>
                      <a:pPr algn="ctr"/>
                      <a:r>
                        <a:rPr lang="en-US" sz="1800" b="1" dirty="0">
                          <a:solidFill>
                            <a:schemeClr val="bg2"/>
                          </a:solidFill>
                          <a:latin typeface="Arial Narrow" panose="020B0606020202030204" pitchFamily="34" charset="0"/>
                        </a:rPr>
                        <a:t>Food Solids or Sediment Waste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a:p>
                  </a:txBody>
                  <a:tcPr/>
                </a:tc>
                <a:tc hMerge="1">
                  <a:txBody>
                    <a:bodyPr/>
                    <a:lstStyle/>
                    <a:p>
                      <a:endParaRPr lang="en-US"/>
                    </a:p>
                  </a:txBody>
                  <a:tcPr/>
                </a:tc>
                <a:tc gridSpan="3">
                  <a:txBody>
                    <a:bodyPr/>
                    <a:lstStyle/>
                    <a:p>
                      <a:pPr algn="ctr"/>
                      <a:r>
                        <a:rPr lang="en-US" sz="1800" b="1" dirty="0">
                          <a:solidFill>
                            <a:schemeClr val="bg2"/>
                          </a:solidFill>
                          <a:latin typeface="Arial Narrow" panose="020B0606020202030204" pitchFamily="34" charset="0"/>
                        </a:rPr>
                        <a:t>Food Waste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a:p>
                  </a:txBody>
                  <a:tcPr/>
                </a:tc>
                <a:tc hMerge="1">
                  <a:txBody>
                    <a:bodyPr/>
                    <a:lstStyle/>
                    <a:p>
                      <a:endParaRPr lang="en-US"/>
                    </a:p>
                  </a:txBody>
                  <a:tcPr/>
                </a:tc>
                <a:tc gridSpan="2">
                  <a:txBody>
                    <a:bodyPr/>
                    <a:lstStyle/>
                    <a:p>
                      <a:pPr algn="ctr"/>
                      <a:r>
                        <a:rPr lang="en-CA" sz="1800" b="1" dirty="0">
                          <a:solidFill>
                            <a:schemeClr val="bg2"/>
                          </a:solidFill>
                          <a:latin typeface="Arial Narrow" panose="020B0606020202030204" pitchFamily="34" charset="0"/>
                        </a:rPr>
                        <a:t>Hydrocarbon Fluids &amp; Oil Waste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a:p>
                  </a:txBody>
                  <a:tcPr/>
                </a:tc>
                <a:extLst>
                  <a:ext uri="{0D108BD9-81ED-4DB2-BD59-A6C34878D82A}">
                    <a16:rowId xmlns:a16="http://schemas.microsoft.com/office/drawing/2014/main" val="10000"/>
                  </a:ext>
                </a:extLst>
              </a:tr>
              <a:tr h="366640">
                <a:tc gridSpan="3">
                  <a:txBody>
                    <a:bodyPr/>
                    <a:lstStyle/>
                    <a:p>
                      <a:pPr algn="ctr"/>
                      <a:r>
                        <a:rPr lang="en-US" sz="1800" b="1" dirty="0">
                          <a:solidFill>
                            <a:schemeClr val="bg2"/>
                          </a:solidFill>
                          <a:latin typeface="Arial Narrow" panose="020B0606020202030204" pitchFamily="34" charset="0"/>
                        </a:rPr>
                        <a:t>SOLIDS</a:t>
                      </a:r>
                      <a:r>
                        <a:rPr lang="en-US" sz="1800" b="1" baseline="0" dirty="0">
                          <a:solidFill>
                            <a:schemeClr val="bg2"/>
                          </a:solidFill>
                          <a:latin typeface="Arial Narrow" panose="020B0606020202030204" pitchFamily="34" charset="0"/>
                        </a:rPr>
                        <a:t> INTERCEPTOR</a:t>
                      </a:r>
                      <a:endParaRPr lang="en-US" sz="1800" b="1" dirty="0">
                        <a:solidFill>
                          <a:schemeClr val="bg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a:p>
                  </a:txBody>
                  <a:tcPr/>
                </a:tc>
                <a:tc hMerge="1">
                  <a:txBody>
                    <a:bodyPr/>
                    <a:lstStyle/>
                    <a:p>
                      <a:endParaRPr lang="en-US"/>
                    </a:p>
                  </a:txBody>
                  <a:tcPr/>
                </a:tc>
                <a:tc gridSpan="3">
                  <a:txBody>
                    <a:bodyPr/>
                    <a:lstStyle/>
                    <a:p>
                      <a:pPr algn="ctr"/>
                      <a:r>
                        <a:rPr lang="en-US" sz="1800" b="1" dirty="0">
                          <a:solidFill>
                            <a:schemeClr val="bg2"/>
                          </a:solidFill>
                          <a:latin typeface="Arial Narrow" panose="020B0606020202030204" pitchFamily="34" charset="0"/>
                        </a:rPr>
                        <a:t>GREASE INTECEPTOR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a:p>
                  </a:txBody>
                  <a:tcPr/>
                </a:tc>
                <a:tc hMerge="1">
                  <a:txBody>
                    <a:bodyPr/>
                    <a:lstStyle/>
                    <a:p>
                      <a:endParaRPr lang="en-US"/>
                    </a:p>
                  </a:txBody>
                  <a:tcPr/>
                </a:tc>
                <a:tc gridSpan="2">
                  <a:txBody>
                    <a:bodyPr/>
                    <a:lstStyle/>
                    <a:p>
                      <a:pPr algn="ctr"/>
                      <a:r>
                        <a:rPr lang="en-US" sz="1800" b="1" dirty="0">
                          <a:solidFill>
                            <a:schemeClr val="bg2"/>
                          </a:solidFill>
                          <a:latin typeface="Arial Narrow" panose="020B0606020202030204" pitchFamily="34" charset="0"/>
                        </a:rPr>
                        <a:t>OIL INTERCEPTOR</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a:p>
                  </a:txBody>
                  <a:tcPr/>
                </a:tc>
                <a:extLst>
                  <a:ext uri="{0D108BD9-81ED-4DB2-BD59-A6C34878D82A}">
                    <a16:rowId xmlns:a16="http://schemas.microsoft.com/office/drawing/2014/main" val="10001"/>
                  </a:ext>
                </a:extLst>
              </a:tr>
              <a:tr h="471560">
                <a:tc>
                  <a:txBody>
                    <a:bodyPr/>
                    <a:lstStyle/>
                    <a:p>
                      <a:pPr algn="ctr"/>
                      <a:r>
                        <a:rPr lang="en-CA" sz="1200" dirty="0">
                          <a:latin typeface="Arial Narrow" panose="020B0606020202030204" pitchFamily="34" charset="0"/>
                        </a:rPr>
                        <a:t>Highest Corrosion Resistance</a:t>
                      </a:r>
                    </a:p>
                    <a:p>
                      <a:pPr algn="ctr"/>
                      <a:r>
                        <a:rPr lang="en-CA" sz="1200" dirty="0">
                          <a:latin typeface="Arial Narrow" panose="020B0606020202030204" pitchFamily="34" charset="0"/>
                        </a:rPr>
                        <a:t>High Flow Capacity</a:t>
                      </a:r>
                      <a:endParaRPr lang="en-US" sz="1200" b="1" dirty="0">
                        <a:solidFill>
                          <a:schemeClr val="bg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a:r>
                        <a:rPr lang="en-CA" sz="1200" dirty="0">
                          <a:latin typeface="Arial Narrow" panose="020B0606020202030204" pitchFamily="34" charset="0"/>
                        </a:rPr>
                        <a:t>Good Corrosion Resistance</a:t>
                      </a:r>
                    </a:p>
                    <a:p>
                      <a:pPr algn="ctr"/>
                      <a:r>
                        <a:rPr lang="en-CA" sz="1200" dirty="0">
                          <a:latin typeface="Arial Narrow" panose="020B0606020202030204" pitchFamily="34" charset="0"/>
                        </a:rPr>
                        <a:t>Medium-Low Flow Capacity</a:t>
                      </a:r>
                      <a:endParaRPr lang="en-US" sz="1200" b="1" dirty="0">
                        <a:solidFill>
                          <a:schemeClr val="bg2"/>
                        </a:solidFill>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a:r>
                        <a:rPr lang="en-CA" sz="1200" dirty="0">
                          <a:latin typeface="Arial Narrow" panose="020B0606020202030204" pitchFamily="34" charset="0"/>
                        </a:rPr>
                        <a:t>Low Corrosion Resistance </a:t>
                      </a:r>
                    </a:p>
                    <a:p>
                      <a:pPr algn="ctr"/>
                      <a:r>
                        <a:rPr lang="en-CA" sz="1200" dirty="0">
                          <a:latin typeface="Arial Narrow" panose="020B0606020202030204" pitchFamily="34" charset="0"/>
                        </a:rPr>
                        <a:t>Medium-Low Flow Capacity</a:t>
                      </a:r>
                      <a:endParaRPr lang="en-US" sz="1200" b="1" dirty="0">
                        <a:solidFill>
                          <a:schemeClr val="bg2"/>
                        </a:solidFill>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a:r>
                        <a:rPr lang="en-CA" sz="1200" dirty="0">
                          <a:latin typeface="Arial Narrow" panose="020B0606020202030204" pitchFamily="34" charset="0"/>
                        </a:rPr>
                        <a:t>Highest Corrosion Resistance</a:t>
                      </a:r>
                    </a:p>
                    <a:p>
                      <a:pPr algn="ctr"/>
                      <a:r>
                        <a:rPr lang="en-CA" sz="1200" dirty="0">
                          <a:latin typeface="Arial Narrow" panose="020B0606020202030204" pitchFamily="34" charset="0"/>
                        </a:rPr>
                        <a:t>High Capacity</a:t>
                      </a:r>
                      <a:endParaRPr lang="en-US" sz="1200" b="1" dirty="0">
                        <a:solidFill>
                          <a:schemeClr val="bg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a:r>
                        <a:rPr lang="en-CA" sz="1200" dirty="0">
                          <a:latin typeface="Arial Narrow" panose="020B0606020202030204" pitchFamily="34" charset="0"/>
                        </a:rPr>
                        <a:t>Good Corrosion Resistance Medium-Low  Flow Capacity</a:t>
                      </a:r>
                      <a:endParaRPr lang="en-US" sz="1200" b="1" dirty="0">
                        <a:solidFill>
                          <a:schemeClr val="bg2"/>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a:r>
                        <a:rPr lang="en-CA" sz="1200" dirty="0">
                          <a:latin typeface="Arial Narrow" panose="020B0606020202030204" pitchFamily="34" charset="0"/>
                        </a:rPr>
                        <a:t>Average Corrosion Resistance Medium-Low  Flow Capacity</a:t>
                      </a:r>
                      <a:endParaRPr lang="en-US" sz="1200" b="1" dirty="0">
                        <a:solidFill>
                          <a:schemeClr val="bg2"/>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a:r>
                        <a:rPr lang="en-CA" sz="1200" dirty="0">
                          <a:latin typeface="Arial Narrow" panose="020B0606020202030204" pitchFamily="34" charset="0"/>
                        </a:rPr>
                        <a:t>Highest Corrosion</a:t>
                      </a:r>
                      <a:r>
                        <a:rPr lang="en-CA" sz="1200" baseline="0" dirty="0">
                          <a:latin typeface="Arial Narrow" panose="020B0606020202030204" pitchFamily="34" charset="0"/>
                        </a:rPr>
                        <a:t> </a:t>
                      </a:r>
                      <a:r>
                        <a:rPr lang="en-CA" sz="1200" dirty="0">
                          <a:latin typeface="Arial Narrow" panose="020B0606020202030204" pitchFamily="34" charset="0"/>
                        </a:rPr>
                        <a:t>Resistance</a:t>
                      </a:r>
                    </a:p>
                    <a:p>
                      <a:pPr algn="ctr"/>
                      <a:r>
                        <a:rPr lang="en-CA" sz="1200" dirty="0">
                          <a:latin typeface="Arial Narrow" panose="020B0606020202030204" pitchFamily="34" charset="0"/>
                        </a:rPr>
                        <a:t>High Flow Capacity</a:t>
                      </a:r>
                      <a:endParaRPr lang="en-US" sz="1200" b="1" dirty="0">
                        <a:solidFill>
                          <a:schemeClr val="bg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a:r>
                        <a:rPr lang="en-CA" sz="1200" dirty="0">
                          <a:latin typeface="Arial Narrow" panose="020B0606020202030204" pitchFamily="34" charset="0"/>
                        </a:rPr>
                        <a:t>Average Corrosion Resistance</a:t>
                      </a:r>
                    </a:p>
                    <a:p>
                      <a:pPr algn="ctr"/>
                      <a:r>
                        <a:rPr lang="en-CA" sz="1200" dirty="0">
                          <a:latin typeface="Arial Narrow" panose="020B0606020202030204" pitchFamily="34" charset="0"/>
                        </a:rPr>
                        <a:t>Medium-Low Flow Capacity</a:t>
                      </a:r>
                      <a:endParaRPr lang="en-US" sz="1200" b="1" dirty="0">
                        <a:solidFill>
                          <a:schemeClr val="bg2"/>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2"/>
                  </a:ext>
                </a:extLst>
              </a:tr>
              <a:tr h="457200">
                <a:tc>
                  <a:txBody>
                    <a:bodyPr/>
                    <a:lstStyle/>
                    <a:p>
                      <a:pPr algn="ctr"/>
                      <a:endParaRPr lang="en-US" sz="1200" b="1"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a:r>
                        <a:rPr lang="en-US" sz="1200" b="1" dirty="0">
                          <a:solidFill>
                            <a:schemeClr val="tx1"/>
                          </a:solidFill>
                          <a:latin typeface="Arial Narrow" panose="020B0606020202030204" pitchFamily="34" charset="0"/>
                        </a:rPr>
                        <a:t>STAINLESS</a:t>
                      </a:r>
                      <a:r>
                        <a:rPr lang="en-US" sz="1200" b="1" baseline="0" dirty="0">
                          <a:solidFill>
                            <a:schemeClr val="tx1"/>
                          </a:solidFill>
                          <a:latin typeface="Arial Narrow" panose="020B0606020202030204" pitchFamily="34" charset="0"/>
                        </a:rPr>
                        <a:t> STEEL</a:t>
                      </a:r>
                      <a:endParaRPr lang="en-US" sz="1200" b="1" dirty="0">
                        <a:solidFill>
                          <a:schemeClr val="tx1"/>
                        </a:solidFill>
                        <a:latin typeface="Arial Narrow" panose="020B0606020202030204" pitchFamily="34" charset="0"/>
                      </a:endParaRPr>
                    </a:p>
                    <a:p>
                      <a:pPr algn="ctr"/>
                      <a:r>
                        <a:rPr lang="en-US" sz="1200" b="1" dirty="0">
                          <a:solidFill>
                            <a:schemeClr val="tx1"/>
                          </a:solidFill>
                          <a:latin typeface="Arial Narrow" panose="020B0606020202030204" pitchFamily="34" charset="0"/>
                        </a:rPr>
                        <a:t>Corrosion &amp; Rust</a:t>
                      </a:r>
                      <a:r>
                        <a:rPr lang="en-US" sz="1200" b="1" baseline="0" dirty="0">
                          <a:solidFill>
                            <a:schemeClr val="tx1"/>
                          </a:solidFill>
                          <a:latin typeface="Arial Narrow" panose="020B0606020202030204" pitchFamily="34" charset="0"/>
                        </a:rPr>
                        <a:t> Resistant</a:t>
                      </a:r>
                      <a:endParaRPr lang="en-US" sz="1200" b="1" dirty="0">
                        <a:solidFill>
                          <a:schemeClr val="tx1"/>
                        </a:solidFill>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a:r>
                        <a:rPr lang="en-US" sz="1200" b="1" dirty="0">
                          <a:solidFill>
                            <a:schemeClr val="tx1"/>
                          </a:solidFill>
                          <a:latin typeface="Arial Narrow" panose="020B0606020202030204" pitchFamily="34" charset="0"/>
                        </a:rPr>
                        <a:t>STEEL</a:t>
                      </a:r>
                    </a:p>
                    <a:p>
                      <a:pPr algn="ctr"/>
                      <a:r>
                        <a:rPr lang="en-US" sz="1200" b="1" dirty="0">
                          <a:solidFill>
                            <a:schemeClr val="tx1"/>
                          </a:solidFill>
                          <a:latin typeface="Arial Narrow" panose="020B0606020202030204" pitchFamily="34" charset="0"/>
                        </a:rPr>
                        <a:t>Extremely</a:t>
                      </a:r>
                      <a:r>
                        <a:rPr lang="en-US" sz="1200" b="1" baseline="0" dirty="0">
                          <a:solidFill>
                            <a:schemeClr val="tx1"/>
                          </a:solidFill>
                          <a:latin typeface="Arial Narrow" panose="020B0606020202030204" pitchFamily="34" charset="0"/>
                        </a:rPr>
                        <a:t> Durable and Wear-Resistant</a:t>
                      </a:r>
                      <a:endParaRPr lang="en-US" sz="1200" b="1" dirty="0">
                        <a:solidFill>
                          <a:schemeClr val="tx1"/>
                        </a:solidFill>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a:r>
                        <a:rPr lang="en-US" sz="1200" b="1" dirty="0">
                          <a:solidFill>
                            <a:schemeClr val="tx1"/>
                          </a:solidFill>
                          <a:latin typeface="Arial Narrow" panose="020B0606020202030204" pitchFamily="34" charset="0"/>
                        </a:rPr>
                        <a:t>FIBERGLASS</a:t>
                      </a:r>
                      <a:r>
                        <a:rPr lang="en-US" sz="1200" b="1" baseline="0" dirty="0">
                          <a:solidFill>
                            <a:schemeClr val="tx1"/>
                          </a:solidFill>
                          <a:latin typeface="Arial Narrow" panose="020B0606020202030204" pitchFamily="34" charset="0"/>
                        </a:rPr>
                        <a:t> </a:t>
                      </a:r>
                    </a:p>
                    <a:p>
                      <a:pPr algn="ctr"/>
                      <a:r>
                        <a:rPr lang="en-US" sz="1200" b="1" baseline="0" dirty="0">
                          <a:solidFill>
                            <a:schemeClr val="tx1"/>
                          </a:solidFill>
                          <a:latin typeface="Arial Narrow" panose="020B0606020202030204" pitchFamily="34" charset="0"/>
                        </a:rPr>
                        <a:t>Lifetime Warranty Against Failure</a:t>
                      </a:r>
                      <a:endParaRPr lang="en-US" sz="1200" b="1"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a:r>
                        <a:rPr lang="en-US" sz="1200" b="1" dirty="0">
                          <a:solidFill>
                            <a:schemeClr val="tx1"/>
                          </a:solidFill>
                          <a:latin typeface="Arial Narrow" panose="020B0606020202030204" pitchFamily="34" charset="0"/>
                        </a:rPr>
                        <a:t>STAINLESS</a:t>
                      </a:r>
                      <a:r>
                        <a:rPr lang="en-US" sz="1200" b="1" baseline="0" dirty="0">
                          <a:solidFill>
                            <a:schemeClr val="tx1"/>
                          </a:solidFill>
                          <a:latin typeface="Arial Narrow" panose="020B0606020202030204" pitchFamily="34" charset="0"/>
                        </a:rPr>
                        <a:t> STEEL</a:t>
                      </a:r>
                    </a:p>
                    <a:p>
                      <a:pPr algn="ctr"/>
                      <a:r>
                        <a:rPr lang="en-US" sz="1200" b="1" baseline="0" dirty="0">
                          <a:solidFill>
                            <a:schemeClr val="tx1"/>
                          </a:solidFill>
                          <a:latin typeface="Arial Narrow" panose="020B0606020202030204" pitchFamily="34" charset="0"/>
                        </a:rPr>
                        <a:t>or Polymer</a:t>
                      </a:r>
                      <a:endParaRPr lang="en-US" sz="1200" b="1" dirty="0">
                        <a:solidFill>
                          <a:schemeClr val="tx1"/>
                        </a:solidFill>
                        <a:latin typeface="Arial Narrow" panose="020B0606020202030204" pitchFamily="34" charset="0"/>
                      </a:endParaRPr>
                    </a:p>
                    <a:p>
                      <a:pPr algn="ctr"/>
                      <a:r>
                        <a:rPr lang="en-US" sz="1200" b="1" dirty="0">
                          <a:solidFill>
                            <a:schemeClr val="tx1"/>
                          </a:solidFill>
                          <a:latin typeface="Arial Narrow" panose="020B0606020202030204" pitchFamily="34" charset="0"/>
                        </a:rPr>
                        <a:t>Corrosion &amp; Rust</a:t>
                      </a:r>
                      <a:r>
                        <a:rPr lang="en-US" sz="1200" b="1" baseline="0" dirty="0">
                          <a:solidFill>
                            <a:schemeClr val="tx1"/>
                          </a:solidFill>
                          <a:latin typeface="Arial Narrow" panose="020B0606020202030204" pitchFamily="34" charset="0"/>
                        </a:rPr>
                        <a:t> Resistant</a:t>
                      </a:r>
                      <a:endParaRPr lang="en-US" sz="1200" b="1"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a:r>
                        <a:rPr lang="en-US" sz="1200" b="1" dirty="0">
                          <a:solidFill>
                            <a:schemeClr val="tx1"/>
                          </a:solidFill>
                          <a:latin typeface="Arial Narrow" panose="020B0606020202030204" pitchFamily="34" charset="0"/>
                        </a:rPr>
                        <a:t>STEEL</a:t>
                      </a:r>
                    </a:p>
                    <a:p>
                      <a:pPr algn="ctr"/>
                      <a:r>
                        <a:rPr lang="en-US" sz="1200" b="1" dirty="0">
                          <a:solidFill>
                            <a:schemeClr val="tx1"/>
                          </a:solidFill>
                          <a:latin typeface="Arial Narrow" panose="020B0606020202030204" pitchFamily="34" charset="0"/>
                        </a:rPr>
                        <a:t>Extremely</a:t>
                      </a:r>
                      <a:r>
                        <a:rPr lang="en-US" sz="1200" b="1" baseline="0" dirty="0">
                          <a:solidFill>
                            <a:schemeClr val="tx1"/>
                          </a:solidFill>
                          <a:latin typeface="Arial Narrow" panose="020B0606020202030204" pitchFamily="34" charset="0"/>
                        </a:rPr>
                        <a:t> Durable &amp; Wear-Resistant</a:t>
                      </a:r>
                      <a:endParaRPr lang="en-US" sz="1200" b="1" dirty="0">
                        <a:solidFill>
                          <a:schemeClr val="tx1"/>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a:r>
                        <a:rPr lang="en-US" sz="1200" b="1" dirty="0">
                          <a:solidFill>
                            <a:schemeClr val="tx1"/>
                          </a:solidFill>
                          <a:latin typeface="Arial Narrow" panose="020B0606020202030204" pitchFamily="34" charset="0"/>
                        </a:rPr>
                        <a:t>FIBERGLASS</a:t>
                      </a:r>
                    </a:p>
                    <a:p>
                      <a:pPr algn="ctr"/>
                      <a:r>
                        <a:rPr lang="en-US" sz="1200" b="1" baseline="0" dirty="0">
                          <a:solidFill>
                            <a:schemeClr val="tx1"/>
                          </a:solidFill>
                          <a:latin typeface="Arial Narrow" panose="020B0606020202030204" pitchFamily="34" charset="0"/>
                        </a:rPr>
                        <a:t>Lifetime Warranty Against Failure</a:t>
                      </a:r>
                      <a:endParaRPr lang="en-US" sz="1200" b="1"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algn="ctr"/>
                      <a:r>
                        <a:rPr lang="en-US" sz="1200" b="1" dirty="0">
                          <a:solidFill>
                            <a:schemeClr val="tx1"/>
                          </a:solidFill>
                          <a:latin typeface="Arial Narrow" panose="020B0606020202030204" pitchFamily="34" charset="0"/>
                        </a:rPr>
                        <a:t>STEEL</a:t>
                      </a:r>
                    </a:p>
                    <a:p>
                      <a:pPr algn="ctr"/>
                      <a:r>
                        <a:rPr lang="en-US" sz="1200" b="1" dirty="0">
                          <a:solidFill>
                            <a:schemeClr val="tx1"/>
                          </a:solidFill>
                          <a:latin typeface="Arial Narrow" panose="020B0606020202030204" pitchFamily="34" charset="0"/>
                        </a:rPr>
                        <a:t>Extremely</a:t>
                      </a:r>
                      <a:r>
                        <a:rPr lang="en-US" sz="1200" b="1" baseline="0" dirty="0">
                          <a:solidFill>
                            <a:schemeClr val="tx1"/>
                          </a:solidFill>
                          <a:latin typeface="Arial Narrow" panose="020B0606020202030204" pitchFamily="34" charset="0"/>
                        </a:rPr>
                        <a:t> Durable &amp; Wear-Resistant</a:t>
                      </a:r>
                      <a:endParaRPr lang="en-US" sz="1200" b="1" dirty="0">
                        <a:solidFill>
                          <a:schemeClr val="bg2"/>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3"/>
                  </a:ext>
                </a:extLst>
              </a:tr>
              <a:tr h="488537">
                <a:tc>
                  <a:txBody>
                    <a:bodyPr/>
                    <a:lstStyle/>
                    <a:p>
                      <a:pPr algn="ctr"/>
                      <a:r>
                        <a:rPr lang="en-CA" sz="1200" b="1" dirty="0">
                          <a:solidFill>
                            <a:schemeClr val="tx1"/>
                          </a:solidFill>
                          <a:latin typeface="Arial Narrow" panose="020B0606020202030204" pitchFamily="34" charset="0"/>
                        </a:rPr>
                        <a:t>Proceptor SMC series Z1180</a:t>
                      </a:r>
                    </a:p>
                    <a:p>
                      <a:pPr algn="ctr"/>
                      <a:r>
                        <a:rPr lang="en-US" sz="1200" b="1" dirty="0">
                          <a:solidFill>
                            <a:schemeClr val="tx1"/>
                          </a:solidFill>
                          <a:latin typeface="Arial Narrow" panose="020B0606020202030204" pitchFamily="34" charset="0"/>
                        </a:rPr>
                        <a:t>FIBERGLASS</a:t>
                      </a:r>
                    </a:p>
                    <a:p>
                      <a:pPr algn="ctr"/>
                      <a:r>
                        <a:rPr lang="en-US" sz="1200" b="1" baseline="0" dirty="0">
                          <a:solidFill>
                            <a:schemeClr val="tx1"/>
                          </a:solidFill>
                          <a:latin typeface="Arial Narrow" panose="020B0606020202030204" pitchFamily="34" charset="0"/>
                        </a:rPr>
                        <a:t>Lifetime Warranty</a:t>
                      </a:r>
                      <a:endParaRPr lang="en-US" sz="1200" b="1" dirty="0">
                        <a:solidFill>
                          <a:schemeClr val="tx1"/>
                        </a:solidFill>
                        <a:latin typeface="Arial Narrow" panose="020B0606020202030204" pitchFamily="34" charset="0"/>
                      </a:endParaRPr>
                    </a:p>
                    <a:p>
                      <a:pPr algn="ctr"/>
                      <a:r>
                        <a:rPr lang="en-US" sz="1200" b="0" baseline="0" dirty="0">
                          <a:solidFill>
                            <a:schemeClr val="tx2"/>
                          </a:solidFill>
                          <a:latin typeface="Arial Narrow" panose="020B0606020202030204" pitchFamily="34" charset="0"/>
                        </a:rPr>
                        <a:t>50-1500 Gallons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ZS1182</a:t>
                      </a:r>
                    </a:p>
                    <a:p>
                      <a:pPr algn="ctr"/>
                      <a:r>
                        <a:rPr lang="en-US" sz="1200" b="0" dirty="0">
                          <a:solidFill>
                            <a:schemeClr val="tx2"/>
                          </a:solidFill>
                          <a:latin typeface="Arial Narrow" panose="020B0606020202030204" pitchFamily="34" charset="0"/>
                        </a:rPr>
                        <a:t>35 GPM</a:t>
                      </a:r>
                    </a:p>
                    <a:p>
                      <a:pPr algn="ctr"/>
                      <a:endParaRPr lang="en-US" sz="1200" b="0" dirty="0">
                        <a:solidFill>
                          <a:schemeClr val="tx1"/>
                        </a:solidFill>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Z1181</a:t>
                      </a:r>
                      <a:r>
                        <a:rPr lang="en-US" sz="1200" b="0" dirty="0">
                          <a:solidFill>
                            <a:schemeClr val="tx1"/>
                          </a:solidFill>
                          <a:latin typeface="Arial Narrow" panose="020B0606020202030204" pitchFamily="34" charset="0"/>
                        </a:rPr>
                        <a:t> </a:t>
                      </a:r>
                    </a:p>
                    <a:p>
                      <a:pPr algn="ctr"/>
                      <a:r>
                        <a:rPr lang="en-US" sz="1200" b="0" dirty="0">
                          <a:solidFill>
                            <a:schemeClr val="tx2"/>
                          </a:solidFill>
                          <a:latin typeface="Arial Narrow" panose="020B0606020202030204" pitchFamily="34" charset="0"/>
                        </a:rPr>
                        <a:t>30 GPM</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Tx/>
                        <a:buNone/>
                      </a:pPr>
                      <a:r>
                        <a:rPr lang="en-CA" sz="1200" b="1" dirty="0">
                          <a:solidFill>
                            <a:schemeClr val="tx1"/>
                          </a:solidFill>
                          <a:latin typeface="Arial Narrow" panose="020B0606020202030204" pitchFamily="34" charset="0"/>
                        </a:rPr>
                        <a:t>Proceptor GMC series</a:t>
                      </a:r>
                    </a:p>
                    <a:p>
                      <a:pPr algn="ctr"/>
                      <a:r>
                        <a:rPr lang="en-US" sz="1200" b="0" baseline="0" dirty="0">
                          <a:solidFill>
                            <a:schemeClr val="tx2"/>
                          </a:solidFill>
                          <a:latin typeface="Arial Narrow" panose="020B0606020202030204" pitchFamily="34" charset="0"/>
                        </a:rPr>
                        <a:t>IPC, PDI G-101, UPC</a:t>
                      </a:r>
                    </a:p>
                    <a:p>
                      <a:pPr algn="ctr"/>
                      <a:r>
                        <a:rPr lang="en-US" sz="1200" b="0" baseline="0" dirty="0">
                          <a:solidFill>
                            <a:schemeClr val="tx2"/>
                          </a:solidFill>
                          <a:latin typeface="Arial Narrow" panose="020B0606020202030204" pitchFamily="34" charset="0"/>
                        </a:rPr>
                        <a:t>Can be Buried</a:t>
                      </a:r>
                    </a:p>
                    <a:p>
                      <a:pPr algn="ctr"/>
                      <a:r>
                        <a:rPr lang="en-US" sz="1200" b="0" baseline="0" dirty="0">
                          <a:solidFill>
                            <a:schemeClr val="tx2"/>
                          </a:solidFill>
                          <a:latin typeface="Arial Narrow" panose="020B0606020202030204" pitchFamily="34" charset="0"/>
                        </a:rPr>
                        <a:t>50-10000 Gallons w/3 Tanks</a:t>
                      </a: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ZS1165</a:t>
                      </a:r>
                    </a:p>
                    <a:p>
                      <a:pPr algn="ctr"/>
                      <a:r>
                        <a:rPr lang="en-US" sz="1200" dirty="0">
                          <a:solidFill>
                            <a:schemeClr val="tx2"/>
                          </a:solidFill>
                          <a:latin typeface="Arial Narrow" panose="020B0606020202030204" pitchFamily="34" charset="0"/>
                        </a:rPr>
                        <a:t>PDI G-101</a:t>
                      </a:r>
                    </a:p>
                    <a:p>
                      <a:pPr algn="ctr"/>
                      <a:r>
                        <a:rPr lang="en-US" sz="1200" dirty="0">
                          <a:solidFill>
                            <a:schemeClr val="tx2"/>
                          </a:solidFill>
                          <a:latin typeface="Arial Narrow" panose="020B0606020202030204" pitchFamily="34" charset="0"/>
                        </a:rPr>
                        <a:t>Can be Buried</a:t>
                      </a:r>
                    </a:p>
                    <a:p>
                      <a:pPr algn="ctr"/>
                      <a:r>
                        <a:rPr lang="en-US" sz="1200" b="0" dirty="0">
                          <a:solidFill>
                            <a:schemeClr val="tx2"/>
                          </a:solidFill>
                          <a:latin typeface="Arial Narrow" panose="020B0606020202030204" pitchFamily="34" charset="0"/>
                        </a:rPr>
                        <a:t>7-50</a:t>
                      </a:r>
                      <a:r>
                        <a:rPr lang="en-US" sz="1200" b="0" baseline="0" dirty="0">
                          <a:solidFill>
                            <a:schemeClr val="tx2"/>
                          </a:solidFill>
                          <a:latin typeface="Arial Narrow" panose="020B0606020202030204" pitchFamily="34" charset="0"/>
                        </a:rPr>
                        <a:t> GPM</a:t>
                      </a: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Z1165</a:t>
                      </a:r>
                    </a:p>
                    <a:p>
                      <a:pPr algn="ctr"/>
                      <a:r>
                        <a:rPr lang="en-US" sz="1200" dirty="0">
                          <a:solidFill>
                            <a:schemeClr val="tx2"/>
                          </a:solidFill>
                          <a:latin typeface="Arial Narrow" panose="020B0606020202030204" pitchFamily="34" charset="0"/>
                        </a:rPr>
                        <a:t>PDI G-101</a:t>
                      </a:r>
                    </a:p>
                    <a:p>
                      <a:pPr algn="ctr"/>
                      <a:r>
                        <a:rPr lang="en-US" sz="1200" b="0" dirty="0">
                          <a:solidFill>
                            <a:schemeClr val="tx2"/>
                          </a:solidFill>
                          <a:latin typeface="Arial Narrow" panose="020B0606020202030204" pitchFamily="34" charset="0"/>
                        </a:rPr>
                        <a:t>7-50</a:t>
                      </a:r>
                      <a:r>
                        <a:rPr lang="en-US" sz="1200" b="0" baseline="0" dirty="0">
                          <a:solidFill>
                            <a:schemeClr val="tx2"/>
                          </a:solidFill>
                          <a:latin typeface="Arial Narrow" panose="020B0606020202030204" pitchFamily="34" charset="0"/>
                        </a:rPr>
                        <a:t> GPM</a:t>
                      </a:r>
                      <a:endParaRPr lang="en-US" sz="1200" b="0" dirty="0">
                        <a:solidFill>
                          <a:schemeClr val="tx2"/>
                        </a:solidFill>
                        <a:latin typeface="Arial Narrow" panose="020B0606020202030204" pitchFamily="34" charset="0"/>
                      </a:endParaRPr>
                    </a:p>
                    <a:p>
                      <a:pPr algn="ctr"/>
                      <a:endParaRPr lang="en-US" sz="1200" b="0" dirty="0">
                        <a:solidFill>
                          <a:schemeClr val="tx1"/>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CA" sz="1200" b="1" dirty="0">
                          <a:solidFill>
                            <a:schemeClr val="tx1"/>
                          </a:solidFill>
                          <a:latin typeface="Arial Narrow" panose="020B0606020202030204" pitchFamily="34" charset="0"/>
                        </a:rPr>
                        <a:t>Proceptor OMC series</a:t>
                      </a:r>
                    </a:p>
                    <a:p>
                      <a:pPr algn="ctr"/>
                      <a:r>
                        <a:rPr lang="en-CA" sz="1200" b="0" dirty="0">
                          <a:solidFill>
                            <a:schemeClr val="tx2"/>
                          </a:solidFill>
                          <a:latin typeface="Arial Narrow" panose="020B0606020202030204" pitchFamily="34" charset="0"/>
                        </a:rPr>
                        <a:t>100-10000 Gallons w/3</a:t>
                      </a:r>
                      <a:r>
                        <a:rPr lang="en-CA" sz="1200" b="0" baseline="0" dirty="0">
                          <a:solidFill>
                            <a:schemeClr val="tx2"/>
                          </a:solidFill>
                          <a:latin typeface="Arial Narrow" panose="020B0606020202030204" pitchFamily="34" charset="0"/>
                        </a:rPr>
                        <a:t> Tanks</a:t>
                      </a:r>
                      <a:endParaRPr lang="en-US" sz="1200" b="0" dirty="0">
                        <a:solidFill>
                          <a:schemeClr val="tx2"/>
                        </a:solidFill>
                        <a:latin typeface="Arial Narrow" panose="020B0606020202030204" pitchFamily="34" charset="0"/>
                      </a:endParaRPr>
                    </a:p>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Z1186</a:t>
                      </a:r>
                    </a:p>
                    <a:p>
                      <a:pPr algn="ctr"/>
                      <a:r>
                        <a:rPr lang="en-US" sz="1200" b="0" dirty="0">
                          <a:solidFill>
                            <a:schemeClr val="tx2"/>
                          </a:solidFill>
                          <a:latin typeface="Arial Narrow" panose="020B0606020202030204" pitchFamily="34" charset="0"/>
                        </a:rPr>
                        <a:t>300-800 Gallons</a:t>
                      </a:r>
                    </a:p>
                    <a:p>
                      <a:pPr algn="ctr"/>
                      <a:r>
                        <a:rPr lang="en-US" sz="1200" b="0" dirty="0">
                          <a:solidFill>
                            <a:schemeClr val="tx2"/>
                          </a:solidFill>
                          <a:latin typeface="Arial Narrow" panose="020B0606020202030204" pitchFamily="34" charset="0"/>
                        </a:rPr>
                        <a:t>10-50 GPM</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595240">
                <a:tc>
                  <a:txBody>
                    <a:bodyPr/>
                    <a:lstStyle/>
                    <a:p>
                      <a:pPr algn="ctr"/>
                      <a:r>
                        <a:rPr lang="en-US" sz="1200" b="1" dirty="0">
                          <a:solidFill>
                            <a:schemeClr val="tx1"/>
                          </a:solidFill>
                          <a:latin typeface="Arial Narrow" panose="020B0606020202030204" pitchFamily="34" charset="0"/>
                        </a:rPr>
                        <a:t>Z1184</a:t>
                      </a:r>
                    </a:p>
                    <a:p>
                      <a:pPr algn="ctr"/>
                      <a:r>
                        <a:rPr lang="en-US" sz="1200" b="1" dirty="0">
                          <a:solidFill>
                            <a:schemeClr val="tx1"/>
                          </a:solidFill>
                          <a:latin typeface="Arial Narrow" panose="020B0606020202030204" pitchFamily="34" charset="0"/>
                        </a:rPr>
                        <a:t>POLYMER</a:t>
                      </a:r>
                    </a:p>
                    <a:p>
                      <a:pPr algn="ctr"/>
                      <a:r>
                        <a:rPr lang="en-US" sz="1200" b="1" dirty="0">
                          <a:solidFill>
                            <a:schemeClr val="tx1"/>
                          </a:solidFill>
                          <a:latin typeface="Arial Narrow" panose="020B0606020202030204" pitchFamily="34" charset="0"/>
                        </a:rPr>
                        <a:t>Acid-Resistant</a:t>
                      </a:r>
                    </a:p>
                    <a:p>
                      <a:pPr algn="ctr"/>
                      <a:r>
                        <a:rPr lang="en-US" sz="1200" b="0" dirty="0">
                          <a:solidFill>
                            <a:schemeClr val="tx2"/>
                          </a:solidFill>
                          <a:latin typeface="Arial Narrow" panose="020B0606020202030204" pitchFamily="34" charset="0"/>
                        </a:rPr>
                        <a:t>15</a:t>
                      </a:r>
                      <a:r>
                        <a:rPr lang="en-US" sz="1200" b="0" baseline="0" dirty="0">
                          <a:solidFill>
                            <a:schemeClr val="tx2"/>
                          </a:solidFill>
                          <a:latin typeface="Arial Narrow" panose="020B0606020202030204" pitchFamily="34" charset="0"/>
                        </a:rPr>
                        <a:t> GPM</a:t>
                      </a:r>
                      <a:endParaRPr lang="en-US" sz="1200" b="0" dirty="0">
                        <a:solidFill>
                          <a:schemeClr val="tx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ZS1183</a:t>
                      </a:r>
                    </a:p>
                    <a:p>
                      <a:pPr algn="ctr"/>
                      <a:r>
                        <a:rPr lang="en-US" sz="1200" b="0" dirty="0">
                          <a:solidFill>
                            <a:schemeClr val="tx2"/>
                          </a:solidFill>
                          <a:latin typeface="Arial Narrow" panose="020B0606020202030204" pitchFamily="34" charset="0"/>
                        </a:rPr>
                        <a:t>100-900 Gallons</a:t>
                      </a:r>
                    </a:p>
                    <a:p>
                      <a:pPr algn="ctr"/>
                      <a:r>
                        <a:rPr lang="en-US" sz="1200" b="0" dirty="0">
                          <a:solidFill>
                            <a:schemeClr val="tx2"/>
                          </a:solidFill>
                          <a:latin typeface="Arial Narrow" panose="020B0606020202030204" pitchFamily="34" charset="0"/>
                        </a:rPr>
                        <a:t>4-75</a:t>
                      </a:r>
                      <a:r>
                        <a:rPr lang="en-US" sz="1200" b="0" baseline="0" dirty="0">
                          <a:solidFill>
                            <a:schemeClr val="tx2"/>
                          </a:solidFill>
                          <a:latin typeface="Arial Narrow" panose="020B0606020202030204" pitchFamily="34" charset="0"/>
                        </a:rPr>
                        <a:t> GPM</a:t>
                      </a:r>
                      <a:endParaRPr lang="en-US" sz="1200" b="0" dirty="0">
                        <a:solidFill>
                          <a:schemeClr val="tx2"/>
                        </a:solidFill>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defRPr/>
                      </a:pPr>
                      <a:r>
                        <a:rPr lang="en-US" sz="1200" b="1" dirty="0">
                          <a:solidFill>
                            <a:schemeClr val="tx1"/>
                          </a:solidFill>
                          <a:latin typeface="Arial Narrow" panose="020B0606020202030204" pitchFamily="34" charset="0"/>
                        </a:rPr>
                        <a:t>Z1182</a:t>
                      </a:r>
                    </a:p>
                    <a:p>
                      <a:pPr algn="ctr">
                        <a:defRPr/>
                      </a:pPr>
                      <a:r>
                        <a:rPr lang="en-US" sz="1200" b="0" i="0" dirty="0">
                          <a:solidFill>
                            <a:schemeClr val="tx2"/>
                          </a:solidFill>
                          <a:latin typeface="Arial Narrow" panose="020B0606020202030204" pitchFamily="34" charset="0"/>
                        </a:rPr>
                        <a:t>30 GPM</a:t>
                      </a:r>
                    </a:p>
                    <a:p>
                      <a:pPr algn="ctr">
                        <a:defRPr/>
                      </a:pPr>
                      <a:endParaRPr lang="en-US" sz="1200" b="0" baseline="0" dirty="0">
                        <a:solidFill>
                          <a:schemeClr val="tx1"/>
                        </a:solidFill>
                        <a:latin typeface="Arial Narrow" panose="020B0606020202030204" pitchFamily="34" charset="0"/>
                      </a:endParaRPr>
                    </a:p>
                    <a:p>
                      <a:pPr algn="ctr">
                        <a:defRPr/>
                      </a:pPr>
                      <a:endParaRPr lang="en-US" sz="1200" b="0" dirty="0">
                        <a:solidFill>
                          <a:schemeClr val="tx1"/>
                        </a:solidFill>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FOG-Ceptor Z250H</a:t>
                      </a:r>
                    </a:p>
                    <a:p>
                      <a:pPr algn="ctr"/>
                      <a:r>
                        <a:rPr lang="en-US" sz="1200" b="0" dirty="0">
                          <a:solidFill>
                            <a:schemeClr val="tx2"/>
                          </a:solidFill>
                          <a:latin typeface="Arial Narrow" panose="020B0606020202030204" pitchFamily="34" charset="0"/>
                        </a:rPr>
                        <a:t>PDI G-101, UPC</a:t>
                      </a:r>
                    </a:p>
                    <a:p>
                      <a:pPr algn="ctr"/>
                      <a:r>
                        <a:rPr lang="en-US" sz="1200" b="0" dirty="0">
                          <a:solidFill>
                            <a:schemeClr val="tx2"/>
                          </a:solidFill>
                          <a:latin typeface="Arial Narrow" panose="020B0606020202030204" pitchFamily="34" charset="0"/>
                        </a:rPr>
                        <a:t>250 Gallons</a:t>
                      </a:r>
                    </a:p>
                    <a:p>
                      <a:pPr marL="0" marR="0" indent="0" algn="ctr" defTabSz="1371600" rtl="0" eaLnBrk="1" fontAlgn="auto" latinLnBrk="0" hangingPunct="1">
                        <a:lnSpc>
                          <a:spcPct val="100000"/>
                        </a:lnSpc>
                        <a:spcBef>
                          <a:spcPts val="0"/>
                        </a:spcBef>
                        <a:spcAft>
                          <a:spcPts val="0"/>
                        </a:spcAft>
                        <a:buClrTx/>
                        <a:buSzTx/>
                        <a:buFontTx/>
                        <a:buNone/>
                        <a:tabLst/>
                        <a:defRPr/>
                      </a:pPr>
                      <a:r>
                        <a:rPr lang="en-US" sz="1200" b="0" baseline="0" dirty="0">
                          <a:solidFill>
                            <a:schemeClr val="tx2"/>
                          </a:solidFill>
                          <a:latin typeface="Arial Narrow" panose="020B0606020202030204" pitchFamily="34" charset="0"/>
                        </a:rPr>
                        <a:t>Can be Buried</a:t>
                      </a:r>
                      <a:endParaRPr lang="en-US" sz="1200" b="0" dirty="0">
                        <a:solidFill>
                          <a:schemeClr val="tx2"/>
                        </a:solidFill>
                        <a:latin typeface="Arial Narrow" panose="020B0606020202030204" pitchFamily="34" charset="0"/>
                      </a:endParaRPr>
                    </a:p>
                    <a:p>
                      <a:pPr algn="ctr"/>
                      <a:r>
                        <a:rPr lang="en-US" sz="1200" b="0" dirty="0">
                          <a:solidFill>
                            <a:schemeClr val="tx2"/>
                          </a:solidFill>
                          <a:latin typeface="Arial Narrow" panose="020B0606020202030204" pitchFamily="34" charset="0"/>
                        </a:rPr>
                        <a:t>100 GPM</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ZS1170</a:t>
                      </a:r>
                    </a:p>
                    <a:p>
                      <a:pPr algn="ctr"/>
                      <a:r>
                        <a:rPr lang="en-US" sz="1200" baseline="0" dirty="0">
                          <a:solidFill>
                            <a:schemeClr val="tx2"/>
                          </a:solidFill>
                          <a:latin typeface="Arial Narrow" panose="020B0606020202030204" pitchFamily="34" charset="0"/>
                        </a:rPr>
                        <a:t>US/Canada</a:t>
                      </a:r>
                    </a:p>
                    <a:p>
                      <a:pPr algn="ctr"/>
                      <a:r>
                        <a:rPr lang="en-US" sz="1200" baseline="0" dirty="0">
                          <a:solidFill>
                            <a:schemeClr val="tx2"/>
                          </a:solidFill>
                          <a:latin typeface="Arial Narrow" panose="020B0606020202030204" pitchFamily="34" charset="0"/>
                        </a:rPr>
                        <a:t>PDI G-101, UPC</a:t>
                      </a:r>
                    </a:p>
                    <a:p>
                      <a:pPr algn="ctr"/>
                      <a:r>
                        <a:rPr lang="en-US" sz="1200" baseline="0" dirty="0">
                          <a:solidFill>
                            <a:schemeClr val="tx2"/>
                          </a:solidFill>
                          <a:latin typeface="Arial Narrow" panose="020B0606020202030204" pitchFamily="34" charset="0"/>
                        </a:rPr>
                        <a:t>Can be Buried</a:t>
                      </a:r>
                    </a:p>
                    <a:p>
                      <a:pPr algn="ctr"/>
                      <a:r>
                        <a:rPr lang="en-US" sz="1200" b="0" baseline="0" dirty="0">
                          <a:solidFill>
                            <a:schemeClr val="tx2"/>
                          </a:solidFill>
                          <a:latin typeface="Arial Narrow" panose="020B0606020202030204" pitchFamily="34" charset="0"/>
                        </a:rPr>
                        <a:t>4-50 GPM</a:t>
                      </a: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Z1170</a:t>
                      </a:r>
                    </a:p>
                    <a:p>
                      <a:pPr algn="ctr"/>
                      <a:r>
                        <a:rPr lang="en-US" sz="1200" baseline="0" dirty="0">
                          <a:solidFill>
                            <a:schemeClr val="tx2"/>
                          </a:solidFill>
                          <a:latin typeface="Arial Narrow" panose="020B0606020202030204" pitchFamily="34" charset="0"/>
                        </a:rPr>
                        <a:t>US/Canada</a:t>
                      </a:r>
                    </a:p>
                    <a:p>
                      <a:pPr algn="ctr"/>
                      <a:r>
                        <a:rPr lang="en-US" sz="1200" baseline="0" dirty="0">
                          <a:solidFill>
                            <a:schemeClr val="tx2"/>
                          </a:solidFill>
                          <a:latin typeface="Arial Narrow" panose="020B0606020202030204" pitchFamily="34" charset="0"/>
                        </a:rPr>
                        <a:t>PDI G-101, UPC</a:t>
                      </a:r>
                    </a:p>
                    <a:p>
                      <a:pPr algn="ctr"/>
                      <a:r>
                        <a:rPr lang="en-US" sz="1200" baseline="0" dirty="0">
                          <a:solidFill>
                            <a:schemeClr val="tx2"/>
                          </a:solidFill>
                          <a:latin typeface="Arial Narrow" panose="020B0606020202030204" pitchFamily="34" charset="0"/>
                        </a:rPr>
                        <a:t>Can be Buried</a:t>
                      </a:r>
                      <a:endParaRPr lang="en-US" sz="1200" b="0" dirty="0">
                        <a:solidFill>
                          <a:schemeClr val="tx2"/>
                        </a:solidFill>
                        <a:latin typeface="Arial Narrow" panose="020B0606020202030204" pitchFamily="34" charset="0"/>
                      </a:endParaRPr>
                    </a:p>
                    <a:p>
                      <a:pPr algn="ctr"/>
                      <a:r>
                        <a:rPr lang="en-US" sz="1200" b="0" dirty="0">
                          <a:solidFill>
                            <a:schemeClr val="tx2"/>
                          </a:solidFill>
                          <a:latin typeface="Arial Narrow" panose="020B0606020202030204" pitchFamily="34" charset="0"/>
                        </a:rPr>
                        <a:t>4-50</a:t>
                      </a:r>
                      <a:r>
                        <a:rPr lang="en-US" sz="1200" b="0" baseline="0" dirty="0">
                          <a:solidFill>
                            <a:schemeClr val="tx2"/>
                          </a:solidFill>
                          <a:latin typeface="Arial Narrow" panose="020B0606020202030204" pitchFamily="34" charset="0"/>
                        </a:rPr>
                        <a:t> GPM</a:t>
                      </a:r>
                      <a:endParaRPr lang="en-US" sz="1200" b="0" dirty="0">
                        <a:solidFill>
                          <a:schemeClr val="tx2"/>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FOG-Ceptor Z250H</a:t>
                      </a:r>
                    </a:p>
                    <a:p>
                      <a:pPr algn="ctr"/>
                      <a:r>
                        <a:rPr lang="en-US" sz="1200" b="0" dirty="0">
                          <a:solidFill>
                            <a:schemeClr val="tx2"/>
                          </a:solidFill>
                          <a:latin typeface="Arial Narrow" panose="020B0606020202030204" pitchFamily="34" charset="0"/>
                        </a:rPr>
                        <a:t>250 Gallons</a:t>
                      </a:r>
                    </a:p>
                    <a:p>
                      <a:pPr algn="ctr"/>
                      <a:r>
                        <a:rPr lang="en-US" sz="1200" b="0" dirty="0">
                          <a:solidFill>
                            <a:schemeClr val="tx2"/>
                          </a:solidFill>
                          <a:latin typeface="Arial Narrow" panose="020B0606020202030204" pitchFamily="34" charset="0"/>
                        </a:rPr>
                        <a:t>100</a:t>
                      </a:r>
                      <a:r>
                        <a:rPr lang="en-US" sz="1200" b="0" baseline="0" dirty="0">
                          <a:solidFill>
                            <a:schemeClr val="tx2"/>
                          </a:solidFill>
                          <a:latin typeface="Arial Narrow" panose="020B0606020202030204" pitchFamily="34" charset="0"/>
                        </a:rPr>
                        <a:t> GPM</a:t>
                      </a:r>
                      <a:endParaRPr lang="en-US" sz="1200" b="0" dirty="0">
                        <a:solidFill>
                          <a:schemeClr val="tx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Z1188</a:t>
                      </a:r>
                    </a:p>
                    <a:p>
                      <a:pPr algn="ctr"/>
                      <a:r>
                        <a:rPr lang="en-US" sz="1200" b="0" dirty="0">
                          <a:solidFill>
                            <a:schemeClr val="tx2"/>
                          </a:solidFill>
                          <a:latin typeface="Arial Narrow" panose="020B0606020202030204" pitchFamily="34" charset="0"/>
                        </a:rPr>
                        <a:t>75-500 Gallons</a:t>
                      </a:r>
                    </a:p>
                    <a:p>
                      <a:pPr algn="ctr"/>
                      <a:r>
                        <a:rPr lang="en-US" sz="1200" b="0" dirty="0">
                          <a:solidFill>
                            <a:schemeClr val="tx2"/>
                          </a:solidFill>
                          <a:latin typeface="Arial Narrow" panose="020B0606020202030204" pitchFamily="34" charset="0"/>
                        </a:rPr>
                        <a:t>75-500 GPM</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r h="319160">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ZS1183-FC</a:t>
                      </a:r>
                    </a:p>
                    <a:p>
                      <a:pPr algn="ctr"/>
                      <a:r>
                        <a:rPr lang="en-US" sz="1200" b="0" dirty="0">
                          <a:solidFill>
                            <a:schemeClr val="tx2"/>
                          </a:solidFill>
                          <a:latin typeface="Arial Narrow" panose="020B0606020202030204" pitchFamily="34" charset="0"/>
                        </a:rPr>
                        <a:t>100-900 Gallons</a:t>
                      </a:r>
                    </a:p>
                    <a:p>
                      <a:pPr algn="ctr"/>
                      <a:r>
                        <a:rPr lang="en-US" sz="1200" b="0" dirty="0">
                          <a:solidFill>
                            <a:schemeClr val="tx2"/>
                          </a:solidFill>
                          <a:latin typeface="Arial Narrow" panose="020B0606020202030204" pitchFamily="34" charset="0"/>
                        </a:rPr>
                        <a:t>4-75 GPM</a:t>
                      </a:r>
                    </a:p>
                    <a:p>
                      <a:pPr algn="ctr"/>
                      <a:endParaRPr lang="en-US" sz="1200" b="0" dirty="0">
                        <a:solidFill>
                          <a:schemeClr val="tx1"/>
                        </a:solidFill>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defRPr/>
                      </a:pPr>
                      <a:r>
                        <a:rPr lang="en-US" sz="1200" b="1" dirty="0">
                          <a:solidFill>
                            <a:schemeClr val="tx1"/>
                          </a:solidFill>
                          <a:latin typeface="Arial Narrow" panose="020B0606020202030204" pitchFamily="34" charset="0"/>
                        </a:rPr>
                        <a:t>Z1183</a:t>
                      </a:r>
                    </a:p>
                    <a:p>
                      <a:pPr algn="ctr">
                        <a:defRPr/>
                      </a:pPr>
                      <a:r>
                        <a:rPr lang="en-US" sz="1200" b="0" dirty="0">
                          <a:solidFill>
                            <a:schemeClr val="tx2"/>
                          </a:solidFill>
                          <a:latin typeface="Arial Narrow" panose="020B0606020202030204" pitchFamily="34" charset="0"/>
                        </a:rPr>
                        <a:t>100-900 Gallons</a:t>
                      </a:r>
                    </a:p>
                    <a:p>
                      <a:pPr algn="ctr">
                        <a:defRPr/>
                      </a:pPr>
                      <a:r>
                        <a:rPr lang="en-US" sz="1200" b="0" dirty="0">
                          <a:solidFill>
                            <a:schemeClr val="tx2"/>
                          </a:solidFill>
                          <a:latin typeface="Arial Narrow" panose="020B0606020202030204" pitchFamily="34" charset="0"/>
                        </a:rPr>
                        <a:t>4-75 GPM</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ZS1171</a:t>
                      </a:r>
                    </a:p>
                    <a:p>
                      <a:pPr algn="ctr"/>
                      <a:r>
                        <a:rPr lang="en-US" sz="1200" baseline="0" dirty="0">
                          <a:solidFill>
                            <a:schemeClr val="tx2"/>
                          </a:solidFill>
                          <a:latin typeface="Arial Narrow" panose="020B0606020202030204" pitchFamily="34" charset="0"/>
                        </a:rPr>
                        <a:t>US/Canada</a:t>
                      </a:r>
                    </a:p>
                    <a:p>
                      <a:pPr algn="ctr"/>
                      <a:r>
                        <a:rPr lang="en-US" sz="1200" baseline="0" dirty="0">
                          <a:solidFill>
                            <a:schemeClr val="tx2"/>
                          </a:solidFill>
                          <a:latin typeface="Arial Narrow" panose="020B0606020202030204" pitchFamily="34" charset="0"/>
                        </a:rPr>
                        <a:t> PDI G-101, UPC</a:t>
                      </a:r>
                    </a:p>
                    <a:p>
                      <a:pPr algn="ctr"/>
                      <a:r>
                        <a:rPr lang="en-US" sz="1200" baseline="0" dirty="0">
                          <a:solidFill>
                            <a:schemeClr val="tx2"/>
                          </a:solidFill>
                          <a:latin typeface="Arial Narrow" panose="020B0606020202030204" pitchFamily="34" charset="0"/>
                        </a:rPr>
                        <a:t>Can be Buried</a:t>
                      </a:r>
                    </a:p>
                    <a:p>
                      <a:pPr algn="ctr"/>
                      <a:r>
                        <a:rPr lang="en-US" sz="1200" b="0" baseline="0" dirty="0">
                          <a:solidFill>
                            <a:schemeClr val="tx2"/>
                          </a:solidFill>
                          <a:latin typeface="Arial Narrow" panose="020B0606020202030204" pitchFamily="34" charset="0"/>
                        </a:rPr>
                        <a:t>20-50 GPM</a:t>
                      </a: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Z1171</a:t>
                      </a:r>
                    </a:p>
                    <a:p>
                      <a:pPr algn="ctr"/>
                      <a:r>
                        <a:rPr lang="en-US" sz="1200" baseline="0" dirty="0">
                          <a:solidFill>
                            <a:schemeClr val="tx2"/>
                          </a:solidFill>
                          <a:latin typeface="Arial Narrow" panose="020B0606020202030204" pitchFamily="34" charset="0"/>
                        </a:rPr>
                        <a:t>US/Canada</a:t>
                      </a:r>
                    </a:p>
                    <a:p>
                      <a:pPr algn="ctr"/>
                      <a:r>
                        <a:rPr lang="en-US" sz="1200" baseline="0" dirty="0">
                          <a:solidFill>
                            <a:schemeClr val="tx2"/>
                          </a:solidFill>
                          <a:latin typeface="Arial Narrow" panose="020B0606020202030204" pitchFamily="34" charset="0"/>
                        </a:rPr>
                        <a:t>PDI G-101, UPC</a:t>
                      </a:r>
                    </a:p>
                    <a:p>
                      <a:pPr algn="ctr"/>
                      <a:r>
                        <a:rPr lang="en-US" sz="1200" baseline="0" dirty="0">
                          <a:solidFill>
                            <a:schemeClr val="tx2"/>
                          </a:solidFill>
                          <a:latin typeface="Arial Narrow" panose="020B0606020202030204" pitchFamily="34" charset="0"/>
                        </a:rPr>
                        <a:t>Can be Buried</a:t>
                      </a:r>
                    </a:p>
                    <a:p>
                      <a:pPr algn="ctr"/>
                      <a:r>
                        <a:rPr lang="en-US" sz="1200" b="0" baseline="0" dirty="0">
                          <a:solidFill>
                            <a:schemeClr val="tx2"/>
                          </a:solidFill>
                          <a:latin typeface="Arial Narrow" panose="020B0606020202030204" pitchFamily="34" charset="0"/>
                        </a:rPr>
                        <a:t>20-50 GPM</a:t>
                      </a:r>
                      <a:endParaRPr lang="en-US" sz="1200" b="0" dirty="0">
                        <a:solidFill>
                          <a:schemeClr val="tx1"/>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Z1189</a:t>
                      </a:r>
                    </a:p>
                    <a:p>
                      <a:pPr algn="ctr"/>
                      <a:r>
                        <a:rPr lang="en-US" sz="1200" b="0" dirty="0">
                          <a:solidFill>
                            <a:schemeClr val="tx2"/>
                          </a:solidFill>
                          <a:latin typeface="Arial Narrow" panose="020B0606020202030204" pitchFamily="34" charset="0"/>
                        </a:rPr>
                        <a:t>12-300</a:t>
                      </a:r>
                      <a:r>
                        <a:rPr lang="en-US" sz="1200" b="0" baseline="0" dirty="0">
                          <a:solidFill>
                            <a:schemeClr val="tx2"/>
                          </a:solidFill>
                          <a:latin typeface="Arial Narrow" panose="020B0606020202030204" pitchFamily="34" charset="0"/>
                        </a:rPr>
                        <a:t> Gallons</a:t>
                      </a:r>
                      <a:endParaRPr lang="en-US" sz="1200" b="0" dirty="0">
                        <a:solidFill>
                          <a:schemeClr val="tx2"/>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6"/>
                  </a:ext>
                </a:extLst>
              </a:tr>
              <a:tr h="258200">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ZS1183-DF</a:t>
                      </a:r>
                    </a:p>
                    <a:p>
                      <a:pPr algn="ctr"/>
                      <a:r>
                        <a:rPr lang="en-US" sz="1200" b="0" dirty="0">
                          <a:solidFill>
                            <a:schemeClr val="tx2"/>
                          </a:solidFill>
                          <a:latin typeface="Arial Narrow" panose="020B0606020202030204" pitchFamily="34" charset="0"/>
                        </a:rPr>
                        <a:t>100-1200 Gallons</a:t>
                      </a:r>
                    </a:p>
                    <a:p>
                      <a:pPr algn="ctr"/>
                      <a:r>
                        <a:rPr lang="en-US" sz="1200" b="0" dirty="0">
                          <a:solidFill>
                            <a:schemeClr val="tx2"/>
                          </a:solidFill>
                          <a:latin typeface="Arial Narrow" panose="020B0606020202030204" pitchFamily="34" charset="0"/>
                        </a:rPr>
                        <a:t>4-150 GPM</a:t>
                      </a:r>
                    </a:p>
                    <a:p>
                      <a:pPr algn="ctr"/>
                      <a:endParaRPr lang="en-US" sz="1200" b="0" dirty="0">
                        <a:solidFill>
                          <a:schemeClr val="tx1"/>
                        </a:solidFill>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defRPr/>
                      </a:pPr>
                      <a:r>
                        <a:rPr lang="en-US" sz="1200" b="1" dirty="0">
                          <a:solidFill>
                            <a:schemeClr val="tx1"/>
                          </a:solidFill>
                          <a:latin typeface="Arial Narrow" panose="020B0606020202030204" pitchFamily="34" charset="0"/>
                        </a:rPr>
                        <a:t>Z1183-FC</a:t>
                      </a:r>
                    </a:p>
                    <a:p>
                      <a:pPr algn="ctr"/>
                      <a:r>
                        <a:rPr lang="en-US" sz="1200" b="0" dirty="0">
                          <a:solidFill>
                            <a:schemeClr val="tx2"/>
                          </a:solidFill>
                          <a:latin typeface="Arial Narrow" panose="020B0606020202030204" pitchFamily="34" charset="0"/>
                        </a:rPr>
                        <a:t>100-1200 Gallons</a:t>
                      </a:r>
                    </a:p>
                    <a:p>
                      <a:pPr algn="ctr"/>
                      <a:r>
                        <a:rPr lang="en-US" sz="1200" b="0" dirty="0">
                          <a:solidFill>
                            <a:schemeClr val="tx2"/>
                          </a:solidFill>
                          <a:latin typeface="Arial Narrow" panose="020B0606020202030204" pitchFamily="34" charset="0"/>
                        </a:rPr>
                        <a:t>4-150 GPM</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ZS1172</a:t>
                      </a:r>
                    </a:p>
                    <a:p>
                      <a:pPr algn="ctr"/>
                      <a:r>
                        <a:rPr lang="en-US" sz="1200" baseline="0" dirty="0">
                          <a:solidFill>
                            <a:schemeClr val="tx2"/>
                          </a:solidFill>
                          <a:latin typeface="Arial Narrow" panose="020B0606020202030204" pitchFamily="34" charset="0"/>
                        </a:rPr>
                        <a:t>US/Canada</a:t>
                      </a:r>
                    </a:p>
                    <a:p>
                      <a:pPr algn="ctr"/>
                      <a:r>
                        <a:rPr lang="en-US" sz="1200" baseline="0" dirty="0">
                          <a:solidFill>
                            <a:schemeClr val="tx2"/>
                          </a:solidFill>
                          <a:latin typeface="Arial Narrow" panose="020B0606020202030204" pitchFamily="34" charset="0"/>
                        </a:rPr>
                        <a:t>PDI G-101, UPC</a:t>
                      </a:r>
                    </a:p>
                    <a:p>
                      <a:pPr algn="ctr"/>
                      <a:r>
                        <a:rPr lang="en-US" sz="1200" baseline="0" dirty="0">
                          <a:solidFill>
                            <a:schemeClr val="tx2"/>
                          </a:solidFill>
                          <a:latin typeface="Arial Narrow" panose="020B0606020202030204" pitchFamily="34" charset="0"/>
                        </a:rPr>
                        <a:t>Can be Buried</a:t>
                      </a:r>
                    </a:p>
                    <a:p>
                      <a:pPr algn="ctr"/>
                      <a:r>
                        <a:rPr lang="en-US" sz="1200" b="0" baseline="0" dirty="0">
                          <a:solidFill>
                            <a:schemeClr val="tx2"/>
                          </a:solidFill>
                          <a:latin typeface="Arial Narrow" panose="020B0606020202030204" pitchFamily="34" charset="0"/>
                        </a:rPr>
                        <a:t>75-500 GPM</a:t>
                      </a: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Z1172</a:t>
                      </a:r>
                    </a:p>
                    <a:p>
                      <a:pPr algn="ctr"/>
                      <a:r>
                        <a:rPr lang="en-US" sz="1200" baseline="0" dirty="0">
                          <a:solidFill>
                            <a:schemeClr val="tx2"/>
                          </a:solidFill>
                          <a:latin typeface="Arial Narrow" panose="020B0606020202030204" pitchFamily="34" charset="0"/>
                        </a:rPr>
                        <a:t>US/Canada</a:t>
                      </a:r>
                    </a:p>
                    <a:p>
                      <a:pPr algn="ctr"/>
                      <a:r>
                        <a:rPr lang="en-US" sz="1200" baseline="0" dirty="0">
                          <a:solidFill>
                            <a:schemeClr val="tx2"/>
                          </a:solidFill>
                          <a:latin typeface="Arial Narrow" panose="020B0606020202030204" pitchFamily="34" charset="0"/>
                        </a:rPr>
                        <a:t>PDI G-101, UPC</a:t>
                      </a:r>
                    </a:p>
                    <a:p>
                      <a:pPr algn="ctr"/>
                      <a:r>
                        <a:rPr lang="en-US" sz="1200" baseline="0" dirty="0">
                          <a:solidFill>
                            <a:schemeClr val="tx2"/>
                          </a:solidFill>
                          <a:latin typeface="Arial Narrow" panose="020B0606020202030204" pitchFamily="34" charset="0"/>
                        </a:rPr>
                        <a:t>Can be Buried</a:t>
                      </a:r>
                    </a:p>
                    <a:p>
                      <a:pPr algn="ctr"/>
                      <a:r>
                        <a:rPr lang="en-US" sz="1200" b="0" baseline="0" dirty="0">
                          <a:solidFill>
                            <a:schemeClr val="tx2"/>
                          </a:solidFill>
                          <a:latin typeface="Arial Narrow" panose="020B0606020202030204" pitchFamily="34" charset="0"/>
                        </a:rPr>
                        <a:t>75-500 GPM</a:t>
                      </a:r>
                      <a:endParaRPr lang="en-US" sz="1200" b="0" dirty="0">
                        <a:solidFill>
                          <a:schemeClr val="tx1"/>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Z1196</a:t>
                      </a:r>
                    </a:p>
                    <a:p>
                      <a:pPr algn="ctr"/>
                      <a:r>
                        <a:rPr lang="en-US" sz="1200" b="0" dirty="0">
                          <a:solidFill>
                            <a:schemeClr val="tx2"/>
                          </a:solidFill>
                          <a:latin typeface="Arial Narrow" panose="020B0606020202030204" pitchFamily="34" charset="0"/>
                        </a:rPr>
                        <a:t>300-800 Gallons</a:t>
                      </a:r>
                    </a:p>
                    <a:p>
                      <a:pPr algn="ctr"/>
                      <a:r>
                        <a:rPr lang="en-US" sz="1200" b="0" dirty="0">
                          <a:solidFill>
                            <a:schemeClr val="tx2"/>
                          </a:solidFill>
                          <a:latin typeface="Arial Narrow" panose="020B0606020202030204" pitchFamily="34" charset="0"/>
                        </a:rPr>
                        <a:t>10-50 GPM</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7"/>
                  </a:ext>
                </a:extLst>
              </a:tr>
              <a:tr h="197240">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defRPr/>
                      </a:pPr>
                      <a:r>
                        <a:rPr lang="en-US" sz="1200" b="1" dirty="0">
                          <a:solidFill>
                            <a:schemeClr val="tx1"/>
                          </a:solidFill>
                          <a:latin typeface="Arial Narrow" panose="020B0606020202030204" pitchFamily="34" charset="0"/>
                        </a:rPr>
                        <a:t>Z1183-DF</a:t>
                      </a:r>
                    </a:p>
                    <a:p>
                      <a:pPr marL="0" marR="0" indent="0" algn="ctr" defTabSz="1371600" rtl="0" eaLnBrk="1" fontAlgn="auto" latinLnBrk="0" hangingPunct="1">
                        <a:lnSpc>
                          <a:spcPct val="100000"/>
                        </a:lnSpc>
                        <a:spcBef>
                          <a:spcPts val="0"/>
                        </a:spcBef>
                        <a:spcAft>
                          <a:spcPts val="0"/>
                        </a:spcAft>
                        <a:buClrTx/>
                        <a:buSzTx/>
                        <a:buFontTx/>
                        <a:buNone/>
                        <a:tabLst/>
                        <a:defRPr/>
                      </a:pPr>
                      <a:r>
                        <a:rPr lang="en-US" sz="1200" b="0" dirty="0">
                          <a:solidFill>
                            <a:schemeClr val="tx2"/>
                          </a:solidFill>
                          <a:latin typeface="Arial Narrow" panose="020B0606020202030204" pitchFamily="34" charset="0"/>
                        </a:rPr>
                        <a:t>4-150 GPM</a:t>
                      </a:r>
                      <a:endParaRPr lang="en-US" sz="1200" b="0" dirty="0">
                        <a:solidFill>
                          <a:schemeClr val="tx1"/>
                        </a:solidFill>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ZS1173</a:t>
                      </a:r>
                    </a:p>
                    <a:p>
                      <a:pPr algn="ctr"/>
                      <a:r>
                        <a:rPr lang="en-US" sz="1200" dirty="0">
                          <a:solidFill>
                            <a:schemeClr val="tx2"/>
                          </a:solidFill>
                          <a:latin typeface="Arial Narrow" panose="020B0606020202030204" pitchFamily="34" charset="0"/>
                        </a:rPr>
                        <a:t>PDI G-101, UPC</a:t>
                      </a:r>
                    </a:p>
                    <a:p>
                      <a:pPr algn="ctr"/>
                      <a:r>
                        <a:rPr lang="en-US" sz="1200" b="0" dirty="0">
                          <a:solidFill>
                            <a:schemeClr val="tx2"/>
                          </a:solidFill>
                          <a:latin typeface="Arial Narrow" panose="020B0606020202030204" pitchFamily="34" charset="0"/>
                        </a:rPr>
                        <a:t>7-75</a:t>
                      </a:r>
                      <a:r>
                        <a:rPr lang="en-US" sz="1200" b="0" baseline="0" dirty="0">
                          <a:solidFill>
                            <a:schemeClr val="tx2"/>
                          </a:solidFill>
                          <a:latin typeface="Arial Narrow" panose="020B0606020202030204" pitchFamily="34" charset="0"/>
                        </a:rPr>
                        <a:t> GPM</a:t>
                      </a: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Z1173</a:t>
                      </a:r>
                    </a:p>
                    <a:p>
                      <a:pPr algn="ctr"/>
                      <a:r>
                        <a:rPr lang="en-US" sz="1200" dirty="0">
                          <a:solidFill>
                            <a:schemeClr val="tx2"/>
                          </a:solidFill>
                          <a:latin typeface="Arial Narrow" panose="020B0606020202030204" pitchFamily="34" charset="0"/>
                        </a:rPr>
                        <a:t>PDI G-101, UPC</a:t>
                      </a:r>
                    </a:p>
                    <a:p>
                      <a:pPr algn="ctr"/>
                      <a:r>
                        <a:rPr lang="en-US" sz="1200" b="0" dirty="0">
                          <a:solidFill>
                            <a:schemeClr val="tx2"/>
                          </a:solidFill>
                          <a:latin typeface="Arial Narrow" panose="020B0606020202030204" pitchFamily="34" charset="0"/>
                        </a:rPr>
                        <a:t>7-75</a:t>
                      </a:r>
                      <a:r>
                        <a:rPr lang="en-US" sz="1200" b="0" baseline="0" dirty="0">
                          <a:solidFill>
                            <a:schemeClr val="tx2"/>
                          </a:solidFill>
                          <a:latin typeface="Arial Narrow" panose="020B0606020202030204" pitchFamily="34" charset="0"/>
                        </a:rPr>
                        <a:t> GPM</a:t>
                      </a:r>
                      <a:endParaRPr lang="en-US" sz="1200" b="0" dirty="0">
                        <a:solidFill>
                          <a:schemeClr val="tx1"/>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Z1198</a:t>
                      </a:r>
                    </a:p>
                    <a:p>
                      <a:pPr algn="ctr"/>
                      <a:r>
                        <a:rPr lang="en-US" sz="1200" b="0" dirty="0">
                          <a:solidFill>
                            <a:schemeClr val="tx2"/>
                          </a:solidFill>
                          <a:latin typeface="Arial Narrow" panose="020B0606020202030204" pitchFamily="34" charset="0"/>
                        </a:rPr>
                        <a:t>75-500 GPM</a:t>
                      </a:r>
                    </a:p>
                    <a:p>
                      <a:pPr algn="ctr"/>
                      <a:endParaRPr lang="en-US" sz="1200" b="1" dirty="0">
                        <a:solidFill>
                          <a:srgbClr val="FF0000"/>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8"/>
                  </a:ext>
                </a:extLst>
              </a:tr>
              <a:tr h="212480">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defRPr/>
                      </a:pPr>
                      <a:r>
                        <a:rPr lang="en-US" sz="1200" b="1" dirty="0">
                          <a:solidFill>
                            <a:schemeClr val="tx1"/>
                          </a:solidFill>
                          <a:latin typeface="Arial Narrow" panose="020B0606020202030204" pitchFamily="34" charset="0"/>
                        </a:rPr>
                        <a:t>ZA1184</a:t>
                      </a:r>
                    </a:p>
                    <a:p>
                      <a:pPr algn="ctr">
                        <a:defRPr/>
                      </a:pPr>
                      <a:r>
                        <a:rPr lang="en-US" sz="1200" b="0" dirty="0">
                          <a:solidFill>
                            <a:schemeClr val="tx2"/>
                          </a:solidFill>
                          <a:latin typeface="Arial Narrow" panose="020B0606020202030204" pitchFamily="34" charset="0"/>
                        </a:rPr>
                        <a:t>15 GPM</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ZS1174</a:t>
                      </a:r>
                    </a:p>
                    <a:p>
                      <a:pPr algn="ctr"/>
                      <a:r>
                        <a:rPr lang="en-US" sz="1200" baseline="0" dirty="0">
                          <a:solidFill>
                            <a:schemeClr val="tx2"/>
                          </a:solidFill>
                          <a:latin typeface="Arial Narrow" panose="020B0606020202030204" pitchFamily="34" charset="0"/>
                        </a:rPr>
                        <a:t>US/Canada</a:t>
                      </a:r>
                    </a:p>
                    <a:p>
                      <a:pPr algn="ctr"/>
                      <a:r>
                        <a:rPr lang="en-US" sz="1200" baseline="0" dirty="0">
                          <a:solidFill>
                            <a:schemeClr val="tx2"/>
                          </a:solidFill>
                          <a:latin typeface="Arial Narrow" panose="020B0606020202030204" pitchFamily="34" charset="0"/>
                        </a:rPr>
                        <a:t> Can be Buried</a:t>
                      </a:r>
                    </a:p>
                    <a:p>
                      <a:pPr algn="ctr"/>
                      <a:r>
                        <a:rPr lang="en-US" sz="1200" b="0" baseline="0" dirty="0">
                          <a:solidFill>
                            <a:schemeClr val="tx2"/>
                          </a:solidFill>
                          <a:latin typeface="Arial Narrow" panose="020B0606020202030204" pitchFamily="34" charset="0"/>
                        </a:rPr>
                        <a:t>4-50 GPM</a:t>
                      </a:r>
                      <a:endParaRPr lang="en-US" sz="1200" b="0" dirty="0">
                        <a:solidFill>
                          <a:schemeClr val="tx2"/>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Z1174</a:t>
                      </a:r>
                    </a:p>
                    <a:p>
                      <a:pPr algn="ctr"/>
                      <a:r>
                        <a:rPr lang="en-US" sz="1200" baseline="0" dirty="0">
                          <a:solidFill>
                            <a:schemeClr val="tx2"/>
                          </a:solidFill>
                          <a:latin typeface="Arial Narrow" panose="020B0606020202030204" pitchFamily="34" charset="0"/>
                        </a:rPr>
                        <a:t>US/Canada</a:t>
                      </a:r>
                    </a:p>
                    <a:p>
                      <a:pPr algn="ctr"/>
                      <a:r>
                        <a:rPr lang="en-US" sz="1200" baseline="0" dirty="0">
                          <a:solidFill>
                            <a:schemeClr val="tx2"/>
                          </a:solidFill>
                          <a:latin typeface="Arial Narrow" panose="020B0606020202030204" pitchFamily="34" charset="0"/>
                        </a:rPr>
                        <a:t>Can be Buried</a:t>
                      </a:r>
                    </a:p>
                    <a:p>
                      <a:pPr algn="ctr"/>
                      <a:r>
                        <a:rPr lang="en-US" sz="1200" b="0" baseline="0" dirty="0">
                          <a:solidFill>
                            <a:schemeClr val="tx2"/>
                          </a:solidFill>
                          <a:latin typeface="Arial Narrow" panose="020B0606020202030204" pitchFamily="34" charset="0"/>
                        </a:rPr>
                        <a:t>4-50 GPM</a:t>
                      </a:r>
                      <a:endParaRPr lang="en-US" sz="1200" b="0" dirty="0">
                        <a:solidFill>
                          <a:schemeClr val="tx1"/>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Z1198-ST</a:t>
                      </a:r>
                    </a:p>
                    <a:p>
                      <a:pPr algn="ctr"/>
                      <a:r>
                        <a:rPr lang="en-US" sz="1200" b="0" dirty="0">
                          <a:solidFill>
                            <a:schemeClr val="tx2"/>
                          </a:solidFill>
                          <a:latin typeface="Arial Narrow" panose="020B0606020202030204" pitchFamily="34" charset="0"/>
                        </a:rPr>
                        <a:t>75-500 GPM</a:t>
                      </a:r>
                    </a:p>
                    <a:p>
                      <a:pPr algn="ctr"/>
                      <a:r>
                        <a:rPr lang="en-US" sz="1200" b="0" dirty="0">
                          <a:solidFill>
                            <a:schemeClr val="tx2"/>
                          </a:solidFill>
                          <a:latin typeface="Arial Narrow" panose="020B0606020202030204" pitchFamily="34" charset="0"/>
                        </a:rPr>
                        <a:t>With Storage Tank</a:t>
                      </a:r>
                    </a:p>
                    <a:p>
                      <a:pPr algn="ct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9"/>
                  </a:ext>
                </a:extLst>
              </a:tr>
              <a:tr h="227720">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defRPr/>
                      </a:pPr>
                      <a:r>
                        <a:rPr lang="en-US" sz="1200" b="1" dirty="0">
                          <a:solidFill>
                            <a:schemeClr val="tx1"/>
                          </a:solidFill>
                          <a:latin typeface="Arial Narrow" panose="020B0606020202030204" pitchFamily="34" charset="0"/>
                        </a:rPr>
                        <a:t>Z1187</a:t>
                      </a:r>
                    </a:p>
                    <a:p>
                      <a:pPr algn="ctr">
                        <a:defRPr/>
                      </a:pPr>
                      <a:r>
                        <a:rPr lang="en-US" sz="1200" b="0" dirty="0">
                          <a:solidFill>
                            <a:schemeClr val="tx2"/>
                          </a:solidFill>
                          <a:latin typeface="Arial Narrow" panose="020B0606020202030204" pitchFamily="34" charset="0"/>
                        </a:rPr>
                        <a:t>300-1000 Gallons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GT2702</a:t>
                      </a:r>
                    </a:p>
                    <a:p>
                      <a:pPr algn="ctr"/>
                      <a:r>
                        <a:rPr lang="en-US" sz="1200" b="1" dirty="0">
                          <a:solidFill>
                            <a:schemeClr val="tx1"/>
                          </a:solidFill>
                          <a:latin typeface="Arial Narrow" panose="020B0606020202030204" pitchFamily="34" charset="0"/>
                        </a:rPr>
                        <a:t>POLYMER</a:t>
                      </a:r>
                    </a:p>
                    <a:p>
                      <a:pPr algn="ctr"/>
                      <a:r>
                        <a:rPr lang="en-US" sz="1200" b="0" dirty="0">
                          <a:solidFill>
                            <a:schemeClr val="tx2"/>
                          </a:solidFill>
                          <a:latin typeface="Arial Narrow" panose="020B0606020202030204" pitchFamily="34" charset="0"/>
                        </a:rPr>
                        <a:t>PDI-G-101</a:t>
                      </a:r>
                    </a:p>
                    <a:p>
                      <a:pPr algn="ctr"/>
                      <a:r>
                        <a:rPr lang="en-US" sz="1200" b="0" dirty="0">
                          <a:solidFill>
                            <a:schemeClr val="tx2"/>
                          </a:solidFill>
                          <a:latin typeface="Arial Narrow" panose="020B0606020202030204" pitchFamily="34" charset="0"/>
                        </a:rPr>
                        <a:t>Can be Buried</a:t>
                      </a:r>
                    </a:p>
                    <a:p>
                      <a:pPr algn="ctr"/>
                      <a:r>
                        <a:rPr lang="en-US" sz="1200" b="0" dirty="0">
                          <a:solidFill>
                            <a:schemeClr val="tx2"/>
                          </a:solidFill>
                          <a:latin typeface="Arial Narrow" panose="020B0606020202030204" pitchFamily="34" charset="0"/>
                        </a:rPr>
                        <a:t>4-75 GPM</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GT2700</a:t>
                      </a:r>
                    </a:p>
                    <a:p>
                      <a:pPr algn="ctr"/>
                      <a:r>
                        <a:rPr lang="en-US" sz="1200" dirty="0">
                          <a:solidFill>
                            <a:schemeClr val="tx2"/>
                          </a:solidFill>
                          <a:latin typeface="Arial Narrow" panose="020B0606020202030204" pitchFamily="34" charset="0"/>
                        </a:rPr>
                        <a:t>PDI G-101</a:t>
                      </a:r>
                    </a:p>
                    <a:p>
                      <a:pPr algn="ctr"/>
                      <a:r>
                        <a:rPr lang="en-US" sz="1200" dirty="0">
                          <a:solidFill>
                            <a:schemeClr val="tx2"/>
                          </a:solidFill>
                          <a:latin typeface="Arial Narrow" panose="020B0606020202030204" pitchFamily="34" charset="0"/>
                        </a:rPr>
                        <a:t>Can be Buried</a:t>
                      </a:r>
                    </a:p>
                    <a:p>
                      <a:pPr algn="ctr"/>
                      <a:r>
                        <a:rPr lang="en-US" sz="1200" b="0" dirty="0">
                          <a:solidFill>
                            <a:schemeClr val="tx2"/>
                          </a:solidFill>
                          <a:latin typeface="Arial Narrow" panose="020B0606020202030204" pitchFamily="34" charset="0"/>
                        </a:rPr>
                        <a:t>4-100 GPM</a:t>
                      </a:r>
                    </a:p>
                    <a:p>
                      <a:pPr algn="ctr"/>
                      <a:endParaRPr lang="en-US" sz="1200" b="0" dirty="0">
                        <a:solidFill>
                          <a:schemeClr val="tx1"/>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10"/>
                  </a:ext>
                </a:extLst>
              </a:tr>
              <a:tr h="242960">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defRPr/>
                      </a:pPr>
                      <a:r>
                        <a:rPr lang="en-US" sz="1200" b="1" dirty="0">
                          <a:solidFill>
                            <a:schemeClr val="tx1"/>
                          </a:solidFill>
                          <a:latin typeface="Arial Narrow" panose="020B0606020202030204" pitchFamily="34" charset="0"/>
                        </a:rPr>
                        <a:t>1187SI</a:t>
                      </a:r>
                      <a:r>
                        <a:rPr lang="en-US" sz="1200" b="0" dirty="0">
                          <a:solidFill>
                            <a:schemeClr val="tx1"/>
                          </a:solidFill>
                          <a:latin typeface="Arial Narrow" panose="020B0606020202030204" pitchFamily="34" charset="0"/>
                        </a:rPr>
                        <a:t> (Sand</a:t>
                      </a:r>
                      <a:r>
                        <a:rPr lang="en-US" sz="1200" b="0" baseline="0" dirty="0">
                          <a:solidFill>
                            <a:schemeClr val="tx1"/>
                          </a:solidFill>
                          <a:latin typeface="Arial Narrow" panose="020B0606020202030204" pitchFamily="34" charset="0"/>
                        </a:rPr>
                        <a:t> Interceptor)</a:t>
                      </a:r>
                      <a:endParaRPr lang="en-US" sz="1200" b="0" dirty="0">
                        <a:solidFill>
                          <a:schemeClr val="tx2"/>
                        </a:solidFill>
                        <a:latin typeface="Arial Narrow" panose="020B0606020202030204" pitchFamily="34" charset="0"/>
                      </a:endParaRPr>
                    </a:p>
                    <a:p>
                      <a:pPr algn="ctr">
                        <a:defRPr/>
                      </a:pPr>
                      <a:r>
                        <a:rPr lang="en-US" sz="1200" b="0" dirty="0">
                          <a:solidFill>
                            <a:schemeClr val="tx2"/>
                          </a:solidFill>
                          <a:latin typeface="Arial Narrow" panose="020B0606020202030204" pitchFamily="34" charset="0"/>
                        </a:rPr>
                        <a:t>Canada</a:t>
                      </a:r>
                    </a:p>
                    <a:p>
                      <a:pPr algn="ctr">
                        <a:defRPr/>
                      </a:pPr>
                      <a:r>
                        <a:rPr lang="en-US" sz="1200" b="0" dirty="0">
                          <a:solidFill>
                            <a:schemeClr val="tx2"/>
                          </a:solidFill>
                          <a:latin typeface="Arial Narrow" panose="020B0606020202030204" pitchFamily="34" charset="0"/>
                        </a:rPr>
                        <a:t>20-500 Gallons</a:t>
                      </a:r>
                    </a:p>
                    <a:p>
                      <a:pPr algn="ctr">
                        <a:defRPr/>
                      </a:pPr>
                      <a:r>
                        <a:rPr lang="en-US" sz="1200" b="0" dirty="0">
                          <a:solidFill>
                            <a:schemeClr val="tx2"/>
                          </a:solidFill>
                          <a:latin typeface="Arial Narrow" panose="020B0606020202030204" pitchFamily="34" charset="0"/>
                        </a:rPr>
                        <a:t>20-500 GPM</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Retroceptor</a:t>
                      </a:r>
                    </a:p>
                    <a:p>
                      <a:pPr algn="ctr"/>
                      <a:r>
                        <a:rPr lang="en-US" sz="1200" b="1" dirty="0">
                          <a:solidFill>
                            <a:schemeClr val="tx1"/>
                          </a:solidFill>
                          <a:latin typeface="Arial Narrow" panose="020B0606020202030204" pitchFamily="34" charset="0"/>
                        </a:rPr>
                        <a:t>Polymer </a:t>
                      </a:r>
                    </a:p>
                    <a:p>
                      <a:pPr algn="ctr"/>
                      <a:r>
                        <a:rPr lang="en-US" sz="1200" b="0" dirty="0">
                          <a:solidFill>
                            <a:schemeClr val="tx2"/>
                          </a:solidFill>
                          <a:latin typeface="Arial Narrow" panose="020B0606020202030204" pitchFamily="34" charset="0"/>
                        </a:rPr>
                        <a:t>Smaller Footprint</a:t>
                      </a:r>
                    </a:p>
                    <a:p>
                      <a:pPr algn="ctr"/>
                      <a:r>
                        <a:rPr lang="en-US" sz="1200" b="0" dirty="0">
                          <a:solidFill>
                            <a:schemeClr val="tx2"/>
                          </a:solidFill>
                          <a:latin typeface="Arial Narrow" panose="020B0606020202030204" pitchFamily="34" charset="0"/>
                        </a:rPr>
                        <a:t> IPC: PDI G-101</a:t>
                      </a:r>
                    </a:p>
                    <a:p>
                      <a:pPr algn="ctr"/>
                      <a:r>
                        <a:rPr lang="en-US" sz="1200" b="0" dirty="0">
                          <a:solidFill>
                            <a:schemeClr val="tx2"/>
                          </a:solidFill>
                          <a:latin typeface="Arial Narrow" panose="020B0606020202030204" pitchFamily="34" charset="0"/>
                        </a:rPr>
                        <a:t>35-50 GPM</a:t>
                      </a:r>
                    </a:p>
                    <a:p>
                      <a:pPr algn="ctr"/>
                      <a:r>
                        <a:rPr lang="en-US" sz="1200" b="0" dirty="0">
                          <a:solidFill>
                            <a:schemeClr val="tx2"/>
                          </a:solidFill>
                          <a:latin typeface="Arial Narrow" panose="020B0606020202030204" pitchFamily="34" charset="0"/>
                        </a:rPr>
                        <a:t>Can be Buried</a:t>
                      </a: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Narrow" panose="020B0606020202030204" pitchFamily="34" charset="0"/>
                        </a:rPr>
                        <a:t>GT2701</a:t>
                      </a:r>
                    </a:p>
                    <a:p>
                      <a:pPr algn="ctr"/>
                      <a:r>
                        <a:rPr lang="en-US" sz="1200" dirty="0">
                          <a:solidFill>
                            <a:schemeClr val="tx2"/>
                          </a:solidFill>
                          <a:latin typeface="Arial Narrow" panose="020B0606020202030204" pitchFamily="34" charset="0"/>
                        </a:rPr>
                        <a:t>PDI G-101</a:t>
                      </a:r>
                    </a:p>
                    <a:p>
                      <a:pPr algn="ctr"/>
                      <a:r>
                        <a:rPr lang="en-US" sz="1200" dirty="0">
                          <a:solidFill>
                            <a:schemeClr val="tx2"/>
                          </a:solidFill>
                          <a:latin typeface="Arial Narrow" panose="020B0606020202030204" pitchFamily="34" charset="0"/>
                        </a:rPr>
                        <a:t>Can be Buried</a:t>
                      </a:r>
                    </a:p>
                    <a:p>
                      <a:pPr algn="ctr"/>
                      <a:r>
                        <a:rPr lang="en-US" sz="1200" b="0" dirty="0">
                          <a:solidFill>
                            <a:schemeClr val="tx2"/>
                          </a:solidFill>
                          <a:latin typeface="Arial Narrow" panose="020B0606020202030204" pitchFamily="34" charset="0"/>
                        </a:rPr>
                        <a:t>20-50 GPM</a:t>
                      </a:r>
                      <a:endParaRPr lang="en-US" sz="1200" b="0" dirty="0">
                        <a:solidFill>
                          <a:schemeClr val="tx1"/>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11"/>
                  </a:ext>
                </a:extLst>
              </a:tr>
              <a:tr h="883040">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1" dirty="0">
                        <a:solidFill>
                          <a:srgbClr val="FF0000"/>
                        </a:solidFill>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defRPr/>
                      </a:pPr>
                      <a:r>
                        <a:rPr lang="en-US" sz="1200" b="1" dirty="0">
                          <a:solidFill>
                            <a:schemeClr val="tx1"/>
                          </a:solidFill>
                          <a:latin typeface="Arial Narrow" panose="020B0606020202030204" pitchFamily="34" charset="0"/>
                        </a:rPr>
                        <a:t>Z1175, Z1176, Z1185</a:t>
                      </a:r>
                    </a:p>
                    <a:p>
                      <a:pPr algn="ctr">
                        <a:defRPr/>
                      </a:pPr>
                      <a:r>
                        <a:rPr lang="en-US" sz="1200" b="0" dirty="0">
                          <a:solidFill>
                            <a:schemeClr val="tx2"/>
                          </a:solidFill>
                          <a:latin typeface="Arial Narrow" panose="020B0606020202030204" pitchFamily="34" charset="0"/>
                        </a:rPr>
                        <a:t>Specialty,</a:t>
                      </a:r>
                      <a:r>
                        <a:rPr lang="en-US" sz="1200" b="0" baseline="0" dirty="0">
                          <a:solidFill>
                            <a:schemeClr val="tx2"/>
                          </a:solidFill>
                          <a:latin typeface="Arial Narrow" panose="020B0606020202030204" pitchFamily="34" charset="0"/>
                        </a:rPr>
                        <a:t> Hair and Lint</a:t>
                      </a:r>
                      <a:endParaRPr lang="en-US" sz="1200" b="0" dirty="0">
                        <a:solidFill>
                          <a:schemeClr val="tx2"/>
                        </a:solidFill>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rgbClr val="FF0000"/>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p>
                      <a:pPr algn="ctr"/>
                      <a:endParaRPr lang="en-US" sz="1200" b="0" dirty="0">
                        <a:solidFill>
                          <a:schemeClr val="tx1"/>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520668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0325100" cy="1338828"/>
          </a:xfrm>
        </p:spPr>
        <p:txBody>
          <a:bodyPr/>
          <a:lstStyle/>
          <a:p>
            <a:r>
              <a:rPr lang="en-US" dirty="0">
                <a:solidFill>
                  <a:schemeClr val="accent1"/>
                </a:solidFill>
              </a:rPr>
              <a:t>design &amp; specify</a:t>
            </a:r>
            <a:br>
              <a:rPr lang="en-US" dirty="0"/>
            </a:br>
            <a:r>
              <a:rPr lang="en-US" dirty="0"/>
              <a:t>coding and regulations for public safety</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27</a:t>
            </a:fld>
            <a:endParaRPr b="0" dirty="0">
              <a:latin typeface="Arial Regular" charset="0"/>
            </a:endParaRPr>
          </a:p>
        </p:txBody>
      </p:sp>
      <p:sp>
        <p:nvSpPr>
          <p:cNvPr id="15" name="Rectangle 3"/>
          <p:cNvSpPr txBox="1">
            <a:spLocks noChangeArrowheads="1"/>
          </p:cNvSpPr>
          <p:nvPr/>
        </p:nvSpPr>
        <p:spPr>
          <a:xfrm>
            <a:off x="3086100" y="4229100"/>
            <a:ext cx="12115800" cy="4914900"/>
          </a:xfrm>
          <a:prstGeom prst="rect">
            <a:avLst/>
          </a:prstGeom>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endParaRPr lang="en-US" altLang="en-US" sz="2400" i="1" baseline="30000" dirty="0">
              <a:latin typeface="Arial" panose="020B0604020202020204" pitchFamily="34" charset="0"/>
              <a:cs typeface="Arial" panose="020B0604020202020204" pitchFamily="34" charset="0"/>
            </a:endParaRPr>
          </a:p>
        </p:txBody>
      </p:sp>
      <p:sp>
        <p:nvSpPr>
          <p:cNvPr id="17" name="Rectangle 3"/>
          <p:cNvSpPr txBox="1">
            <a:spLocks noChangeArrowheads="1"/>
          </p:cNvSpPr>
          <p:nvPr/>
        </p:nvSpPr>
        <p:spPr>
          <a:xfrm>
            <a:off x="3200400" y="3886200"/>
            <a:ext cx="11201400" cy="5829300"/>
          </a:xfrm>
          <a:prstGeom prst="rect">
            <a:avLst/>
          </a:prstGeom>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endParaRPr lang="en-US" altLang="en-US" sz="3000" b="1" i="1" dirty="0">
              <a:latin typeface="+mj-lt"/>
              <a:cs typeface="Arial" panose="020B0604020202020204" pitchFamily="34" charset="0"/>
            </a:endParaRPr>
          </a:p>
        </p:txBody>
      </p:sp>
      <p:grpSp>
        <p:nvGrpSpPr>
          <p:cNvPr id="25" name="Group 24"/>
          <p:cNvGrpSpPr/>
          <p:nvPr/>
        </p:nvGrpSpPr>
        <p:grpSpPr>
          <a:xfrm>
            <a:off x="1013942" y="6286500"/>
            <a:ext cx="13083057" cy="1599052"/>
            <a:chOff x="7848600" y="5084128"/>
            <a:chExt cx="13083057" cy="1599052"/>
          </a:xfrm>
        </p:grpSpPr>
        <p:grpSp>
          <p:nvGrpSpPr>
            <p:cNvPr id="26" name="Group 25"/>
            <p:cNvGrpSpPr/>
            <p:nvPr/>
          </p:nvGrpSpPr>
          <p:grpSpPr>
            <a:xfrm>
              <a:off x="7848600" y="5084128"/>
              <a:ext cx="10949457" cy="646331"/>
              <a:chOff x="7467600" y="5557807"/>
              <a:chExt cx="10949457" cy="646331"/>
            </a:xfrm>
          </p:grpSpPr>
          <p:sp>
            <p:nvSpPr>
              <p:cNvPr id="28" name="TextBox 27"/>
              <p:cNvSpPr txBox="1"/>
              <p:nvPr/>
            </p:nvSpPr>
            <p:spPr>
              <a:xfrm>
                <a:off x="7587624" y="5557807"/>
                <a:ext cx="10829433" cy="646331"/>
              </a:xfrm>
              <a:prstGeom prst="rect">
                <a:avLst/>
              </a:prstGeom>
              <a:noFill/>
            </p:spPr>
            <p:txBody>
              <a:bodyPr wrap="square" rtlCol="0">
                <a:spAutoFit/>
              </a:bodyPr>
              <a:lstStyle/>
              <a:p>
                <a:r>
                  <a:rPr lang="en-US" sz="3600" dirty="0">
                    <a:solidFill>
                      <a:schemeClr val="accent1"/>
                    </a:solidFill>
                    <a:latin typeface="Arial Narrow Regular" charset="0"/>
                  </a:rPr>
                  <a:t>sewer use by-law requirements</a:t>
                </a:r>
                <a:endParaRPr lang="uk-UA" sz="3600" dirty="0">
                  <a:solidFill>
                    <a:schemeClr val="accent1"/>
                  </a:solidFill>
                  <a:latin typeface="Arial Narrow Regular" charset="0"/>
                </a:endParaRPr>
              </a:p>
            </p:txBody>
          </p:sp>
          <p:cxnSp>
            <p:nvCxnSpPr>
              <p:cNvPr id="29" name="Straight Connector 28"/>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8279994" y="5759850"/>
              <a:ext cx="12651663"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tx2"/>
                  </a:solidFill>
                  <a:latin typeface="Arial Regular" charset="0"/>
                </a:rPr>
                <a:t>Maximum FOG concentration in effluent 100-150 ppm; maximum TSS concentration in effluent 350 ppm</a:t>
              </a:r>
            </a:p>
            <a:p>
              <a:pPr marL="285750" indent="-285750">
                <a:buFont typeface="Arial" panose="020B0604020202020204" pitchFamily="34" charset="0"/>
                <a:buChar char="•"/>
              </a:pPr>
              <a:r>
                <a:rPr lang="en-US" sz="1800" dirty="0">
                  <a:solidFill>
                    <a:schemeClr val="tx2"/>
                  </a:solidFill>
                  <a:latin typeface="Arial Regular" charset="0"/>
                </a:rPr>
                <a:t>Minimum volumetric size of interceptor</a:t>
              </a:r>
            </a:p>
            <a:p>
              <a:pPr marL="285750" indent="-285750">
                <a:buFont typeface="Arial" panose="020B0604020202020204" pitchFamily="34" charset="0"/>
                <a:buChar char="•"/>
              </a:pPr>
              <a:r>
                <a:rPr lang="en-US" sz="1800" dirty="0">
                  <a:solidFill>
                    <a:schemeClr val="tx2"/>
                  </a:solidFill>
                  <a:latin typeface="Arial Regular" charset="0"/>
                </a:rPr>
                <a:t>Mandatory maintenance requirements</a:t>
              </a:r>
            </a:p>
          </p:txBody>
        </p:sp>
      </p:grpSp>
      <p:grpSp>
        <p:nvGrpSpPr>
          <p:cNvPr id="35" name="Group 34"/>
          <p:cNvGrpSpPr/>
          <p:nvPr/>
        </p:nvGrpSpPr>
        <p:grpSpPr>
          <a:xfrm>
            <a:off x="1013942" y="3924300"/>
            <a:ext cx="16893058" cy="2163128"/>
            <a:chOff x="7848600" y="5084128"/>
            <a:chExt cx="16893058" cy="2163128"/>
          </a:xfrm>
        </p:grpSpPr>
        <p:grpSp>
          <p:nvGrpSpPr>
            <p:cNvPr id="36" name="Group 35"/>
            <p:cNvGrpSpPr/>
            <p:nvPr/>
          </p:nvGrpSpPr>
          <p:grpSpPr>
            <a:xfrm>
              <a:off x="7848600" y="5084128"/>
              <a:ext cx="16588258" cy="646331"/>
              <a:chOff x="7467600" y="5557807"/>
              <a:chExt cx="16588258" cy="646331"/>
            </a:xfrm>
          </p:grpSpPr>
          <p:sp>
            <p:nvSpPr>
              <p:cNvPr id="38" name="TextBox 37"/>
              <p:cNvSpPr txBox="1"/>
              <p:nvPr/>
            </p:nvSpPr>
            <p:spPr>
              <a:xfrm>
                <a:off x="7587624" y="5557807"/>
                <a:ext cx="16468234" cy="646331"/>
              </a:xfrm>
              <a:prstGeom prst="rect">
                <a:avLst/>
              </a:prstGeom>
              <a:noFill/>
            </p:spPr>
            <p:txBody>
              <a:bodyPr wrap="square" rtlCol="0">
                <a:spAutoFit/>
              </a:bodyPr>
              <a:lstStyle/>
              <a:p>
                <a:r>
                  <a:rPr lang="en-US" sz="3600" dirty="0">
                    <a:solidFill>
                      <a:schemeClr val="accent1"/>
                    </a:solidFill>
                    <a:latin typeface="Arial Narrow Regular" charset="0"/>
                  </a:rPr>
                  <a:t>Clean Water Act (CWA) national enforcement programs pretreatment program</a:t>
                </a:r>
                <a:endParaRPr lang="uk-UA" sz="3600" dirty="0">
                  <a:solidFill>
                    <a:schemeClr val="accent1"/>
                  </a:solidFill>
                  <a:latin typeface="Arial Narrow Regular" charset="0"/>
                </a:endParaRPr>
              </a:p>
            </p:txBody>
          </p:sp>
          <p:cxnSp>
            <p:nvCxnSpPr>
              <p:cNvPr id="39" name="Straight Connector 38"/>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8242122" y="5769928"/>
              <a:ext cx="16499536" cy="1477328"/>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tx2"/>
                  </a:solidFill>
                  <a:latin typeface="Arial Regular" charset="0"/>
                </a:rPr>
                <a:t>Cooperative effort between federal, state, and local environmental agencies established to protect water quality</a:t>
              </a:r>
            </a:p>
            <a:p>
              <a:pPr marL="285750" indent="-285750">
                <a:buFont typeface="Arial" panose="020B0604020202020204" pitchFamily="34" charset="0"/>
                <a:buChar char="•"/>
              </a:pPr>
              <a:r>
                <a:rPr lang="en-US" sz="1800" dirty="0">
                  <a:solidFill>
                    <a:schemeClr val="tx2"/>
                  </a:solidFill>
                  <a:latin typeface="Arial Regular" charset="0"/>
                </a:rPr>
                <a:t>Protect Publicly Owned Treatment Works (POTWs) from pollutants that may interfere with plant operation or that may pass through untreated</a:t>
              </a:r>
            </a:p>
            <a:p>
              <a:pPr marL="285750" indent="-285750">
                <a:buFont typeface="Arial" panose="020B0604020202020204" pitchFamily="34" charset="0"/>
                <a:buChar char="•"/>
              </a:pPr>
              <a:r>
                <a:rPr lang="en-US" sz="1800" dirty="0">
                  <a:solidFill>
                    <a:schemeClr val="tx2"/>
                  </a:solidFill>
                  <a:latin typeface="Arial Regular" charset="0"/>
                </a:rPr>
                <a:t>Recognizes that FOG (Fat, Oil, and Grease) is a “middle of the pipe” problem</a:t>
              </a:r>
            </a:p>
            <a:p>
              <a:pPr marL="285750" indent="-285750">
                <a:buFont typeface="Arial" panose="020B0604020202020204" pitchFamily="34" charset="0"/>
                <a:buChar char="•"/>
              </a:pPr>
              <a:r>
                <a:rPr lang="en-US" sz="1800" dirty="0">
                  <a:solidFill>
                    <a:schemeClr val="tx2"/>
                  </a:solidFill>
                  <a:latin typeface="Arial Regular" charset="0"/>
                </a:rPr>
                <a:t>Improve opportunities for the POTW to reuse wastewater and sludge that is generated</a:t>
              </a:r>
            </a:p>
            <a:p>
              <a:pPr marL="285750" indent="-285750">
                <a:buFont typeface="Arial" panose="020B0604020202020204" pitchFamily="34" charset="0"/>
                <a:buChar char="•"/>
              </a:pPr>
              <a:r>
                <a:rPr lang="en-US" sz="1800" dirty="0">
                  <a:solidFill>
                    <a:schemeClr val="tx2"/>
                  </a:solidFill>
                  <a:latin typeface="Arial Regular" charset="0"/>
                </a:rPr>
                <a:t>Unlawful for any person to discharge any pollutant from a point source into navigable waters unless permitted under CWA provisions</a:t>
              </a:r>
            </a:p>
          </p:txBody>
        </p:sp>
      </p:grpSp>
      <p:grpSp>
        <p:nvGrpSpPr>
          <p:cNvPr id="40" name="Group 39"/>
          <p:cNvGrpSpPr/>
          <p:nvPr/>
        </p:nvGrpSpPr>
        <p:grpSpPr>
          <a:xfrm>
            <a:off x="1013942" y="2146637"/>
            <a:ext cx="17274058" cy="1609130"/>
            <a:chOff x="7848600" y="5084128"/>
            <a:chExt cx="17274058" cy="1609130"/>
          </a:xfrm>
        </p:grpSpPr>
        <p:grpSp>
          <p:nvGrpSpPr>
            <p:cNvPr id="41" name="Group 40"/>
            <p:cNvGrpSpPr/>
            <p:nvPr/>
          </p:nvGrpSpPr>
          <p:grpSpPr>
            <a:xfrm>
              <a:off x="7848600" y="5084128"/>
              <a:ext cx="16588258" cy="646331"/>
              <a:chOff x="7467600" y="5557807"/>
              <a:chExt cx="16588258" cy="646331"/>
            </a:xfrm>
          </p:grpSpPr>
          <p:sp>
            <p:nvSpPr>
              <p:cNvPr id="43" name="TextBox 42"/>
              <p:cNvSpPr txBox="1"/>
              <p:nvPr/>
            </p:nvSpPr>
            <p:spPr>
              <a:xfrm>
                <a:off x="7587624" y="5557807"/>
                <a:ext cx="16468234" cy="646331"/>
              </a:xfrm>
              <a:prstGeom prst="rect">
                <a:avLst/>
              </a:prstGeom>
              <a:noFill/>
            </p:spPr>
            <p:txBody>
              <a:bodyPr wrap="square" rtlCol="0">
                <a:spAutoFit/>
              </a:bodyPr>
              <a:lstStyle/>
              <a:p>
                <a:r>
                  <a:rPr lang="en-US" sz="3600" dirty="0">
                    <a:solidFill>
                      <a:schemeClr val="accent1"/>
                    </a:solidFill>
                    <a:latin typeface="Arial Narrow Regular" charset="0"/>
                  </a:rPr>
                  <a:t>Environmental Protection Agency (EPA)</a:t>
                </a:r>
                <a:endParaRPr lang="uk-UA" sz="3600" dirty="0">
                  <a:solidFill>
                    <a:schemeClr val="accent1"/>
                  </a:solidFill>
                  <a:latin typeface="Arial Narrow Regular" charset="0"/>
                </a:endParaRPr>
              </a:p>
            </p:txBody>
          </p:sp>
          <p:cxnSp>
            <p:nvCxnSpPr>
              <p:cNvPr id="44" name="Straight Connector 4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8242122" y="5769928"/>
              <a:ext cx="16880536"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tx2"/>
                  </a:solidFill>
                  <a:latin typeface="Arial Regular" charset="0"/>
                </a:rPr>
                <a:t>The EPA suggests discharge regulations to meet effluent discharge quality</a:t>
              </a:r>
            </a:p>
            <a:p>
              <a:pPr marL="285750" indent="-285750">
                <a:buFont typeface="Arial" panose="020B0604020202020204" pitchFamily="34" charset="0"/>
                <a:buChar char="•"/>
              </a:pPr>
              <a:r>
                <a:rPr lang="en-US" sz="1800" dirty="0">
                  <a:solidFill>
                    <a:schemeClr val="tx2"/>
                  </a:solidFill>
                  <a:latin typeface="Arial Regular" charset="0"/>
                </a:rPr>
                <a:t>Grease interceptors should consistently remove pollutants to levels at or below EPA recommended discharge regulations</a:t>
              </a:r>
            </a:p>
            <a:p>
              <a:pPr marL="285750" indent="-285750">
                <a:buFont typeface="Arial" panose="020B0604020202020204" pitchFamily="34" charset="0"/>
                <a:buChar char="•"/>
              </a:pPr>
              <a:r>
                <a:rPr lang="en-US" sz="1800" dirty="0">
                  <a:solidFill>
                    <a:schemeClr val="tx2"/>
                  </a:solidFill>
                  <a:latin typeface="Arial Regular" charset="0"/>
                </a:rPr>
                <a:t>EPA penalties include: fines, supplemental environmental projects, and/or injunctive relief</a:t>
              </a:r>
            </a:p>
          </p:txBody>
        </p:sp>
      </p:grpSp>
      <p:sp>
        <p:nvSpPr>
          <p:cNvPr id="2" name="Rectangle 1"/>
          <p:cNvSpPr/>
          <p:nvPr/>
        </p:nvSpPr>
        <p:spPr>
          <a:xfrm>
            <a:off x="685800" y="9217224"/>
            <a:ext cx="1714500" cy="809568"/>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12" name="Group 11"/>
          <p:cNvGrpSpPr/>
          <p:nvPr/>
        </p:nvGrpSpPr>
        <p:grpSpPr>
          <a:xfrm>
            <a:off x="1013942" y="8039100"/>
            <a:ext cx="16740657" cy="2153050"/>
            <a:chOff x="7848600" y="5084128"/>
            <a:chExt cx="16740657" cy="2153050"/>
          </a:xfrm>
        </p:grpSpPr>
        <p:grpSp>
          <p:nvGrpSpPr>
            <p:cNvPr id="13" name="Group 12"/>
            <p:cNvGrpSpPr/>
            <p:nvPr/>
          </p:nvGrpSpPr>
          <p:grpSpPr>
            <a:xfrm>
              <a:off x="7848600" y="5084128"/>
              <a:ext cx="10949457" cy="646331"/>
              <a:chOff x="7467600" y="5557807"/>
              <a:chExt cx="10949457" cy="646331"/>
            </a:xfrm>
          </p:grpSpPr>
          <p:sp>
            <p:nvSpPr>
              <p:cNvPr id="23" name="TextBox 22"/>
              <p:cNvSpPr txBox="1"/>
              <p:nvPr/>
            </p:nvSpPr>
            <p:spPr>
              <a:xfrm>
                <a:off x="7587624" y="5557807"/>
                <a:ext cx="10829433" cy="646331"/>
              </a:xfrm>
              <a:prstGeom prst="rect">
                <a:avLst/>
              </a:prstGeom>
              <a:noFill/>
            </p:spPr>
            <p:txBody>
              <a:bodyPr wrap="square" rtlCol="0">
                <a:spAutoFit/>
              </a:bodyPr>
              <a:lstStyle/>
              <a:p>
                <a:r>
                  <a:rPr lang="en-US" sz="3600" dirty="0">
                    <a:solidFill>
                      <a:schemeClr val="accent1"/>
                    </a:solidFill>
                    <a:latin typeface="Arial Narrow Regular" charset="0"/>
                  </a:rPr>
                  <a:t>building and plumbing code requirements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8279994" y="5759850"/>
              <a:ext cx="16309263" cy="1477328"/>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tx2"/>
                  </a:solidFill>
                  <a:latin typeface="Arial Regular" charset="0"/>
                </a:rPr>
                <a:t>Local plumbing codes typically determine design and installation criteria but typically follow Plumbing &amp; Drainage Institute (PDI) guidelines</a:t>
              </a:r>
            </a:p>
            <a:p>
              <a:pPr marL="285750" indent="-285750">
                <a:buFont typeface="Arial" panose="020B0604020202020204" pitchFamily="34" charset="0"/>
                <a:buChar char="•"/>
              </a:pPr>
              <a:r>
                <a:rPr lang="en-US" sz="1800" dirty="0">
                  <a:solidFill>
                    <a:schemeClr val="tx2"/>
                  </a:solidFill>
                  <a:latin typeface="Arial Regular" charset="0"/>
                </a:rPr>
                <a:t>Plumbing code often has a formula to calculate interceptor flow rates</a:t>
              </a:r>
            </a:p>
            <a:p>
              <a:pPr marL="285750" indent="-285750">
                <a:buFont typeface="Arial" panose="020B0604020202020204" pitchFamily="34" charset="0"/>
                <a:buChar char="•"/>
              </a:pPr>
              <a:r>
                <a:rPr lang="en-US" sz="1800" dirty="0">
                  <a:solidFill>
                    <a:schemeClr val="tx2"/>
                  </a:solidFill>
                  <a:latin typeface="Arial Regular" charset="0"/>
                </a:rPr>
                <a:t>Type of facility required to have a grease interceptor; type of fixtures required/permitted to go thru a grease interceptor</a:t>
              </a:r>
            </a:p>
            <a:p>
              <a:pPr marL="285750" indent="-285750">
                <a:buFont typeface="Arial" panose="020B0604020202020204" pitchFamily="34" charset="0"/>
                <a:buChar char="•"/>
              </a:pPr>
              <a:r>
                <a:rPr lang="en-US" sz="1800" dirty="0">
                  <a:solidFill>
                    <a:schemeClr val="tx2"/>
                  </a:solidFill>
                  <a:latin typeface="Arial Regular" charset="0"/>
                </a:rPr>
                <a:t>Venting requirements</a:t>
              </a:r>
            </a:p>
            <a:p>
              <a:pPr marL="285750" indent="-285750">
                <a:buFont typeface="Arial" panose="020B0604020202020204" pitchFamily="34" charset="0"/>
                <a:buChar char="•"/>
              </a:pPr>
              <a:r>
                <a:rPr lang="en-US" sz="1800" dirty="0">
                  <a:solidFill>
                    <a:schemeClr val="tx2"/>
                  </a:solidFill>
                  <a:latin typeface="Arial Regular" charset="0"/>
                </a:rPr>
                <a:t>Flow control device restrictions and requirements</a:t>
              </a:r>
            </a:p>
          </p:txBody>
        </p:sp>
      </p:grpSp>
    </p:spTree>
    <p:extLst>
      <p:ext uri="{BB962C8B-B14F-4D97-AF65-F5344CB8AC3E}">
        <p14:creationId xmlns:p14="http://schemas.microsoft.com/office/powerpoint/2010/main" val="1819673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0325100" cy="1338828"/>
          </a:xfrm>
        </p:spPr>
        <p:txBody>
          <a:bodyPr/>
          <a:lstStyle/>
          <a:p>
            <a:r>
              <a:rPr lang="en-US" dirty="0">
                <a:solidFill>
                  <a:schemeClr val="accent1"/>
                </a:solidFill>
              </a:rPr>
              <a:t>design &amp; specify</a:t>
            </a:r>
            <a:br>
              <a:rPr lang="en-US" dirty="0"/>
            </a:br>
            <a:r>
              <a:rPr lang="en-US" dirty="0"/>
              <a:t>coding and regulations</a:t>
            </a:r>
            <a:endParaRPr lang="uk-UA" dirty="0"/>
          </a:p>
        </p:txBody>
      </p:sp>
      <p:pic>
        <p:nvPicPr>
          <p:cNvPr id="2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2320977"/>
            <a:ext cx="12458700" cy="786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p:cNvGrpSpPr/>
          <p:nvPr/>
        </p:nvGrpSpPr>
        <p:grpSpPr>
          <a:xfrm>
            <a:off x="1013942" y="2324100"/>
            <a:ext cx="16588258" cy="3581400"/>
            <a:chOff x="7848600" y="5084128"/>
            <a:chExt cx="16588258" cy="3581400"/>
          </a:xfrm>
        </p:grpSpPr>
        <p:grpSp>
          <p:nvGrpSpPr>
            <p:cNvPr id="27" name="Group 26"/>
            <p:cNvGrpSpPr/>
            <p:nvPr/>
          </p:nvGrpSpPr>
          <p:grpSpPr>
            <a:xfrm>
              <a:off x="7848600" y="5084128"/>
              <a:ext cx="16588258" cy="1200329"/>
              <a:chOff x="7467600" y="5557807"/>
              <a:chExt cx="16588258" cy="1200329"/>
            </a:xfrm>
          </p:grpSpPr>
          <p:sp>
            <p:nvSpPr>
              <p:cNvPr id="29" name="TextBox 28"/>
              <p:cNvSpPr txBox="1"/>
              <p:nvPr/>
            </p:nvSpPr>
            <p:spPr>
              <a:xfrm>
                <a:off x="7587624" y="5557807"/>
                <a:ext cx="16468234" cy="1200329"/>
              </a:xfrm>
              <a:prstGeom prst="rect">
                <a:avLst/>
              </a:prstGeom>
              <a:noFill/>
            </p:spPr>
            <p:txBody>
              <a:bodyPr wrap="square" rtlCol="0">
                <a:spAutoFit/>
              </a:bodyPr>
              <a:lstStyle/>
              <a:p>
                <a:r>
                  <a:rPr lang="en-US" sz="3600" dirty="0">
                    <a:solidFill>
                      <a:schemeClr val="accent1"/>
                    </a:solidFill>
                    <a:latin typeface="Arial Narrow Regular" charset="0"/>
                  </a:rPr>
                  <a:t>sizing requirement differences </a:t>
                </a:r>
              </a:p>
              <a:p>
                <a:r>
                  <a:rPr lang="en-US" sz="3600" dirty="0">
                    <a:solidFill>
                      <a:schemeClr val="accent1"/>
                    </a:solidFill>
                    <a:latin typeface="Arial Narrow Regular" charset="0"/>
                  </a:rPr>
                  <a:t>throughout North America</a:t>
                </a:r>
                <a:endParaRPr lang="uk-UA" sz="3600" dirty="0">
                  <a:solidFill>
                    <a:schemeClr val="accent1"/>
                  </a:solidFill>
                  <a:latin typeface="Arial Narrow Regular" charset="0"/>
                </a:endParaRPr>
              </a:p>
            </p:txBody>
          </p:sp>
          <p:cxnSp>
            <p:nvCxnSpPr>
              <p:cNvPr id="30" name="Straight Connector 29"/>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8109890" y="6418759"/>
              <a:ext cx="15737535"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PDI sizing</a:t>
              </a:r>
            </a:p>
            <a:p>
              <a:pPr marL="285750" indent="-285750">
                <a:buFont typeface="Arial" panose="020B0604020202020204" pitchFamily="34" charset="0"/>
                <a:buChar char="•"/>
              </a:pPr>
              <a:r>
                <a:rPr lang="en-US" sz="2000" dirty="0">
                  <a:solidFill>
                    <a:schemeClr val="tx2"/>
                  </a:solidFill>
                  <a:latin typeface="Arial Regular" charset="0"/>
                </a:rPr>
                <a:t>Uniform Plumbing Code sizing</a:t>
              </a:r>
            </a:p>
            <a:p>
              <a:pPr marL="285750" indent="-285750">
                <a:buFont typeface="Arial" panose="020B0604020202020204" pitchFamily="34" charset="0"/>
                <a:buChar char="•"/>
              </a:pPr>
              <a:r>
                <a:rPr lang="en-US" sz="2000" dirty="0">
                  <a:solidFill>
                    <a:schemeClr val="tx2"/>
                  </a:solidFill>
                  <a:latin typeface="Arial Regular" charset="0"/>
                </a:rPr>
                <a:t>Local or state regulator sizing</a:t>
              </a:r>
            </a:p>
            <a:p>
              <a:pPr marL="285750" indent="-285750">
                <a:buFont typeface="Arial" panose="020B0604020202020204" pitchFamily="34" charset="0"/>
                <a:buChar char="•"/>
              </a:pPr>
              <a:r>
                <a:rPr lang="en-US" sz="2000" dirty="0">
                  <a:solidFill>
                    <a:schemeClr val="tx2"/>
                  </a:solidFill>
                  <a:latin typeface="Arial Regular" charset="0"/>
                </a:rPr>
                <a:t>Minimum volume sizing</a:t>
              </a:r>
            </a:p>
            <a:p>
              <a:pPr marL="285750" indent="-285750">
                <a:buFont typeface="Arial" panose="020B0604020202020204" pitchFamily="34" charset="0"/>
                <a:buChar char="•"/>
              </a:pPr>
              <a:r>
                <a:rPr lang="en-US" sz="2000" dirty="0">
                  <a:solidFill>
                    <a:schemeClr val="tx2"/>
                  </a:solidFill>
                  <a:latin typeface="Arial Regular" charset="0"/>
                </a:rPr>
                <a:t>Pipe flow sizing</a:t>
              </a:r>
            </a:p>
            <a:p>
              <a:pPr marL="285750" indent="-285750">
                <a:buFont typeface="Arial" panose="020B0604020202020204" pitchFamily="34" charset="0"/>
                <a:buChar char="•"/>
              </a:pPr>
              <a:r>
                <a:rPr lang="en-US" sz="2000" dirty="0">
                  <a:solidFill>
                    <a:schemeClr val="tx2"/>
                  </a:solidFill>
                  <a:latin typeface="Arial Regular" charset="0"/>
                </a:rPr>
                <a:t>Supplier/manufacturer sizing</a:t>
              </a:r>
            </a:p>
            <a:p>
              <a:pPr marL="285750" indent="-285750">
                <a:buFont typeface="Arial" panose="020B0604020202020204" pitchFamily="34" charset="0"/>
                <a:buChar char="•"/>
              </a:pPr>
              <a:r>
                <a:rPr lang="en-US" sz="2000" dirty="0">
                  <a:solidFill>
                    <a:schemeClr val="tx2"/>
                  </a:solidFill>
                  <a:latin typeface="Arial Regular" charset="0"/>
                </a:rPr>
                <a:t>“You Decide” sizing</a:t>
              </a:r>
            </a:p>
          </p:txBody>
        </p:sp>
      </p:grpSp>
    </p:spTree>
    <p:extLst>
      <p:ext uri="{BB962C8B-B14F-4D97-AF65-F5344CB8AC3E}">
        <p14:creationId xmlns:p14="http://schemas.microsoft.com/office/powerpoint/2010/main" val="2655755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0325100" cy="1338828"/>
          </a:xfrm>
        </p:spPr>
        <p:txBody>
          <a:bodyPr/>
          <a:lstStyle/>
          <a:p>
            <a:r>
              <a:rPr lang="en-US" dirty="0">
                <a:solidFill>
                  <a:schemeClr val="accent1"/>
                </a:solidFill>
              </a:rPr>
              <a:t>design &amp; specify</a:t>
            </a:r>
            <a:br>
              <a:rPr lang="en-US" dirty="0"/>
            </a:br>
            <a:r>
              <a:rPr lang="en-US" dirty="0"/>
              <a:t>sizing grease interceptors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29</a:t>
            </a:fld>
            <a:endParaRPr b="0" dirty="0">
              <a:latin typeface="Arial Regular" charset="0"/>
            </a:endParaRPr>
          </a:p>
        </p:txBody>
      </p:sp>
      <p:sp>
        <p:nvSpPr>
          <p:cNvPr id="15" name="Rectangle 3"/>
          <p:cNvSpPr txBox="1">
            <a:spLocks noChangeArrowheads="1"/>
          </p:cNvSpPr>
          <p:nvPr/>
        </p:nvSpPr>
        <p:spPr>
          <a:xfrm>
            <a:off x="3086100" y="4229100"/>
            <a:ext cx="12115800" cy="4914900"/>
          </a:xfrm>
          <a:prstGeom prst="rect">
            <a:avLst/>
          </a:prstGeom>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endParaRPr lang="en-US" altLang="en-US" sz="2400" i="1" baseline="30000" dirty="0">
              <a:latin typeface="Arial" panose="020B0604020202020204" pitchFamily="34" charset="0"/>
              <a:cs typeface="Arial" panose="020B0604020202020204" pitchFamily="34" charset="0"/>
            </a:endParaRPr>
          </a:p>
        </p:txBody>
      </p:sp>
      <p:sp>
        <p:nvSpPr>
          <p:cNvPr id="17" name="Rectangle 3"/>
          <p:cNvSpPr txBox="1">
            <a:spLocks noChangeArrowheads="1"/>
          </p:cNvSpPr>
          <p:nvPr/>
        </p:nvSpPr>
        <p:spPr>
          <a:xfrm>
            <a:off x="3200400" y="3886200"/>
            <a:ext cx="11201400" cy="5829300"/>
          </a:xfrm>
          <a:prstGeom prst="rect">
            <a:avLst/>
          </a:prstGeom>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endParaRPr lang="en-US" altLang="en-US" sz="3000" b="1" i="1" dirty="0">
              <a:latin typeface="+mj-lt"/>
              <a:cs typeface="Arial" panose="020B0604020202020204" pitchFamily="34" charset="0"/>
            </a:endParaRPr>
          </a:p>
        </p:txBody>
      </p:sp>
      <p:grpSp>
        <p:nvGrpSpPr>
          <p:cNvPr id="18" name="Group 17"/>
          <p:cNvGrpSpPr/>
          <p:nvPr/>
        </p:nvGrpSpPr>
        <p:grpSpPr>
          <a:xfrm>
            <a:off x="1013942" y="2324100"/>
            <a:ext cx="16588258" cy="5105310"/>
            <a:chOff x="7848600" y="5084128"/>
            <a:chExt cx="16588258" cy="5105310"/>
          </a:xfrm>
        </p:grpSpPr>
        <p:grpSp>
          <p:nvGrpSpPr>
            <p:cNvPr id="19" name="Group 18"/>
            <p:cNvGrpSpPr/>
            <p:nvPr/>
          </p:nvGrpSpPr>
          <p:grpSpPr>
            <a:xfrm>
              <a:off x="7848600" y="5084128"/>
              <a:ext cx="16588258" cy="646331"/>
              <a:chOff x="7467600" y="5557807"/>
              <a:chExt cx="16588258" cy="646331"/>
            </a:xfrm>
          </p:grpSpPr>
          <p:sp>
            <p:nvSpPr>
              <p:cNvPr id="21" name="TextBox 20"/>
              <p:cNvSpPr txBox="1"/>
              <p:nvPr/>
            </p:nvSpPr>
            <p:spPr>
              <a:xfrm>
                <a:off x="7587624" y="5557807"/>
                <a:ext cx="16468234" cy="646331"/>
              </a:xfrm>
              <a:prstGeom prst="rect">
                <a:avLst/>
              </a:prstGeom>
              <a:noFill/>
            </p:spPr>
            <p:txBody>
              <a:bodyPr wrap="square" rtlCol="0">
                <a:spAutoFit/>
              </a:bodyPr>
              <a:lstStyle/>
              <a:p>
                <a:r>
                  <a:rPr lang="en-US" sz="3600" dirty="0">
                    <a:solidFill>
                      <a:schemeClr val="accent1"/>
                    </a:solidFill>
                    <a:latin typeface="Arial Narrow Regular" charset="0"/>
                  </a:rPr>
                  <a:t>UPC gravity interceptor sizing</a:t>
                </a:r>
                <a:endParaRPr lang="uk-UA" sz="3600" dirty="0">
                  <a:solidFill>
                    <a:schemeClr val="accent1"/>
                  </a:solidFill>
                  <a:latin typeface="Arial Narrow Regular" charset="0"/>
                </a:endParaRPr>
              </a:p>
            </p:txBody>
          </p:sp>
          <p:cxnSp>
            <p:nvCxnSpPr>
              <p:cNvPr id="22" name="Straight Connector 21"/>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8109891" y="5788233"/>
              <a:ext cx="7411567" cy="4401205"/>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tx2"/>
                  </a:solidFill>
                  <a:latin typeface="Arial Regular" charset="0"/>
                </a:rPr>
                <a:t>Identify all Fixtures feeding into interceptor, such as 3 compartment sinks, hand sinks, Floor drains, mop sinks, etc.</a:t>
              </a:r>
            </a:p>
            <a:p>
              <a:pPr marL="342900" indent="-342900">
                <a:buFont typeface="Arial" panose="020B0604020202020204" pitchFamily="34" charset="0"/>
                <a:buChar char="•"/>
              </a:pPr>
              <a:r>
                <a:rPr lang="en-US" sz="2000" dirty="0">
                  <a:solidFill>
                    <a:schemeClr val="tx2"/>
                  </a:solidFill>
                  <a:latin typeface="Arial Regular" charset="0"/>
                </a:rPr>
                <a:t>Calculate the number of DFU’s (Drainage Fixture Units) total corresponding to the identified fixtures above</a:t>
              </a:r>
            </a:p>
            <a:p>
              <a:pPr marL="342900" indent="-342900">
                <a:buFont typeface="Arial" panose="020B0604020202020204" pitchFamily="34" charset="0"/>
                <a:buChar char="•"/>
              </a:pPr>
              <a:r>
                <a:rPr lang="en-US" sz="2000" dirty="0">
                  <a:solidFill>
                    <a:schemeClr val="tx2"/>
                  </a:solidFill>
                  <a:latin typeface="Arial Regular" charset="0"/>
                </a:rPr>
                <a:t>Go to Uniform Plumbing Code Table 10.3 for Gravity Interceptor sizing</a:t>
              </a:r>
            </a:p>
            <a:p>
              <a:pPr marL="342900" indent="-342900">
                <a:buFont typeface="Arial" panose="020B0604020202020204" pitchFamily="34" charset="0"/>
                <a:buChar char="•"/>
              </a:pPr>
              <a:endParaRPr lang="en-US" sz="2000" dirty="0">
                <a:solidFill>
                  <a:schemeClr val="tx2"/>
                </a:solidFill>
                <a:latin typeface="Arial Regular" charset="0"/>
              </a:endParaRPr>
            </a:p>
            <a:p>
              <a:r>
                <a:rPr lang="en-US" sz="2000" dirty="0">
                  <a:solidFill>
                    <a:schemeClr val="tx2"/>
                  </a:solidFill>
                  <a:latin typeface="Arial Regular" charset="0"/>
                </a:rPr>
                <a:t>Example: 52 DFU’s</a:t>
              </a:r>
            </a:p>
            <a:p>
              <a:pPr marL="342900" indent="-342900">
                <a:buFontTx/>
                <a:buChar char="-"/>
              </a:pPr>
              <a:r>
                <a:rPr lang="en-US" sz="2000" dirty="0">
                  <a:solidFill>
                    <a:schemeClr val="tx2"/>
                  </a:solidFill>
                  <a:latin typeface="Arial Regular" charset="0"/>
                </a:rPr>
                <a:t>35 DFU’s = 1,000 Gallon Interceptor</a:t>
              </a:r>
            </a:p>
            <a:p>
              <a:pPr marL="342900" indent="-342900">
                <a:buFontTx/>
                <a:buChar char="-"/>
              </a:pPr>
              <a:r>
                <a:rPr lang="en-US" sz="2000" dirty="0">
                  <a:solidFill>
                    <a:schemeClr val="tx2"/>
                  </a:solidFill>
                  <a:latin typeface="Arial Regular" charset="0"/>
                </a:rPr>
                <a:t>90 DFU’s = 1,250 Gallon Interceptor </a:t>
              </a:r>
            </a:p>
            <a:p>
              <a:r>
                <a:rPr lang="en-US" sz="2000" dirty="0">
                  <a:solidFill>
                    <a:schemeClr val="tx2"/>
                  </a:solidFill>
                  <a:latin typeface="Arial Regular" charset="0"/>
                </a:rPr>
                <a:t>Always Choose next highest DFU Interceptor – Choose 1,250 Gallon Interceptor.</a:t>
              </a:r>
            </a:p>
            <a:p>
              <a:r>
                <a:rPr lang="en-US" sz="2000" dirty="0">
                  <a:solidFill>
                    <a:schemeClr val="tx2"/>
                  </a:solidFill>
                  <a:latin typeface="Arial Regular" charset="0"/>
                </a:rPr>
                <a:t>Always round up to the next available size for safety</a:t>
              </a:r>
            </a:p>
            <a:p>
              <a:endParaRPr lang="en-US" sz="2000" dirty="0">
                <a:solidFill>
                  <a:schemeClr val="tx2"/>
                </a:solidFill>
                <a:latin typeface="Arial Regular" charset="0"/>
              </a:endParaRPr>
            </a:p>
          </p:txBody>
        </p:sp>
      </p:grpSp>
      <p:pic>
        <p:nvPicPr>
          <p:cNvPr id="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579" y="2442338"/>
            <a:ext cx="8809596" cy="5053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235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9124951" y="-12700"/>
            <a:ext cx="9163049" cy="1029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Rectangle 4"/>
          <p:cNvSpPr/>
          <p:nvPr/>
        </p:nvSpPr>
        <p:spPr>
          <a:xfrm>
            <a:off x="0" y="-12700"/>
            <a:ext cx="9124951"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nvGrpSpPr>
          <p:cNvPr id="4" name="Group 3"/>
          <p:cNvGrpSpPr/>
          <p:nvPr/>
        </p:nvGrpSpPr>
        <p:grpSpPr>
          <a:xfrm>
            <a:off x="609600" y="3522678"/>
            <a:ext cx="8080432" cy="3625825"/>
            <a:chOff x="144064" y="4050159"/>
            <a:chExt cx="7264918" cy="3625825"/>
          </a:xfrm>
        </p:grpSpPr>
        <p:sp>
          <p:nvSpPr>
            <p:cNvPr id="2" name="TextBox 1"/>
            <p:cNvSpPr txBox="1"/>
            <p:nvPr/>
          </p:nvSpPr>
          <p:spPr>
            <a:xfrm>
              <a:off x="764376" y="7029653"/>
              <a:ext cx="6093624" cy="646331"/>
            </a:xfrm>
            <a:prstGeom prst="rect">
              <a:avLst/>
            </a:prstGeom>
            <a:noFill/>
          </p:spPr>
          <p:txBody>
            <a:bodyPr wrap="square" rtlCol="0">
              <a:spAutoFit/>
            </a:bodyPr>
            <a:lstStyle/>
            <a:p>
              <a:pPr algn="r"/>
              <a:endParaRPr lang="uk-UA" sz="3600" dirty="0">
                <a:solidFill>
                  <a:schemeClr val="bg1"/>
                </a:solidFill>
                <a:latin typeface="Arial Narrow Regular" charset="0"/>
              </a:endParaRPr>
            </a:p>
          </p:txBody>
        </p:sp>
        <p:sp>
          <p:nvSpPr>
            <p:cNvPr id="27" name="TextBox 26"/>
            <p:cNvSpPr txBox="1"/>
            <p:nvPr/>
          </p:nvSpPr>
          <p:spPr>
            <a:xfrm>
              <a:off x="144064" y="4050159"/>
              <a:ext cx="7264918" cy="2923877"/>
            </a:xfrm>
            <a:prstGeom prst="rect">
              <a:avLst/>
            </a:prstGeom>
            <a:noFill/>
          </p:spPr>
          <p:txBody>
            <a:bodyPr wrap="square" rtlCol="0">
              <a:spAutoFit/>
            </a:bodyPr>
            <a:lstStyle/>
            <a:p>
              <a:r>
                <a:rPr lang="en-US" sz="2400" dirty="0">
                  <a:solidFill>
                    <a:schemeClr val="bg2"/>
                  </a:solidFill>
                  <a:latin typeface="Arial Narrow Regular"/>
                </a:rPr>
                <a:t>For building owners and facility managers,</a:t>
              </a:r>
            </a:p>
            <a:p>
              <a:r>
                <a:rPr lang="en-US" sz="2400" dirty="0">
                  <a:solidFill>
                    <a:schemeClr val="bg2"/>
                  </a:solidFill>
                  <a:latin typeface="Arial Narrow Regular"/>
                </a:rPr>
                <a:t>Zurn Industries provides interceptors </a:t>
              </a:r>
            </a:p>
            <a:p>
              <a:r>
                <a:rPr lang="en-US" sz="2400" dirty="0">
                  <a:solidFill>
                    <a:schemeClr val="bg2"/>
                  </a:solidFill>
                  <a:latin typeface="Arial Narrow Regular"/>
                </a:rPr>
                <a:t>that offer grease, oil, and sediment separation</a:t>
              </a:r>
            </a:p>
            <a:p>
              <a:r>
                <a:rPr lang="en-US" sz="2400" dirty="0">
                  <a:solidFill>
                    <a:schemeClr val="bg2"/>
                  </a:solidFill>
                  <a:latin typeface="Arial Narrow Regular"/>
                </a:rPr>
                <a:t>unlike any competitor</a:t>
              </a:r>
            </a:p>
            <a:p>
              <a:r>
                <a:rPr lang="en-US" sz="2400" dirty="0">
                  <a:solidFill>
                    <a:schemeClr val="bg2"/>
                  </a:solidFill>
                  <a:latin typeface="Arial Narrow Regular"/>
                </a:rPr>
                <a:t>allowing you to properly dispose and avoid placing harmful waste into pipes, sewers, or the water ecosystem</a:t>
              </a:r>
            </a:p>
            <a:p>
              <a:endParaRPr lang="en-US" sz="2000" dirty="0">
                <a:solidFill>
                  <a:schemeClr val="bg2"/>
                </a:solidFill>
                <a:latin typeface="Arial Narrow Regular"/>
              </a:endParaRPr>
            </a:p>
            <a:p>
              <a:endParaRPr lang="en-US" sz="2000" dirty="0">
                <a:solidFill>
                  <a:schemeClr val="bg2"/>
                </a:solidFill>
              </a:endParaRPr>
            </a:p>
          </p:txBody>
        </p:sp>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4199" r="8361"/>
          <a:stretch/>
        </p:blipFill>
        <p:spPr>
          <a:xfrm>
            <a:off x="9067800" y="0"/>
            <a:ext cx="9220200" cy="10283371"/>
          </a:xfrm>
          <a:prstGeom prst="rect">
            <a:avLst/>
          </a:prstGeom>
        </p:spPr>
      </p:pic>
    </p:spTree>
    <p:extLst>
      <p:ext uri="{BB962C8B-B14F-4D97-AF65-F5344CB8AC3E}">
        <p14:creationId xmlns:p14="http://schemas.microsoft.com/office/powerpoint/2010/main" val="2399819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0325100" cy="1338828"/>
          </a:xfrm>
        </p:spPr>
        <p:txBody>
          <a:bodyPr/>
          <a:lstStyle/>
          <a:p>
            <a:r>
              <a:rPr lang="en-US" dirty="0">
                <a:solidFill>
                  <a:schemeClr val="accent1"/>
                </a:solidFill>
              </a:rPr>
              <a:t>design &amp; specify</a:t>
            </a:r>
            <a:br>
              <a:rPr lang="en-US" dirty="0"/>
            </a:br>
            <a:r>
              <a:rPr lang="en-US" dirty="0"/>
              <a:t>sizing grease interceptors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30</a:t>
            </a:fld>
            <a:endParaRPr b="0" dirty="0">
              <a:latin typeface="Arial Regular" charset="0"/>
            </a:endParaRPr>
          </a:p>
        </p:txBody>
      </p:sp>
      <p:sp>
        <p:nvSpPr>
          <p:cNvPr id="15" name="Rectangle 3"/>
          <p:cNvSpPr txBox="1">
            <a:spLocks noChangeArrowheads="1"/>
          </p:cNvSpPr>
          <p:nvPr/>
        </p:nvSpPr>
        <p:spPr>
          <a:xfrm>
            <a:off x="3086100" y="4229100"/>
            <a:ext cx="12115800" cy="4914900"/>
          </a:xfrm>
          <a:prstGeom prst="rect">
            <a:avLst/>
          </a:prstGeom>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endParaRPr lang="en-US" altLang="en-US" sz="2400" i="1" baseline="30000" dirty="0">
              <a:latin typeface="Arial" panose="020B0604020202020204" pitchFamily="34" charset="0"/>
              <a:cs typeface="Arial" panose="020B0604020202020204" pitchFamily="34" charset="0"/>
            </a:endParaRPr>
          </a:p>
        </p:txBody>
      </p:sp>
      <p:sp>
        <p:nvSpPr>
          <p:cNvPr id="17" name="Rectangle 3"/>
          <p:cNvSpPr txBox="1">
            <a:spLocks noChangeArrowheads="1"/>
          </p:cNvSpPr>
          <p:nvPr/>
        </p:nvSpPr>
        <p:spPr>
          <a:xfrm>
            <a:off x="3200400" y="3886200"/>
            <a:ext cx="11201400" cy="5829300"/>
          </a:xfrm>
          <a:prstGeom prst="rect">
            <a:avLst/>
          </a:prstGeom>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endParaRPr lang="en-US" altLang="en-US" sz="3000" b="1" i="1" dirty="0">
              <a:latin typeface="+mj-lt"/>
              <a:cs typeface="Arial" panose="020B0604020202020204" pitchFamily="34" charset="0"/>
            </a:endParaRPr>
          </a:p>
        </p:txBody>
      </p:sp>
      <p:grpSp>
        <p:nvGrpSpPr>
          <p:cNvPr id="18" name="Group 17"/>
          <p:cNvGrpSpPr/>
          <p:nvPr/>
        </p:nvGrpSpPr>
        <p:grpSpPr>
          <a:xfrm>
            <a:off x="1013942" y="2324100"/>
            <a:ext cx="16588258" cy="4279499"/>
            <a:chOff x="7848600" y="5084128"/>
            <a:chExt cx="16588258" cy="4279499"/>
          </a:xfrm>
        </p:grpSpPr>
        <p:grpSp>
          <p:nvGrpSpPr>
            <p:cNvPr id="19" name="Group 18"/>
            <p:cNvGrpSpPr/>
            <p:nvPr/>
          </p:nvGrpSpPr>
          <p:grpSpPr>
            <a:xfrm>
              <a:off x="7848600" y="5084128"/>
              <a:ext cx="16588258" cy="1200329"/>
              <a:chOff x="7467600" y="5557807"/>
              <a:chExt cx="16588258" cy="1200329"/>
            </a:xfrm>
          </p:grpSpPr>
          <p:sp>
            <p:nvSpPr>
              <p:cNvPr id="21" name="TextBox 20"/>
              <p:cNvSpPr txBox="1"/>
              <p:nvPr/>
            </p:nvSpPr>
            <p:spPr>
              <a:xfrm>
                <a:off x="7587624" y="5557807"/>
                <a:ext cx="16468234" cy="1200329"/>
              </a:xfrm>
              <a:prstGeom prst="rect">
                <a:avLst/>
              </a:prstGeom>
              <a:noFill/>
            </p:spPr>
            <p:txBody>
              <a:bodyPr wrap="square" rtlCol="0">
                <a:spAutoFit/>
              </a:bodyPr>
              <a:lstStyle/>
              <a:p>
                <a:r>
                  <a:rPr lang="en-US" sz="3600" dirty="0">
                    <a:solidFill>
                      <a:schemeClr val="accent1"/>
                    </a:solidFill>
                    <a:latin typeface="Arial Narrow Regular" charset="0"/>
                  </a:rPr>
                  <a:t>Gravity grease interceptor sizing</a:t>
                </a:r>
              </a:p>
              <a:p>
                <a:r>
                  <a:rPr lang="en-US" sz="3600" dirty="0">
                    <a:solidFill>
                      <a:schemeClr val="accent1"/>
                    </a:solidFill>
                    <a:latin typeface="Arial Narrow Regular" charset="0"/>
                  </a:rPr>
                  <a:t>flow rate (GPM) x retention time</a:t>
                </a:r>
                <a:endParaRPr lang="uk-UA" sz="3600" dirty="0">
                  <a:solidFill>
                    <a:schemeClr val="accent1"/>
                  </a:solidFill>
                  <a:latin typeface="Arial Narrow Regular" charset="0"/>
                </a:endParaRPr>
              </a:p>
            </p:txBody>
          </p:sp>
          <p:cxnSp>
            <p:nvCxnSpPr>
              <p:cNvPr id="22" name="Straight Connector 21"/>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8109891" y="6193528"/>
              <a:ext cx="14269568" cy="3170099"/>
            </a:xfrm>
            <a:prstGeom prst="rect">
              <a:avLst/>
            </a:prstGeom>
            <a:noFill/>
          </p:spPr>
          <p:txBody>
            <a:bodyPr wrap="square" rtlCol="0">
              <a:spAutoFit/>
            </a:bodyPr>
            <a:lstStyle/>
            <a:p>
              <a:r>
                <a:rPr lang="en-US" sz="2000" dirty="0">
                  <a:solidFill>
                    <a:schemeClr val="tx2"/>
                  </a:solidFill>
                  <a:latin typeface="Arial Regular" charset="0"/>
                </a:rPr>
                <a:t>Retention time for proper grease and sediment separation</a:t>
              </a:r>
            </a:p>
            <a:p>
              <a:pPr marL="342900" indent="-342900">
                <a:buFont typeface="Arial" panose="020B0604020202020204" pitchFamily="34" charset="0"/>
                <a:buChar char="•"/>
              </a:pPr>
              <a:r>
                <a:rPr lang="en-US" sz="2000" dirty="0">
                  <a:solidFill>
                    <a:schemeClr val="tx2"/>
                  </a:solidFill>
                  <a:latin typeface="Arial Regular" charset="0"/>
                </a:rPr>
                <a:t>30 minutes for emulsified liquid</a:t>
              </a:r>
            </a:p>
            <a:p>
              <a:pPr marL="342900" indent="-342900">
                <a:buFont typeface="Arial" panose="020B0604020202020204" pitchFamily="34" charset="0"/>
                <a:buChar char="•"/>
              </a:pPr>
              <a:r>
                <a:rPr lang="en-US" sz="2000" dirty="0">
                  <a:solidFill>
                    <a:schemeClr val="tx2"/>
                  </a:solidFill>
                  <a:latin typeface="Arial Regular" charset="0"/>
                </a:rPr>
                <a:t>5 minutes standard</a:t>
              </a:r>
            </a:p>
            <a:p>
              <a:pPr marL="342900" indent="-342900">
                <a:buFontTx/>
                <a:buChar char="-"/>
              </a:pPr>
              <a:endParaRPr lang="en-US" sz="2000" dirty="0">
                <a:solidFill>
                  <a:schemeClr val="tx2"/>
                </a:solidFill>
                <a:latin typeface="Arial Regular" charset="0"/>
              </a:endParaRPr>
            </a:p>
            <a:p>
              <a:r>
                <a:rPr lang="en-US" sz="2000" dirty="0">
                  <a:solidFill>
                    <a:schemeClr val="tx2"/>
                  </a:solidFill>
                  <a:latin typeface="Arial Regular" charset="0"/>
                </a:rPr>
                <a:t>Example: 45 gpm flow rate</a:t>
              </a:r>
            </a:p>
            <a:p>
              <a:pPr marL="342900" indent="-342900">
                <a:buFont typeface="Arial" panose="020B0604020202020204" pitchFamily="34" charset="0"/>
                <a:buChar char="•"/>
              </a:pPr>
              <a:r>
                <a:rPr lang="en-US" sz="2000" dirty="0">
                  <a:solidFill>
                    <a:schemeClr val="tx2"/>
                  </a:solidFill>
                  <a:latin typeface="Arial Regular" charset="0"/>
                </a:rPr>
                <a:t>45 x 30 = 1350 – Choose 1500 gallon interceptor</a:t>
              </a:r>
            </a:p>
            <a:p>
              <a:pPr marL="342900" indent="-342900">
                <a:buFont typeface="Arial" panose="020B0604020202020204" pitchFamily="34" charset="0"/>
                <a:buChar char="•"/>
              </a:pPr>
              <a:r>
                <a:rPr lang="en-US" sz="2000" dirty="0">
                  <a:solidFill>
                    <a:schemeClr val="tx2"/>
                  </a:solidFill>
                  <a:latin typeface="Arial Regular" charset="0"/>
                </a:rPr>
                <a:t>45 x 5 = 225 – Choose 250 gallon interceptor</a:t>
              </a:r>
            </a:p>
            <a:p>
              <a:endParaRPr lang="en-US" sz="2000" dirty="0">
                <a:solidFill>
                  <a:schemeClr val="tx2"/>
                </a:solidFill>
                <a:latin typeface="Arial Regular" charset="0"/>
              </a:endParaRPr>
            </a:p>
            <a:p>
              <a:r>
                <a:rPr lang="en-US" sz="2000" dirty="0">
                  <a:solidFill>
                    <a:schemeClr val="tx2"/>
                  </a:solidFill>
                  <a:latin typeface="Arial Regular" charset="0"/>
                </a:rPr>
                <a:t>Always round up to the next available size for safety</a:t>
              </a:r>
            </a:p>
            <a:p>
              <a:endParaRPr lang="en-US" sz="2000" dirty="0">
                <a:solidFill>
                  <a:schemeClr val="tx2"/>
                </a:solidFill>
                <a:latin typeface="Arial Regular" charset="0"/>
              </a:endParaRPr>
            </a:p>
          </p:txBody>
        </p:sp>
      </p:grpSp>
      <p:grpSp>
        <p:nvGrpSpPr>
          <p:cNvPr id="25" name="Group 24"/>
          <p:cNvGrpSpPr/>
          <p:nvPr/>
        </p:nvGrpSpPr>
        <p:grpSpPr>
          <a:xfrm>
            <a:off x="1013942" y="6489299"/>
            <a:ext cx="16588258" cy="2950874"/>
            <a:chOff x="7848600" y="5084128"/>
            <a:chExt cx="16588258" cy="2950874"/>
          </a:xfrm>
        </p:grpSpPr>
        <p:grpSp>
          <p:nvGrpSpPr>
            <p:cNvPr id="31" name="Group 30"/>
            <p:cNvGrpSpPr/>
            <p:nvPr/>
          </p:nvGrpSpPr>
          <p:grpSpPr>
            <a:xfrm>
              <a:off x="7848600" y="5084128"/>
              <a:ext cx="16588258" cy="646331"/>
              <a:chOff x="7467600" y="5557807"/>
              <a:chExt cx="16588258" cy="646331"/>
            </a:xfrm>
          </p:grpSpPr>
          <p:sp>
            <p:nvSpPr>
              <p:cNvPr id="33" name="TextBox 32"/>
              <p:cNvSpPr txBox="1"/>
              <p:nvPr/>
            </p:nvSpPr>
            <p:spPr>
              <a:xfrm>
                <a:off x="7587624" y="5557807"/>
                <a:ext cx="16468234" cy="646331"/>
              </a:xfrm>
              <a:prstGeom prst="rect">
                <a:avLst/>
              </a:prstGeom>
              <a:noFill/>
            </p:spPr>
            <p:txBody>
              <a:bodyPr wrap="square" rtlCol="0">
                <a:spAutoFit/>
              </a:bodyPr>
              <a:lstStyle/>
              <a:p>
                <a:r>
                  <a:rPr lang="en-US" sz="3600" dirty="0">
                    <a:solidFill>
                      <a:schemeClr val="accent1"/>
                    </a:solidFill>
                    <a:latin typeface="Arial Narrow Regular" charset="0"/>
                  </a:rPr>
                  <a:t>PDI – Plumbing and Drainage Institute hydromechanical interceptor sizing</a:t>
                </a:r>
                <a:endParaRPr lang="uk-UA" sz="3600" dirty="0">
                  <a:solidFill>
                    <a:schemeClr val="accent1"/>
                  </a:solidFill>
                  <a:latin typeface="Arial Narrow Regular" charset="0"/>
                </a:endParaRPr>
              </a:p>
            </p:txBody>
          </p:sp>
          <p:cxnSp>
            <p:nvCxnSpPr>
              <p:cNvPr id="34" name="Straight Connector 3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8109891" y="5788233"/>
              <a:ext cx="14269568" cy="2246769"/>
            </a:xfrm>
            <a:prstGeom prst="rect">
              <a:avLst/>
            </a:prstGeom>
            <a:noFill/>
          </p:spPr>
          <p:txBody>
            <a:bodyPr wrap="square" rtlCol="0">
              <a:spAutoFit/>
            </a:bodyPr>
            <a:lstStyle/>
            <a:p>
              <a:r>
                <a:rPr lang="en-US" sz="2000" dirty="0">
                  <a:solidFill>
                    <a:schemeClr val="tx2"/>
                  </a:solidFill>
                  <a:latin typeface="Arial Regular" charset="0"/>
                </a:rPr>
                <a:t>Calculate fixture flow in GPM (gallons per minute) multiply by 1 minute retention time = Size in GPM rounded to next highest</a:t>
              </a:r>
            </a:p>
            <a:p>
              <a:r>
                <a:rPr lang="en-US" sz="2000" dirty="0">
                  <a:solidFill>
                    <a:schemeClr val="tx2"/>
                  </a:solidFill>
                  <a:latin typeface="Arial Regular" charset="0"/>
                </a:rPr>
                <a:t>Always round up to the next available size for safety</a:t>
              </a:r>
            </a:p>
            <a:p>
              <a:endParaRPr lang="en-US" sz="2000" dirty="0">
                <a:solidFill>
                  <a:schemeClr val="tx2"/>
                </a:solidFill>
                <a:latin typeface="Arial Regular" charset="0"/>
              </a:endParaRPr>
            </a:p>
            <a:p>
              <a:r>
                <a:rPr lang="en-US" sz="2000" dirty="0">
                  <a:solidFill>
                    <a:schemeClr val="tx2"/>
                  </a:solidFill>
                  <a:latin typeface="Arial Regular" charset="0"/>
                </a:rPr>
                <a:t>Example: 1 X 3-compartment sink has rated flow of 32 GM</a:t>
              </a:r>
            </a:p>
            <a:p>
              <a:pPr marL="342900" indent="-342900">
                <a:buFont typeface="Arial" panose="020B0604020202020204" pitchFamily="34" charset="0"/>
                <a:buChar char="•"/>
              </a:pPr>
              <a:r>
                <a:rPr lang="en-US" sz="2000" dirty="0">
                  <a:solidFill>
                    <a:schemeClr val="tx2"/>
                  </a:solidFill>
                  <a:latin typeface="Arial Regular" charset="0"/>
                </a:rPr>
                <a:t>32 x 1 = 33GPM</a:t>
              </a:r>
            </a:p>
            <a:p>
              <a:pPr marL="342900" indent="-342900">
                <a:buFont typeface="Arial" panose="020B0604020202020204" pitchFamily="34" charset="0"/>
                <a:buChar char="•"/>
              </a:pPr>
              <a:r>
                <a:rPr lang="en-US" sz="2000" dirty="0">
                  <a:solidFill>
                    <a:schemeClr val="tx2"/>
                  </a:solidFill>
                  <a:latin typeface="Arial Regular" charset="0"/>
                </a:rPr>
                <a:t>Choose 35 GPM Interceptor like Retroceptor RC35LP,  or Z1170-700, or GT2702-35</a:t>
              </a:r>
            </a:p>
            <a:p>
              <a:pPr marL="342900" indent="-342900">
                <a:buFontTx/>
                <a:buChar char="-"/>
              </a:pPr>
              <a:endParaRPr lang="en-US" sz="2000" dirty="0">
                <a:solidFill>
                  <a:schemeClr val="tx2"/>
                </a:solidFill>
                <a:latin typeface="Arial Regular" charset="0"/>
              </a:endParaRPr>
            </a:p>
          </p:txBody>
        </p:sp>
      </p:grpSp>
    </p:spTree>
    <p:extLst>
      <p:ext uri="{BB962C8B-B14F-4D97-AF65-F5344CB8AC3E}">
        <p14:creationId xmlns:p14="http://schemas.microsoft.com/office/powerpoint/2010/main" val="230949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0325100" cy="1338828"/>
          </a:xfrm>
        </p:spPr>
        <p:txBody>
          <a:bodyPr/>
          <a:lstStyle/>
          <a:p>
            <a:r>
              <a:rPr lang="en-US" dirty="0">
                <a:solidFill>
                  <a:schemeClr val="accent1"/>
                </a:solidFill>
              </a:rPr>
              <a:t>design &amp; specify</a:t>
            </a:r>
            <a:br>
              <a:rPr lang="en-US" dirty="0"/>
            </a:br>
            <a:r>
              <a:rPr lang="en-US" dirty="0"/>
              <a:t>sizing grease interceptors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31</a:t>
            </a:fld>
            <a:endParaRPr b="0" dirty="0">
              <a:latin typeface="Arial Regular" charset="0"/>
            </a:endParaRPr>
          </a:p>
        </p:txBody>
      </p:sp>
      <p:sp>
        <p:nvSpPr>
          <p:cNvPr id="15" name="Rectangle 3"/>
          <p:cNvSpPr txBox="1">
            <a:spLocks noChangeArrowheads="1"/>
          </p:cNvSpPr>
          <p:nvPr/>
        </p:nvSpPr>
        <p:spPr>
          <a:xfrm>
            <a:off x="3086100" y="4229100"/>
            <a:ext cx="12115800" cy="4914900"/>
          </a:xfrm>
          <a:prstGeom prst="rect">
            <a:avLst/>
          </a:prstGeom>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endParaRPr lang="en-US" altLang="en-US" sz="2400" i="1" baseline="30000" dirty="0">
              <a:latin typeface="Arial" panose="020B0604020202020204" pitchFamily="34" charset="0"/>
              <a:cs typeface="Arial" panose="020B0604020202020204" pitchFamily="34" charset="0"/>
            </a:endParaRPr>
          </a:p>
        </p:txBody>
      </p:sp>
      <p:sp>
        <p:nvSpPr>
          <p:cNvPr id="17" name="Rectangle 3"/>
          <p:cNvSpPr txBox="1">
            <a:spLocks noChangeArrowheads="1"/>
          </p:cNvSpPr>
          <p:nvPr/>
        </p:nvSpPr>
        <p:spPr>
          <a:xfrm>
            <a:off x="3200400" y="3886200"/>
            <a:ext cx="11201400" cy="5829300"/>
          </a:xfrm>
          <a:prstGeom prst="rect">
            <a:avLst/>
          </a:prstGeom>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endParaRPr lang="en-US" altLang="en-US" sz="3000" b="1" i="1" dirty="0">
              <a:latin typeface="+mj-lt"/>
              <a:cs typeface="Arial" panose="020B0604020202020204" pitchFamily="34" charset="0"/>
            </a:endParaRPr>
          </a:p>
        </p:txBody>
      </p:sp>
      <p:grpSp>
        <p:nvGrpSpPr>
          <p:cNvPr id="26" name="Group 25"/>
          <p:cNvGrpSpPr/>
          <p:nvPr/>
        </p:nvGrpSpPr>
        <p:grpSpPr>
          <a:xfrm>
            <a:off x="1013942" y="4267885"/>
            <a:ext cx="16588258" cy="1104215"/>
            <a:chOff x="7848600" y="5084128"/>
            <a:chExt cx="16588258" cy="1104215"/>
          </a:xfrm>
        </p:grpSpPr>
        <p:grpSp>
          <p:nvGrpSpPr>
            <p:cNvPr id="27" name="Group 26"/>
            <p:cNvGrpSpPr/>
            <p:nvPr/>
          </p:nvGrpSpPr>
          <p:grpSpPr>
            <a:xfrm>
              <a:off x="7848600" y="5084128"/>
              <a:ext cx="16588258" cy="646331"/>
              <a:chOff x="7467600" y="5557807"/>
              <a:chExt cx="16588258" cy="646331"/>
            </a:xfrm>
          </p:grpSpPr>
          <p:sp>
            <p:nvSpPr>
              <p:cNvPr id="29" name="TextBox 28"/>
              <p:cNvSpPr txBox="1"/>
              <p:nvPr/>
            </p:nvSpPr>
            <p:spPr>
              <a:xfrm>
                <a:off x="7587624" y="5557807"/>
                <a:ext cx="16468234" cy="646331"/>
              </a:xfrm>
              <a:prstGeom prst="rect">
                <a:avLst/>
              </a:prstGeom>
              <a:noFill/>
            </p:spPr>
            <p:txBody>
              <a:bodyPr wrap="square" rtlCol="0">
                <a:spAutoFit/>
              </a:bodyPr>
              <a:lstStyle/>
              <a:p>
                <a:r>
                  <a:rPr lang="en-US" sz="3600" dirty="0">
                    <a:solidFill>
                      <a:schemeClr val="accent1"/>
                    </a:solidFill>
                    <a:latin typeface="Arial Narrow Regular" charset="0"/>
                  </a:rPr>
                  <a:t>online sizing guide</a:t>
                </a:r>
                <a:endParaRPr lang="uk-UA" sz="3600" dirty="0">
                  <a:solidFill>
                    <a:schemeClr val="accent1"/>
                  </a:solidFill>
                  <a:latin typeface="Arial Narrow Regular" charset="0"/>
                </a:endParaRPr>
              </a:p>
            </p:txBody>
          </p:sp>
          <p:cxnSp>
            <p:nvCxnSpPr>
              <p:cNvPr id="30" name="Straight Connector 29"/>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8109890" y="5788233"/>
              <a:ext cx="15737535" cy="400110"/>
            </a:xfrm>
            <a:prstGeom prst="rect">
              <a:avLst/>
            </a:prstGeom>
            <a:noFill/>
          </p:spPr>
          <p:txBody>
            <a:bodyPr wrap="square" rtlCol="0">
              <a:spAutoFit/>
            </a:bodyPr>
            <a:lstStyle/>
            <a:p>
              <a:pPr marL="285750" indent="-285750">
                <a:buFont typeface="Arial" panose="020B0604020202020204" pitchFamily="34" charset="0"/>
                <a:buChar char="•"/>
              </a:pPr>
              <a:endParaRPr lang="en-US" sz="2000" dirty="0">
                <a:solidFill>
                  <a:schemeClr val="tx2"/>
                </a:solidFill>
                <a:latin typeface="Arial Regular" charset="0"/>
              </a:endParaRPr>
            </a:p>
          </p:txBody>
        </p:sp>
      </p:grpSp>
      <p:pic>
        <p:nvPicPr>
          <p:cNvPr id="14" name="Picture 2"/>
          <p:cNvPicPr>
            <a:picLocks noChangeAspect="1" noChangeArrowheads="1"/>
          </p:cNvPicPr>
          <p:nvPr/>
        </p:nvPicPr>
        <p:blipFill>
          <a:blip r:embed="rId3" cstate="print"/>
          <a:srcRect/>
          <a:stretch>
            <a:fillRect/>
          </a:stretch>
        </p:blipFill>
        <p:spPr bwMode="auto">
          <a:xfrm>
            <a:off x="11027764" y="20353"/>
            <a:ext cx="7260236" cy="10247285"/>
          </a:xfrm>
          <a:prstGeom prst="rect">
            <a:avLst/>
          </a:prstGeom>
          <a:solidFill>
            <a:schemeClr val="bg1"/>
          </a:solidFill>
          <a:ln>
            <a:noFill/>
          </a:ln>
          <a:effectLst/>
        </p:spPr>
      </p:pic>
      <p:sp>
        <p:nvSpPr>
          <p:cNvPr id="16" name="Text Placeholder 2"/>
          <p:cNvSpPr txBox="1">
            <a:spLocks/>
          </p:cNvSpPr>
          <p:nvPr/>
        </p:nvSpPr>
        <p:spPr>
          <a:xfrm>
            <a:off x="1126471" y="4991100"/>
            <a:ext cx="7857634" cy="784609"/>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spcBef>
                <a:spcPts val="0"/>
              </a:spcBef>
              <a:buNone/>
            </a:pPr>
            <a:r>
              <a:rPr lang="en-US" sz="2000" dirty="0">
                <a:latin typeface="Arial" panose="020B0604020202020204" pitchFamily="34" charset="0"/>
                <a:ea typeface="ＭＳ Ｐゴシック" pitchFamily="34" charset="-128"/>
                <a:cs typeface="Arial" panose="020B0604020202020204" pitchFamily="34" charset="0"/>
                <a:hlinkClick r:id="rId4"/>
              </a:rPr>
              <a:t>http://content.zurn.com/pages/ technicalinformation/Interceptors/GreaseCalcSDODIM(PW).xls</a:t>
            </a:r>
            <a:endParaRPr lang="en-US" sz="2000" dirty="0">
              <a:latin typeface="Arial" panose="020B0604020202020204" pitchFamily="34" charset="0"/>
              <a:ea typeface="ＭＳ Ｐゴシック" pitchFamily="34" charset="-128"/>
              <a:cs typeface="Arial" panose="020B0604020202020204" pitchFamily="34" charset="0"/>
            </a:endParaRPr>
          </a:p>
        </p:txBody>
      </p:sp>
      <p:grpSp>
        <p:nvGrpSpPr>
          <p:cNvPr id="18" name="Group 17"/>
          <p:cNvGrpSpPr/>
          <p:nvPr/>
        </p:nvGrpSpPr>
        <p:grpSpPr>
          <a:xfrm>
            <a:off x="1013942" y="2324100"/>
            <a:ext cx="16588258" cy="1719768"/>
            <a:chOff x="7848600" y="5084128"/>
            <a:chExt cx="16588258" cy="1719768"/>
          </a:xfrm>
        </p:grpSpPr>
        <p:grpSp>
          <p:nvGrpSpPr>
            <p:cNvPr id="19" name="Group 18"/>
            <p:cNvGrpSpPr/>
            <p:nvPr/>
          </p:nvGrpSpPr>
          <p:grpSpPr>
            <a:xfrm>
              <a:off x="7848600" y="5084128"/>
              <a:ext cx="16588258" cy="646331"/>
              <a:chOff x="7467600" y="5557807"/>
              <a:chExt cx="16588258" cy="646331"/>
            </a:xfrm>
          </p:grpSpPr>
          <p:sp>
            <p:nvSpPr>
              <p:cNvPr id="21" name="TextBox 20"/>
              <p:cNvSpPr txBox="1"/>
              <p:nvPr/>
            </p:nvSpPr>
            <p:spPr>
              <a:xfrm>
                <a:off x="7587624" y="5557807"/>
                <a:ext cx="16468234" cy="646331"/>
              </a:xfrm>
              <a:prstGeom prst="rect">
                <a:avLst/>
              </a:prstGeom>
              <a:noFill/>
            </p:spPr>
            <p:txBody>
              <a:bodyPr wrap="square" rtlCol="0">
                <a:spAutoFit/>
              </a:bodyPr>
              <a:lstStyle/>
              <a:p>
                <a:r>
                  <a:rPr lang="en-US" sz="3600" dirty="0">
                    <a:solidFill>
                      <a:schemeClr val="accent1"/>
                    </a:solidFill>
                    <a:latin typeface="Arial Narrow Regular" charset="0"/>
                  </a:rPr>
                  <a:t>overview</a:t>
                </a:r>
                <a:endParaRPr lang="uk-UA" sz="3600" dirty="0">
                  <a:solidFill>
                    <a:schemeClr val="accent1"/>
                  </a:solidFill>
                  <a:latin typeface="Arial Narrow Regular" charset="0"/>
                </a:endParaRPr>
              </a:p>
            </p:txBody>
          </p:sp>
          <p:cxnSp>
            <p:nvCxnSpPr>
              <p:cNvPr id="22" name="Straight Connector 21"/>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8109891" y="5788233"/>
              <a:ext cx="8859367" cy="1015663"/>
            </a:xfrm>
            <a:prstGeom prst="rect">
              <a:avLst/>
            </a:prstGeom>
            <a:noFill/>
          </p:spPr>
          <p:txBody>
            <a:bodyPr wrap="square" rtlCol="0">
              <a:spAutoFit/>
            </a:bodyPr>
            <a:lstStyle/>
            <a:p>
              <a:r>
                <a:rPr lang="en-US" sz="2000" dirty="0">
                  <a:solidFill>
                    <a:schemeClr val="tx2"/>
                  </a:solidFill>
                  <a:latin typeface="Arial Regular" charset="0"/>
                </a:rPr>
                <a:t>A grease interceptor or oil water separator should provide a volume sufficient to allow Stokes Law gravity separation to act, given a reasonable estimate of incoming grease or oil pollutant load and retention time to separate.</a:t>
              </a:r>
            </a:p>
          </p:txBody>
        </p:sp>
      </p:grpSp>
    </p:spTree>
    <p:extLst>
      <p:ext uri="{BB962C8B-B14F-4D97-AF65-F5344CB8AC3E}">
        <p14:creationId xmlns:p14="http://schemas.microsoft.com/office/powerpoint/2010/main" val="3327036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0325100" cy="1338828"/>
          </a:xfrm>
        </p:spPr>
        <p:txBody>
          <a:bodyPr/>
          <a:lstStyle/>
          <a:p>
            <a:r>
              <a:rPr lang="en-US" dirty="0">
                <a:solidFill>
                  <a:schemeClr val="accent1"/>
                </a:solidFill>
              </a:rPr>
              <a:t>design &amp; specify</a:t>
            </a:r>
            <a:br>
              <a:rPr lang="en-US" dirty="0"/>
            </a:br>
            <a:r>
              <a:rPr lang="en-US" dirty="0"/>
              <a:t>sizing</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32</a:t>
            </a:fld>
            <a:endParaRPr b="0" dirty="0">
              <a:latin typeface="Arial Regular" charset="0"/>
            </a:endParaRPr>
          </a:p>
        </p:txBody>
      </p:sp>
      <p:sp>
        <p:nvSpPr>
          <p:cNvPr id="15" name="Rectangle 3"/>
          <p:cNvSpPr txBox="1">
            <a:spLocks noChangeArrowheads="1"/>
          </p:cNvSpPr>
          <p:nvPr/>
        </p:nvSpPr>
        <p:spPr>
          <a:xfrm>
            <a:off x="3086100" y="4229100"/>
            <a:ext cx="12115800" cy="4914900"/>
          </a:xfrm>
          <a:prstGeom prst="rect">
            <a:avLst/>
          </a:prstGeom>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endParaRPr lang="en-US" altLang="en-US" sz="2400" i="1" baseline="30000" dirty="0">
              <a:latin typeface="Arial" panose="020B0604020202020204" pitchFamily="34" charset="0"/>
              <a:cs typeface="Arial" panose="020B0604020202020204" pitchFamily="34" charset="0"/>
            </a:endParaRPr>
          </a:p>
        </p:txBody>
      </p:sp>
      <p:sp>
        <p:nvSpPr>
          <p:cNvPr id="17" name="Rectangle 3"/>
          <p:cNvSpPr txBox="1">
            <a:spLocks noChangeArrowheads="1"/>
          </p:cNvSpPr>
          <p:nvPr/>
        </p:nvSpPr>
        <p:spPr>
          <a:xfrm>
            <a:off x="3200400" y="3886200"/>
            <a:ext cx="11201400" cy="5829300"/>
          </a:xfrm>
          <a:prstGeom prst="rect">
            <a:avLst/>
          </a:prstGeom>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endParaRPr lang="en-US" altLang="en-US" sz="3000" b="1" i="1" dirty="0">
              <a:latin typeface="+mj-lt"/>
              <a:cs typeface="Arial" panose="020B0604020202020204" pitchFamily="34" charset="0"/>
            </a:endParaRPr>
          </a:p>
        </p:txBody>
      </p:sp>
      <p:pic>
        <p:nvPicPr>
          <p:cNvPr id="13" name="Picture 4" descr="C:\Cloud\Dropbox\Graphics For Presentations\Proceptor-Dual-Tank_REND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88659" y="1810217"/>
            <a:ext cx="2797107" cy="27505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Cloud\Dropbox\Graphics For Presentations\Proceptor-Single-Manway_REND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7992" y="4412807"/>
            <a:ext cx="1734527" cy="18533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Cloud\Dropbox\Graphics For Presentations\Proceptor-Single-Manway_REND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5015" y="6527264"/>
            <a:ext cx="1257300" cy="13434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Cloud\Dropbox\Graphics For Presentations\Proceptor-Dual-Manway_REND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81486" y="3451685"/>
            <a:ext cx="1550576" cy="18878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Cloud\Dropbox\Graphics For Presentations\Proceptor-Dual-Manway_REND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3937" y="5473616"/>
            <a:ext cx="1259204" cy="153306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3086100" y="8719798"/>
            <a:ext cx="2210862" cy="830997"/>
          </a:xfrm>
          <a:prstGeom prst="rect">
            <a:avLst/>
          </a:prstGeom>
        </p:spPr>
        <p:txBody>
          <a:bodyPr wrap="none">
            <a:spAutoFit/>
          </a:bodyPr>
          <a:lstStyle/>
          <a:p>
            <a:pPr>
              <a:defRPr/>
            </a:pPr>
            <a:r>
              <a:rPr lang="en-US" sz="1800" b="1" dirty="0">
                <a:latin typeface="Arial"/>
              </a:rPr>
              <a:t>Proceptor GMC-50</a:t>
            </a:r>
          </a:p>
          <a:p>
            <a:pPr>
              <a:defRPr/>
            </a:pPr>
            <a:r>
              <a:rPr lang="en-US" sz="1500" dirty="0">
                <a:latin typeface="Arial"/>
              </a:rPr>
              <a:t>Volume 50 Gallons</a:t>
            </a:r>
          </a:p>
          <a:p>
            <a:pPr>
              <a:defRPr/>
            </a:pPr>
            <a:r>
              <a:rPr lang="en-US" sz="1500" dirty="0">
                <a:latin typeface="Arial"/>
              </a:rPr>
              <a:t>Flow rate 10-50GPM</a:t>
            </a:r>
          </a:p>
        </p:txBody>
      </p:sp>
      <p:sp>
        <p:nvSpPr>
          <p:cNvPr id="23" name="Rectangle 22"/>
          <p:cNvSpPr/>
          <p:nvPr/>
        </p:nvSpPr>
        <p:spPr>
          <a:xfrm>
            <a:off x="4403246" y="7765733"/>
            <a:ext cx="2339102" cy="830997"/>
          </a:xfrm>
          <a:prstGeom prst="rect">
            <a:avLst/>
          </a:prstGeom>
        </p:spPr>
        <p:txBody>
          <a:bodyPr wrap="none">
            <a:spAutoFit/>
          </a:bodyPr>
          <a:lstStyle/>
          <a:p>
            <a:pPr>
              <a:defRPr/>
            </a:pPr>
            <a:r>
              <a:rPr lang="en-US" sz="1800" b="1" dirty="0">
                <a:latin typeface="Arial"/>
              </a:rPr>
              <a:t>Proceptor GMC-100</a:t>
            </a:r>
          </a:p>
          <a:p>
            <a:pPr>
              <a:defRPr/>
            </a:pPr>
            <a:r>
              <a:rPr lang="en-US" sz="1500" dirty="0">
                <a:latin typeface="Arial"/>
              </a:rPr>
              <a:t>Volume 100 Gallons</a:t>
            </a:r>
          </a:p>
          <a:p>
            <a:pPr>
              <a:defRPr/>
            </a:pPr>
            <a:r>
              <a:rPr lang="en-US" sz="1500" dirty="0">
                <a:latin typeface="Arial"/>
              </a:rPr>
              <a:t>Flow Rate 20-100GPM</a:t>
            </a:r>
          </a:p>
        </p:txBody>
      </p:sp>
      <p:sp>
        <p:nvSpPr>
          <p:cNvPr id="24" name="Rectangle 23"/>
          <p:cNvSpPr/>
          <p:nvPr/>
        </p:nvSpPr>
        <p:spPr>
          <a:xfrm>
            <a:off x="5143500" y="9596735"/>
            <a:ext cx="9135386" cy="415498"/>
          </a:xfrm>
          <a:prstGeom prst="rect">
            <a:avLst/>
          </a:prstGeom>
        </p:spPr>
        <p:txBody>
          <a:bodyPr wrap="none">
            <a:spAutoFit/>
          </a:bodyPr>
          <a:lstStyle/>
          <a:p>
            <a:r>
              <a:rPr lang="en-US" sz="2100" dirty="0">
                <a:latin typeface="Arial"/>
              </a:rPr>
              <a:t>Note: All tank sizes over 3,000 gallon volume are round 94” diameter tanks.</a:t>
            </a:r>
          </a:p>
        </p:txBody>
      </p:sp>
      <p:sp>
        <p:nvSpPr>
          <p:cNvPr id="25" name="Rectangle 24"/>
          <p:cNvSpPr/>
          <p:nvPr/>
        </p:nvSpPr>
        <p:spPr>
          <a:xfrm>
            <a:off x="6118191" y="6948272"/>
            <a:ext cx="2339102" cy="830997"/>
          </a:xfrm>
          <a:prstGeom prst="rect">
            <a:avLst/>
          </a:prstGeom>
        </p:spPr>
        <p:txBody>
          <a:bodyPr wrap="none">
            <a:spAutoFit/>
          </a:bodyPr>
          <a:lstStyle/>
          <a:p>
            <a:r>
              <a:rPr lang="en-US" sz="1800" b="1" dirty="0">
                <a:latin typeface="Arial"/>
              </a:rPr>
              <a:t>Proceptor GMC-500</a:t>
            </a:r>
          </a:p>
          <a:p>
            <a:r>
              <a:rPr lang="en-US" sz="1500" dirty="0">
                <a:latin typeface="Arial"/>
              </a:rPr>
              <a:t>Volume 500 Gallons</a:t>
            </a:r>
          </a:p>
          <a:p>
            <a:r>
              <a:rPr lang="en-US" sz="1500" dirty="0">
                <a:latin typeface="Arial"/>
              </a:rPr>
              <a:t>Flow rate 100GPM </a:t>
            </a:r>
          </a:p>
        </p:txBody>
      </p:sp>
      <p:sp>
        <p:nvSpPr>
          <p:cNvPr id="31" name="Rectangle 30"/>
          <p:cNvSpPr/>
          <p:nvPr/>
        </p:nvSpPr>
        <p:spPr>
          <a:xfrm>
            <a:off x="8001000" y="6088682"/>
            <a:ext cx="2467342" cy="830997"/>
          </a:xfrm>
          <a:prstGeom prst="rect">
            <a:avLst/>
          </a:prstGeom>
        </p:spPr>
        <p:txBody>
          <a:bodyPr wrap="none">
            <a:spAutoFit/>
          </a:bodyPr>
          <a:lstStyle/>
          <a:p>
            <a:r>
              <a:rPr lang="en-US" sz="1800" b="1" dirty="0">
                <a:latin typeface="Arial"/>
              </a:rPr>
              <a:t>Proceptor GMC-1000</a:t>
            </a:r>
          </a:p>
          <a:p>
            <a:r>
              <a:rPr lang="en-US" sz="1500" dirty="0">
                <a:latin typeface="Arial"/>
              </a:rPr>
              <a:t>Volume 1,000 Gallons</a:t>
            </a:r>
          </a:p>
          <a:p>
            <a:r>
              <a:rPr lang="en-US" sz="1500" dirty="0">
                <a:latin typeface="Arial"/>
              </a:rPr>
              <a:t>Flow rate 100-200GPM</a:t>
            </a:r>
          </a:p>
        </p:txBody>
      </p:sp>
      <p:sp>
        <p:nvSpPr>
          <p:cNvPr id="32" name="Right Arrow 31"/>
          <p:cNvSpPr/>
          <p:nvPr/>
        </p:nvSpPr>
        <p:spPr>
          <a:xfrm rot="20001384">
            <a:off x="505581" y="3115761"/>
            <a:ext cx="14156901" cy="203983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50" b="1" dirty="0">
                <a:solidFill>
                  <a:schemeClr val="bg2"/>
                </a:solidFill>
                <a:latin typeface="Arial"/>
              </a:rPr>
              <a:t>Volumes 50-10,000 Gallons   Flow Rates </a:t>
            </a:r>
            <a:r>
              <a:rPr lang="en-US" sz="4050" dirty="0">
                <a:solidFill>
                  <a:schemeClr val="bg2"/>
                </a:solidFill>
                <a:latin typeface="Arial"/>
              </a:rPr>
              <a:t>10- 2000 GPM</a:t>
            </a:r>
          </a:p>
        </p:txBody>
      </p:sp>
      <p:sp>
        <p:nvSpPr>
          <p:cNvPr id="33" name="Rectangle 32"/>
          <p:cNvSpPr/>
          <p:nvPr/>
        </p:nvSpPr>
        <p:spPr>
          <a:xfrm>
            <a:off x="10126998" y="5211520"/>
            <a:ext cx="2467342" cy="830997"/>
          </a:xfrm>
          <a:prstGeom prst="rect">
            <a:avLst/>
          </a:prstGeom>
        </p:spPr>
        <p:txBody>
          <a:bodyPr wrap="none">
            <a:spAutoFit/>
          </a:bodyPr>
          <a:lstStyle/>
          <a:p>
            <a:r>
              <a:rPr lang="en-US" sz="1800" b="1" dirty="0">
                <a:latin typeface="Arial"/>
              </a:rPr>
              <a:t>Proceptor GMC-1500</a:t>
            </a:r>
          </a:p>
          <a:p>
            <a:r>
              <a:rPr lang="en-US" sz="1500" dirty="0">
                <a:latin typeface="Arial"/>
              </a:rPr>
              <a:t>Volume 1,500 Gallons</a:t>
            </a:r>
          </a:p>
          <a:p>
            <a:r>
              <a:rPr lang="en-US" sz="1500" dirty="0">
                <a:latin typeface="Arial"/>
              </a:rPr>
              <a:t>Flow rate 100-300GPM</a:t>
            </a:r>
          </a:p>
        </p:txBody>
      </p:sp>
      <p:sp>
        <p:nvSpPr>
          <p:cNvPr id="34" name="Rectangle 33"/>
          <p:cNvSpPr/>
          <p:nvPr/>
        </p:nvSpPr>
        <p:spPr>
          <a:xfrm>
            <a:off x="12298698" y="4343401"/>
            <a:ext cx="2467342" cy="830997"/>
          </a:xfrm>
          <a:prstGeom prst="rect">
            <a:avLst/>
          </a:prstGeom>
        </p:spPr>
        <p:txBody>
          <a:bodyPr wrap="none">
            <a:spAutoFit/>
          </a:bodyPr>
          <a:lstStyle/>
          <a:p>
            <a:r>
              <a:rPr lang="en-US" sz="1800" b="1" dirty="0">
                <a:latin typeface="Arial"/>
              </a:rPr>
              <a:t>Proceptor GMC-2600</a:t>
            </a:r>
          </a:p>
          <a:p>
            <a:r>
              <a:rPr lang="en-US" sz="1500" dirty="0">
                <a:latin typeface="Arial"/>
              </a:rPr>
              <a:t>Volume 2,600 Gallons</a:t>
            </a:r>
          </a:p>
          <a:p>
            <a:r>
              <a:rPr lang="en-US" sz="1500" dirty="0">
                <a:latin typeface="Arial"/>
              </a:rPr>
              <a:t>Flow rate 100-520GPM</a:t>
            </a:r>
          </a:p>
        </p:txBody>
      </p:sp>
      <p:sp>
        <p:nvSpPr>
          <p:cNvPr id="35" name="Rectangle 34"/>
          <p:cNvSpPr/>
          <p:nvPr/>
        </p:nvSpPr>
        <p:spPr>
          <a:xfrm>
            <a:off x="13944600" y="3351937"/>
            <a:ext cx="2595582" cy="830997"/>
          </a:xfrm>
          <a:prstGeom prst="rect">
            <a:avLst/>
          </a:prstGeom>
        </p:spPr>
        <p:txBody>
          <a:bodyPr wrap="none">
            <a:spAutoFit/>
          </a:bodyPr>
          <a:lstStyle/>
          <a:p>
            <a:r>
              <a:rPr lang="en-US" sz="1800" b="1" dirty="0">
                <a:latin typeface="Arial"/>
              </a:rPr>
              <a:t>Proceptor GMC-10000</a:t>
            </a:r>
          </a:p>
          <a:p>
            <a:r>
              <a:rPr lang="en-US" sz="1500" dirty="0">
                <a:latin typeface="Arial"/>
              </a:rPr>
              <a:t>Volume 10,000 Gallons</a:t>
            </a:r>
          </a:p>
          <a:p>
            <a:r>
              <a:rPr lang="en-US" sz="1500" dirty="0">
                <a:latin typeface="Arial"/>
              </a:rPr>
              <a:t>Flow rate 2,000GPM</a:t>
            </a:r>
          </a:p>
        </p:txBody>
      </p:sp>
      <p:pic>
        <p:nvPicPr>
          <p:cNvPr id="36" name="Picture 2" descr="C:\Cloud\Dropbox\Graphics For Presentations\Proceptor-Single-Manway_RENDE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9000" y="7722287"/>
            <a:ext cx="1000125" cy="1068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308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0325100" cy="1338828"/>
          </a:xfrm>
        </p:spPr>
        <p:txBody>
          <a:bodyPr/>
          <a:lstStyle/>
          <a:p>
            <a:r>
              <a:rPr lang="en-US" dirty="0">
                <a:solidFill>
                  <a:schemeClr val="accent1"/>
                </a:solidFill>
              </a:rPr>
              <a:t>design &amp; specify</a:t>
            </a:r>
            <a:br>
              <a:rPr lang="en-US" dirty="0"/>
            </a:br>
            <a:r>
              <a:rPr lang="en-US" dirty="0"/>
              <a:t>sizing and design flexibility</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33</a:t>
            </a:fld>
            <a:endParaRPr b="0" dirty="0">
              <a:latin typeface="Arial Regular" charset="0"/>
            </a:endParaRPr>
          </a:p>
        </p:txBody>
      </p:sp>
      <p:pic>
        <p:nvPicPr>
          <p:cNvPr id="27" name="Shape 207"/>
          <p:cNvPicPr preferRelativeResize="0">
            <a:picLocks noChangeAspect="1"/>
          </p:cNvPicPr>
          <p:nvPr/>
        </p:nvPicPr>
        <p:blipFill rotWithShape="1">
          <a:blip r:embed="rId3" cstate="print">
            <a:alphaModFix/>
          </a:blip>
          <a:srcRect/>
          <a:stretch/>
        </p:blipFill>
        <p:spPr>
          <a:xfrm>
            <a:off x="13502576" y="172587"/>
            <a:ext cx="4785424" cy="10059687"/>
          </a:xfrm>
          <a:prstGeom prst="rect">
            <a:avLst/>
          </a:prstGeom>
          <a:noFill/>
          <a:ln>
            <a:noFill/>
          </a:ln>
          <a:effectLst>
            <a:softEdge rad="38100"/>
          </a:effectLst>
        </p:spPr>
      </p:pic>
      <p:grpSp>
        <p:nvGrpSpPr>
          <p:cNvPr id="29" name="Group 28"/>
          <p:cNvGrpSpPr/>
          <p:nvPr/>
        </p:nvGrpSpPr>
        <p:grpSpPr>
          <a:xfrm>
            <a:off x="1013942" y="2324100"/>
            <a:ext cx="16588258" cy="2335321"/>
            <a:chOff x="7848600" y="5084128"/>
            <a:chExt cx="16588258" cy="2335321"/>
          </a:xfrm>
        </p:grpSpPr>
        <p:grpSp>
          <p:nvGrpSpPr>
            <p:cNvPr id="30" name="Group 29"/>
            <p:cNvGrpSpPr/>
            <p:nvPr/>
          </p:nvGrpSpPr>
          <p:grpSpPr>
            <a:xfrm>
              <a:off x="7848600" y="5084128"/>
              <a:ext cx="16588258" cy="646331"/>
              <a:chOff x="7467600" y="5557807"/>
              <a:chExt cx="16588258" cy="646331"/>
            </a:xfrm>
          </p:grpSpPr>
          <p:sp>
            <p:nvSpPr>
              <p:cNvPr id="38" name="TextBox 37"/>
              <p:cNvSpPr txBox="1"/>
              <p:nvPr/>
            </p:nvSpPr>
            <p:spPr>
              <a:xfrm>
                <a:off x="7587624" y="5557807"/>
                <a:ext cx="16468234" cy="646331"/>
              </a:xfrm>
              <a:prstGeom prst="rect">
                <a:avLst/>
              </a:prstGeom>
              <a:noFill/>
            </p:spPr>
            <p:txBody>
              <a:bodyPr wrap="square" rtlCol="0">
                <a:spAutoFit/>
              </a:bodyPr>
              <a:lstStyle/>
              <a:p>
                <a:r>
                  <a:rPr lang="en-US" sz="3600" dirty="0">
                    <a:solidFill>
                      <a:schemeClr val="accent1"/>
                    </a:solidFill>
                    <a:latin typeface="Arial Narrow Regular" charset="0"/>
                  </a:rPr>
                  <a:t>highly customizable</a:t>
                </a:r>
                <a:endParaRPr lang="uk-UA" sz="3600" dirty="0">
                  <a:solidFill>
                    <a:schemeClr val="accent1"/>
                  </a:solidFill>
                  <a:latin typeface="Arial Narrow Regular" charset="0"/>
                </a:endParaRPr>
              </a:p>
            </p:txBody>
          </p:sp>
          <p:cxnSp>
            <p:nvCxnSpPr>
              <p:cNvPr id="39" name="Straight Connector 38"/>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8109891" y="5788233"/>
              <a:ext cx="11221568"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Made to order for exact fit (2 week lead time)</a:t>
              </a:r>
            </a:p>
            <a:p>
              <a:pPr marL="285750" indent="-285750">
                <a:buFont typeface="Arial" panose="020B0604020202020204" pitchFamily="34" charset="0"/>
                <a:buChar char="•"/>
              </a:pPr>
              <a:r>
                <a:rPr lang="en-US" sz="2000" dirty="0">
                  <a:solidFill>
                    <a:schemeClr val="tx2"/>
                  </a:solidFill>
                  <a:latin typeface="Arial Regular" charset="0"/>
                </a:rPr>
                <a:t>Configuration double manway to triple manway and in-series systems</a:t>
              </a:r>
            </a:p>
            <a:p>
              <a:pPr marL="285750" indent="-285750">
                <a:buFont typeface="Arial" panose="020B0604020202020204" pitchFamily="34" charset="0"/>
                <a:buChar char="•"/>
              </a:pPr>
              <a:r>
                <a:rPr lang="en-US" sz="2000" dirty="0">
                  <a:solidFill>
                    <a:schemeClr val="tx2"/>
                  </a:solidFill>
                  <a:latin typeface="Arial Regular" charset="0"/>
                </a:rPr>
                <a:t>Easily accommodates most engineering, architect, and owner design requirements</a:t>
              </a:r>
            </a:p>
            <a:p>
              <a:pPr marL="285750" indent="-285750">
                <a:buFont typeface="Arial" panose="020B0604020202020204" pitchFamily="34" charset="0"/>
                <a:buChar char="•"/>
              </a:pPr>
              <a:r>
                <a:rPr lang="en-US" sz="2000" dirty="0">
                  <a:solidFill>
                    <a:schemeClr val="tx2"/>
                  </a:solidFill>
                  <a:latin typeface="Arial Regular" charset="0"/>
                </a:rPr>
                <a:t>Multiple tank configurations can replace impossible to maintain “swimming pool interceptors” that are too large to pump</a:t>
              </a:r>
            </a:p>
          </p:txBody>
        </p:sp>
      </p:gr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3503" b="28747"/>
          <a:stretch/>
        </p:blipFill>
        <p:spPr>
          <a:xfrm>
            <a:off x="0" y="5105400"/>
            <a:ext cx="11963400" cy="5181600"/>
          </a:xfrm>
          <a:prstGeom prst="rect">
            <a:avLst/>
          </a:prstGeom>
        </p:spPr>
      </p:pic>
    </p:spTree>
    <p:extLst>
      <p:ext uri="{BB962C8B-B14F-4D97-AF65-F5344CB8AC3E}">
        <p14:creationId xmlns:p14="http://schemas.microsoft.com/office/powerpoint/2010/main" val="1177195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0325100" cy="1338828"/>
          </a:xfrm>
        </p:spPr>
        <p:txBody>
          <a:bodyPr/>
          <a:lstStyle/>
          <a:p>
            <a:r>
              <a:rPr lang="en-US" dirty="0">
                <a:solidFill>
                  <a:schemeClr val="accent1"/>
                </a:solidFill>
              </a:rPr>
              <a:t>design &amp; specify</a:t>
            </a:r>
            <a:br>
              <a:rPr lang="en-US" dirty="0"/>
            </a:br>
            <a:r>
              <a:rPr lang="en-US" dirty="0"/>
              <a:t>sizing grease interceptors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34</a:t>
            </a:fld>
            <a:endParaRPr b="0" dirty="0">
              <a:latin typeface="Arial Regular" charset="0"/>
            </a:endParaRPr>
          </a:p>
        </p:txBody>
      </p:sp>
      <p:sp>
        <p:nvSpPr>
          <p:cNvPr id="15" name="Rectangle 3"/>
          <p:cNvSpPr txBox="1">
            <a:spLocks noChangeArrowheads="1"/>
          </p:cNvSpPr>
          <p:nvPr/>
        </p:nvSpPr>
        <p:spPr>
          <a:xfrm>
            <a:off x="3086100" y="4229100"/>
            <a:ext cx="12115800" cy="4914900"/>
          </a:xfrm>
          <a:prstGeom prst="rect">
            <a:avLst/>
          </a:prstGeom>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endParaRPr lang="en-US" altLang="en-US" sz="2400" i="1" baseline="30000" dirty="0">
              <a:latin typeface="Arial" panose="020B0604020202020204" pitchFamily="34" charset="0"/>
              <a:cs typeface="Arial" panose="020B0604020202020204" pitchFamily="34" charset="0"/>
            </a:endParaRPr>
          </a:p>
        </p:txBody>
      </p:sp>
      <p:sp>
        <p:nvSpPr>
          <p:cNvPr id="17" name="Rectangle 3"/>
          <p:cNvSpPr txBox="1">
            <a:spLocks noChangeArrowheads="1"/>
          </p:cNvSpPr>
          <p:nvPr/>
        </p:nvSpPr>
        <p:spPr>
          <a:xfrm>
            <a:off x="3200400" y="3886200"/>
            <a:ext cx="11201400" cy="5829300"/>
          </a:xfrm>
          <a:prstGeom prst="rect">
            <a:avLst/>
          </a:prstGeom>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endParaRPr lang="en-US" altLang="en-US" sz="3000" b="1" i="1" dirty="0">
              <a:latin typeface="+mj-lt"/>
              <a:cs typeface="Arial" panose="020B0604020202020204" pitchFamily="34" charset="0"/>
            </a:endParaRPr>
          </a:p>
        </p:txBody>
      </p:sp>
      <p:grpSp>
        <p:nvGrpSpPr>
          <p:cNvPr id="26" name="Group 25"/>
          <p:cNvGrpSpPr/>
          <p:nvPr/>
        </p:nvGrpSpPr>
        <p:grpSpPr>
          <a:xfrm>
            <a:off x="685800" y="4962020"/>
            <a:ext cx="16588258" cy="4181980"/>
            <a:chOff x="7848600" y="5084128"/>
            <a:chExt cx="16588258" cy="4181980"/>
          </a:xfrm>
        </p:grpSpPr>
        <p:grpSp>
          <p:nvGrpSpPr>
            <p:cNvPr id="27" name="Group 26"/>
            <p:cNvGrpSpPr/>
            <p:nvPr/>
          </p:nvGrpSpPr>
          <p:grpSpPr>
            <a:xfrm>
              <a:off x="7848600" y="5084128"/>
              <a:ext cx="16588258" cy="646331"/>
              <a:chOff x="7467600" y="5557807"/>
              <a:chExt cx="16588258" cy="646331"/>
            </a:xfrm>
          </p:grpSpPr>
          <p:sp>
            <p:nvSpPr>
              <p:cNvPr id="29" name="TextBox 28"/>
              <p:cNvSpPr txBox="1"/>
              <p:nvPr/>
            </p:nvSpPr>
            <p:spPr>
              <a:xfrm>
                <a:off x="7587624" y="5557807"/>
                <a:ext cx="16468234" cy="646331"/>
              </a:xfrm>
              <a:prstGeom prst="rect">
                <a:avLst/>
              </a:prstGeom>
              <a:noFill/>
            </p:spPr>
            <p:txBody>
              <a:bodyPr wrap="square" rtlCol="0">
                <a:spAutoFit/>
              </a:bodyPr>
              <a:lstStyle/>
              <a:p>
                <a:r>
                  <a:rPr lang="en-US" sz="3600" dirty="0">
                    <a:solidFill>
                      <a:schemeClr val="accent1"/>
                    </a:solidFill>
                    <a:latin typeface="Arial Narrow Regular" charset="0"/>
                  </a:rPr>
                  <a:t>typical quick serve restaurant</a:t>
                </a:r>
                <a:endParaRPr lang="uk-UA" sz="3600" dirty="0">
                  <a:solidFill>
                    <a:schemeClr val="accent1"/>
                  </a:solidFill>
                  <a:latin typeface="Arial Narrow Regular" charset="0"/>
                </a:endParaRPr>
              </a:p>
            </p:txBody>
          </p:sp>
          <p:cxnSp>
            <p:nvCxnSpPr>
              <p:cNvPr id="30" name="Straight Connector 29"/>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8109890" y="5788233"/>
              <a:ext cx="15737535"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1 X 3-pot sink</a:t>
              </a:r>
            </a:p>
            <a:p>
              <a:pPr marL="285750" indent="-285750">
                <a:buFont typeface="Arial" panose="020B0604020202020204" pitchFamily="34" charset="0"/>
                <a:buChar char="•"/>
              </a:pPr>
              <a:r>
                <a:rPr lang="en-US" sz="2000" dirty="0">
                  <a:solidFill>
                    <a:schemeClr val="tx2"/>
                  </a:solidFill>
                  <a:latin typeface="Arial Regular" charset="0"/>
                </a:rPr>
                <a:t>3 X 2-compartment sinks</a:t>
              </a:r>
            </a:p>
            <a:p>
              <a:pPr marL="285750" indent="-285750">
                <a:buFont typeface="Arial" panose="020B0604020202020204" pitchFamily="34" charset="0"/>
                <a:buChar char="•"/>
              </a:pPr>
              <a:r>
                <a:rPr lang="en-US" sz="2000" dirty="0">
                  <a:solidFill>
                    <a:schemeClr val="tx2"/>
                  </a:solidFill>
                  <a:latin typeface="Arial Regular" charset="0"/>
                </a:rPr>
                <a:t>2 X mop sinks</a:t>
              </a:r>
            </a:p>
            <a:p>
              <a:pPr marL="285750" indent="-285750">
                <a:buFont typeface="Arial" panose="020B0604020202020204" pitchFamily="34" charset="0"/>
                <a:buChar char="•"/>
              </a:pPr>
              <a:r>
                <a:rPr lang="en-US" sz="2000" dirty="0">
                  <a:solidFill>
                    <a:schemeClr val="tx2"/>
                  </a:solidFill>
                  <a:latin typeface="Arial Regular" charset="0"/>
                </a:rPr>
                <a:t>13 X floor drains</a:t>
              </a:r>
            </a:p>
            <a:p>
              <a:pPr marL="285750" indent="-285750">
                <a:buFont typeface="Arial" panose="020B0604020202020204" pitchFamily="34" charset="0"/>
                <a:buChar char="•"/>
              </a:pPr>
              <a:r>
                <a:rPr lang="en-US" sz="2000" dirty="0">
                  <a:solidFill>
                    <a:schemeClr val="tx2"/>
                  </a:solidFill>
                  <a:latin typeface="Arial Regular" charset="0"/>
                </a:rPr>
                <a:t>1 X power soak sink or dishwasher</a:t>
              </a:r>
            </a:p>
            <a:p>
              <a:pPr marL="285750" indent="-285750">
                <a:buFont typeface="Arial" panose="020B0604020202020204" pitchFamily="34" charset="0"/>
                <a:buChar char="•"/>
              </a:pPr>
              <a:r>
                <a:rPr lang="en-US" sz="2000" dirty="0">
                  <a:solidFill>
                    <a:schemeClr val="tx2"/>
                  </a:solidFill>
                  <a:latin typeface="Arial Regular" charset="0"/>
                </a:rPr>
                <a:t>Total DFU’s 49</a:t>
              </a:r>
            </a:p>
            <a:p>
              <a:pPr marL="285750" indent="-285750">
                <a:buFont typeface="Arial" panose="020B0604020202020204" pitchFamily="34" charset="0"/>
                <a:buChar char="•"/>
              </a:pPr>
              <a:endParaRPr lang="en-US" sz="2000" dirty="0">
                <a:solidFill>
                  <a:schemeClr val="tx2"/>
                </a:solidFill>
                <a:latin typeface="Arial Regular" charset="0"/>
              </a:endParaRPr>
            </a:p>
            <a:p>
              <a:pPr marL="285750" indent="-285750">
                <a:buFont typeface="Arial" panose="020B0604020202020204" pitchFamily="34" charset="0"/>
                <a:buChar char="•"/>
              </a:pPr>
              <a:r>
                <a:rPr lang="en-US" sz="2000" dirty="0">
                  <a:solidFill>
                    <a:schemeClr val="tx2"/>
                  </a:solidFill>
                  <a:latin typeface="Arial Regular" charset="0"/>
                </a:rPr>
                <a:t>130 seats</a:t>
              </a:r>
            </a:p>
            <a:p>
              <a:pPr marL="285750" indent="-285750">
                <a:buFont typeface="Arial" panose="020B0604020202020204" pitchFamily="34" charset="0"/>
                <a:buChar char="•"/>
              </a:pPr>
              <a:r>
                <a:rPr lang="en-US" sz="2000" dirty="0">
                  <a:solidFill>
                    <a:schemeClr val="tx2"/>
                  </a:solidFill>
                  <a:latin typeface="Arial Regular" charset="0"/>
                </a:rPr>
                <a:t>Proximity to a 2 lane road</a:t>
              </a:r>
            </a:p>
            <a:p>
              <a:pPr marL="285750" indent="-285750">
                <a:buFont typeface="Arial" panose="020B0604020202020204" pitchFamily="34" charset="0"/>
                <a:buChar char="•"/>
              </a:pPr>
              <a:r>
                <a:rPr lang="en-US" sz="2000" dirty="0">
                  <a:solidFill>
                    <a:schemeClr val="tx2"/>
                  </a:solidFill>
                  <a:latin typeface="Arial Regular" charset="0"/>
                </a:rPr>
                <a:t>24 hour operation</a:t>
              </a:r>
            </a:p>
            <a:p>
              <a:pPr marL="285750" indent="-285750">
                <a:buFont typeface="Arial" panose="020B0604020202020204" pitchFamily="34" charset="0"/>
                <a:buChar char="•"/>
              </a:pPr>
              <a:r>
                <a:rPr lang="en-US" sz="2000" dirty="0">
                  <a:solidFill>
                    <a:schemeClr val="tx2"/>
                  </a:solidFill>
                  <a:latin typeface="Arial Regular" charset="0"/>
                </a:rPr>
                <a:t>Disposable dishes and utensils</a:t>
              </a:r>
            </a:p>
          </p:txBody>
        </p:sp>
      </p:grpSp>
      <p:graphicFrame>
        <p:nvGraphicFramePr>
          <p:cNvPr id="12" name="Group 44"/>
          <p:cNvGraphicFramePr>
            <a:graphicFrameLocks noGrp="1"/>
          </p:cNvGraphicFramePr>
          <p:nvPr>
            <p:extLst/>
          </p:nvPr>
        </p:nvGraphicFramePr>
        <p:xfrm>
          <a:off x="947090" y="2080681"/>
          <a:ext cx="13318332" cy="2624901"/>
        </p:xfrm>
        <a:graphic>
          <a:graphicData uri="http://schemas.openxmlformats.org/drawingml/2006/table">
            <a:tbl>
              <a:tblPr/>
              <a:tblGrid>
                <a:gridCol w="1888331">
                  <a:extLst>
                    <a:ext uri="{9D8B030D-6E8A-4147-A177-3AD203B41FA5}">
                      <a16:colId xmlns:a16="http://schemas.microsoft.com/office/drawing/2014/main" val="20000"/>
                    </a:ext>
                  </a:extLst>
                </a:gridCol>
                <a:gridCol w="1514475">
                  <a:extLst>
                    <a:ext uri="{9D8B030D-6E8A-4147-A177-3AD203B41FA5}">
                      <a16:colId xmlns:a16="http://schemas.microsoft.com/office/drawing/2014/main" val="20001"/>
                    </a:ext>
                  </a:extLst>
                </a:gridCol>
                <a:gridCol w="1574007">
                  <a:extLst>
                    <a:ext uri="{9D8B030D-6E8A-4147-A177-3AD203B41FA5}">
                      <a16:colId xmlns:a16="http://schemas.microsoft.com/office/drawing/2014/main" val="20002"/>
                    </a:ext>
                  </a:extLst>
                </a:gridCol>
                <a:gridCol w="1550193">
                  <a:extLst>
                    <a:ext uri="{9D8B030D-6E8A-4147-A177-3AD203B41FA5}">
                      <a16:colId xmlns:a16="http://schemas.microsoft.com/office/drawing/2014/main" val="20003"/>
                    </a:ext>
                  </a:extLst>
                </a:gridCol>
                <a:gridCol w="1745457">
                  <a:extLst>
                    <a:ext uri="{9D8B030D-6E8A-4147-A177-3AD203B41FA5}">
                      <a16:colId xmlns:a16="http://schemas.microsoft.com/office/drawing/2014/main" val="20004"/>
                    </a:ext>
                  </a:extLst>
                </a:gridCol>
                <a:gridCol w="1693068">
                  <a:extLst>
                    <a:ext uri="{9D8B030D-6E8A-4147-A177-3AD203B41FA5}">
                      <a16:colId xmlns:a16="http://schemas.microsoft.com/office/drawing/2014/main" val="20005"/>
                    </a:ext>
                  </a:extLst>
                </a:gridCol>
                <a:gridCol w="1645445">
                  <a:extLst>
                    <a:ext uri="{9D8B030D-6E8A-4147-A177-3AD203B41FA5}">
                      <a16:colId xmlns:a16="http://schemas.microsoft.com/office/drawing/2014/main" val="20006"/>
                    </a:ext>
                  </a:extLst>
                </a:gridCol>
                <a:gridCol w="1707356">
                  <a:extLst>
                    <a:ext uri="{9D8B030D-6E8A-4147-A177-3AD203B41FA5}">
                      <a16:colId xmlns:a16="http://schemas.microsoft.com/office/drawing/2014/main" val="20007"/>
                    </a:ext>
                  </a:extLst>
                </a:gridCol>
              </a:tblGrid>
              <a:tr h="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en-US" sz="1800" b="0" i="0" u="none" strike="noStrike" cap="none" normalizeH="0" baseline="0" dirty="0">
                        <a:ln>
                          <a:noFill/>
                        </a:ln>
                        <a:solidFill>
                          <a:srgbClr val="0070C0"/>
                        </a:solidFill>
                        <a:effectLst/>
                        <a:latin typeface="Arial"/>
                        <a:ea typeface="ＭＳ Ｐゴシック" charset="-128"/>
                      </a:endParaRPr>
                    </a:p>
                  </a:txBody>
                  <a:tcPr marL="137160" marR="137160" marT="68591" marB="685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Old </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UPC</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(Seating Capacity)</a:t>
                      </a:r>
                    </a:p>
                  </a:txBody>
                  <a:tcPr marL="137160" marR="137160" marT="68591" marB="68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New </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UPC</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2006-2009</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(DFU’s)</a:t>
                      </a:r>
                    </a:p>
                  </a:txBody>
                  <a:tcPr marL="137160" marR="137160" marT="68591" marB="68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Florida</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Code</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(Seating+)</a:t>
                      </a:r>
                    </a:p>
                  </a:txBody>
                  <a:tcPr marL="137160" marR="137160" marT="68591" marB="68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Georgia</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(IPC Flow)</a:t>
                      </a:r>
                    </a:p>
                  </a:txBody>
                  <a:tcPr marL="137160" marR="137160" marT="68591" marB="68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Manning Formula</a:t>
                      </a:r>
                    </a:p>
                  </a:txBody>
                  <a:tcPr marL="137160" marR="137160" marT="68591" marB="68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On-Site</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Treatment Sizing</a:t>
                      </a:r>
                    </a:p>
                  </a:txBody>
                  <a:tcPr marL="137160" marR="137160" marT="68591" marB="68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GTA Sizing</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(Peak Flow)</a:t>
                      </a:r>
                    </a:p>
                  </a:txBody>
                  <a:tcPr marL="137160" marR="137160" marT="68591" marB="685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25847">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Grease</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Interceptor Size</a:t>
                      </a:r>
                    </a:p>
                  </a:txBody>
                  <a:tcPr marL="137160" marR="137160" marT="68591" marB="685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1800" b="1" i="0" u="none" strike="noStrike" cap="none" normalizeH="0" baseline="0" dirty="0">
                        <a:ln>
                          <a:noFill/>
                        </a:ln>
                        <a:solidFill>
                          <a:srgbClr val="0070C0"/>
                        </a:solidFill>
                        <a:effectLst/>
                        <a:latin typeface="Arial"/>
                        <a:ea typeface="ＭＳ Ｐゴシック" charset="-128"/>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    5000</a:t>
                      </a:r>
                    </a:p>
                  </a:txBody>
                  <a:tcPr marL="137160" marR="137160" marT="68591" marB="68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1800" b="1" i="0" u="none" strike="noStrike" cap="none" normalizeH="0" baseline="0" dirty="0">
                        <a:ln>
                          <a:noFill/>
                        </a:ln>
                        <a:solidFill>
                          <a:srgbClr val="0070C0"/>
                        </a:solidFill>
                        <a:effectLst/>
                        <a:latin typeface="Arial"/>
                        <a:ea typeface="ＭＳ Ｐゴシック" charset="-128"/>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    1250</a:t>
                      </a:r>
                    </a:p>
                  </a:txBody>
                  <a:tcPr marL="137160" marR="137160" marT="68591" marB="68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Four X 1250FL 5,000 gal.</a:t>
                      </a:r>
                    </a:p>
                  </a:txBody>
                  <a:tcPr marL="137160" marR="137160" marT="68591" marB="68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1800" b="1" i="0" u="none" strike="noStrike" cap="none" normalizeH="0" baseline="0" dirty="0">
                        <a:ln>
                          <a:noFill/>
                        </a:ln>
                        <a:solidFill>
                          <a:srgbClr val="0070C0"/>
                        </a:solidFill>
                        <a:effectLst/>
                        <a:latin typeface="Arial"/>
                        <a:ea typeface="ＭＳ Ｐゴシック" charset="-128"/>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     1500</a:t>
                      </a:r>
                    </a:p>
                  </a:txBody>
                  <a:tcPr marL="137160" marR="137160" marT="68591" marB="68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1800" b="1" i="0" u="none" strike="noStrike" cap="none" normalizeH="0" baseline="0" dirty="0">
                        <a:ln>
                          <a:noFill/>
                        </a:ln>
                        <a:solidFill>
                          <a:srgbClr val="0070C0"/>
                        </a:solidFill>
                        <a:effectLst/>
                        <a:latin typeface="Arial"/>
                        <a:ea typeface="ＭＳ Ｐゴシック" charset="-128"/>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      4000</a:t>
                      </a:r>
                    </a:p>
                  </a:txBody>
                  <a:tcPr marL="137160" marR="137160" marT="68591" marB="68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1800" b="1" i="0" u="none" strike="noStrike" cap="none" normalizeH="0" baseline="0" dirty="0">
                        <a:ln>
                          <a:noFill/>
                        </a:ln>
                        <a:solidFill>
                          <a:srgbClr val="0070C0"/>
                        </a:solidFill>
                        <a:effectLst/>
                        <a:latin typeface="Arial"/>
                        <a:ea typeface="ＭＳ Ｐゴシック" charset="-128"/>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    3000</a:t>
                      </a:r>
                    </a:p>
                  </a:txBody>
                  <a:tcPr marL="137160" marR="137160" marT="68591" marB="68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1800" b="1" i="0" u="none" strike="noStrike" cap="none" normalizeH="0" baseline="0" dirty="0">
                        <a:ln>
                          <a:noFill/>
                        </a:ln>
                        <a:solidFill>
                          <a:srgbClr val="0070C0"/>
                        </a:solidFill>
                        <a:effectLst/>
                        <a:latin typeface="Arial"/>
                        <a:ea typeface="ＭＳ Ｐゴシック" charset="-128"/>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800" b="1" i="0" u="none" strike="noStrike" cap="none" normalizeH="0" baseline="0" dirty="0">
                          <a:ln>
                            <a:noFill/>
                          </a:ln>
                          <a:solidFill>
                            <a:srgbClr val="0070C0"/>
                          </a:solidFill>
                          <a:effectLst/>
                          <a:latin typeface="Arial"/>
                          <a:ea typeface="ＭＳ Ｐゴシック" charset="-128"/>
                        </a:rPr>
                        <a:t>     1300</a:t>
                      </a:r>
                    </a:p>
                  </a:txBody>
                  <a:tcPr marL="137160" marR="137160" marT="68591" marB="685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3" name="Text Box 35"/>
          <p:cNvSpPr txBox="1">
            <a:spLocks noChangeArrowheads="1"/>
          </p:cNvSpPr>
          <p:nvPr/>
        </p:nvSpPr>
        <p:spPr bwMode="auto">
          <a:xfrm>
            <a:off x="14554200" y="2781300"/>
            <a:ext cx="3581400"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solidFill>
                  <a:srgbClr val="0070C0"/>
                </a:solidFill>
              </a:rPr>
              <a:t>PDI sizing would result in a 100 gallon unit</a:t>
            </a:r>
          </a:p>
        </p:txBody>
      </p:sp>
    </p:spTree>
    <p:extLst>
      <p:ext uri="{BB962C8B-B14F-4D97-AF65-F5344CB8AC3E}">
        <p14:creationId xmlns:p14="http://schemas.microsoft.com/office/powerpoint/2010/main" val="1780123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0325100" cy="1338828"/>
          </a:xfrm>
        </p:spPr>
        <p:txBody>
          <a:bodyPr/>
          <a:lstStyle/>
          <a:p>
            <a:r>
              <a:rPr lang="en-US" dirty="0">
                <a:solidFill>
                  <a:schemeClr val="accent1"/>
                </a:solidFill>
              </a:rPr>
              <a:t>design &amp; specify</a:t>
            </a:r>
            <a:br>
              <a:rPr lang="en-US" dirty="0"/>
            </a:br>
            <a:r>
              <a:rPr lang="en-US" dirty="0"/>
              <a:t>performance variables and controls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35</a:t>
            </a:fld>
            <a:endParaRPr b="0" dirty="0">
              <a:latin typeface="Arial Regular" charset="0"/>
            </a:endParaRPr>
          </a:p>
        </p:txBody>
      </p:sp>
      <p:grpSp>
        <p:nvGrpSpPr>
          <p:cNvPr id="10" name="Group 9"/>
          <p:cNvGrpSpPr/>
          <p:nvPr/>
        </p:nvGrpSpPr>
        <p:grpSpPr>
          <a:xfrm>
            <a:off x="1013942" y="2324100"/>
            <a:ext cx="16588258" cy="2643096"/>
            <a:chOff x="7848600" y="5084128"/>
            <a:chExt cx="16588258" cy="2643096"/>
          </a:xfrm>
        </p:grpSpPr>
        <p:grpSp>
          <p:nvGrpSpPr>
            <p:cNvPr id="12" name="Group 11"/>
            <p:cNvGrpSpPr/>
            <p:nvPr/>
          </p:nvGrpSpPr>
          <p:grpSpPr>
            <a:xfrm>
              <a:off x="7848600" y="5084128"/>
              <a:ext cx="16588258" cy="646331"/>
              <a:chOff x="7467600" y="5557807"/>
              <a:chExt cx="16588258" cy="646331"/>
            </a:xfrm>
          </p:grpSpPr>
          <p:sp>
            <p:nvSpPr>
              <p:cNvPr id="14" name="TextBox 13"/>
              <p:cNvSpPr txBox="1"/>
              <p:nvPr/>
            </p:nvSpPr>
            <p:spPr>
              <a:xfrm>
                <a:off x="7587624" y="5557807"/>
                <a:ext cx="16468234" cy="646331"/>
              </a:xfrm>
              <a:prstGeom prst="rect">
                <a:avLst/>
              </a:prstGeom>
              <a:noFill/>
            </p:spPr>
            <p:txBody>
              <a:bodyPr wrap="square" rtlCol="0">
                <a:spAutoFit/>
              </a:bodyPr>
              <a:lstStyle/>
              <a:p>
                <a:r>
                  <a:rPr lang="en-US" sz="3600" dirty="0">
                    <a:solidFill>
                      <a:schemeClr val="accent1"/>
                    </a:solidFill>
                    <a:latin typeface="Arial Narrow Regular" charset="0"/>
                  </a:rPr>
                  <a:t>variables</a:t>
                </a:r>
                <a:endParaRPr lang="uk-UA" sz="3600" dirty="0">
                  <a:solidFill>
                    <a:schemeClr val="accent1"/>
                  </a:solidFill>
                  <a:latin typeface="Arial Narrow Regular" charset="0"/>
                </a:endParaRPr>
              </a:p>
            </p:txBody>
          </p:sp>
          <p:cxnSp>
            <p:nvCxnSpPr>
              <p:cNvPr id="15" name="Straight Connector 14"/>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8109891" y="5788232"/>
              <a:ext cx="6192367"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Velocity of incoming water</a:t>
              </a:r>
            </a:p>
            <a:p>
              <a:pPr marL="285750" indent="-285750">
                <a:buFont typeface="Arial" panose="020B0604020202020204" pitchFamily="34" charset="0"/>
                <a:buChar char="•"/>
              </a:pPr>
              <a:r>
                <a:rPr lang="en-US" sz="2000" dirty="0">
                  <a:solidFill>
                    <a:schemeClr val="tx2"/>
                  </a:solidFill>
                  <a:latin typeface="Arial Regular" charset="0"/>
                </a:rPr>
                <a:t>Ratio of grease and solids to water</a:t>
              </a:r>
            </a:p>
            <a:p>
              <a:pPr marL="285750" indent="-285750">
                <a:buFont typeface="Arial" panose="020B0604020202020204" pitchFamily="34" charset="0"/>
                <a:buChar char="•"/>
              </a:pPr>
              <a:r>
                <a:rPr lang="en-US" sz="2000" dirty="0">
                  <a:solidFill>
                    <a:schemeClr val="tx2"/>
                  </a:solidFill>
                  <a:latin typeface="Arial Regular" charset="0"/>
                </a:rPr>
                <a:t>Specific gravity of the pollutant </a:t>
              </a:r>
            </a:p>
            <a:p>
              <a:pPr marL="285750" indent="-285750">
                <a:buFont typeface="Arial" panose="020B0604020202020204" pitchFamily="34" charset="0"/>
                <a:buChar char="•"/>
              </a:pPr>
              <a:r>
                <a:rPr lang="en-US" sz="2000" dirty="0">
                  <a:solidFill>
                    <a:schemeClr val="tx2"/>
                  </a:solidFill>
                  <a:latin typeface="Arial Regular" charset="0"/>
                </a:rPr>
                <a:t>Presence of detergents and degreasers in system</a:t>
              </a:r>
            </a:p>
            <a:p>
              <a:pPr marL="285750" indent="-285750">
                <a:buFont typeface="Arial" panose="020B0604020202020204" pitchFamily="34" charset="0"/>
                <a:buChar char="•"/>
              </a:pPr>
              <a:r>
                <a:rPr lang="en-US" sz="2000" dirty="0">
                  <a:solidFill>
                    <a:schemeClr val="tx2"/>
                  </a:solidFill>
                  <a:latin typeface="Arial Regular" charset="0"/>
                </a:rPr>
                <a:t>Percentage of maximum flow capacity</a:t>
              </a:r>
            </a:p>
            <a:p>
              <a:pPr marL="285750" indent="-285750">
                <a:buFont typeface="Arial" panose="020B0604020202020204" pitchFamily="34" charset="0"/>
                <a:buChar char="•"/>
              </a:pPr>
              <a:r>
                <a:rPr lang="en-US" sz="2000" dirty="0">
                  <a:solidFill>
                    <a:schemeClr val="tx2"/>
                  </a:solidFill>
                  <a:latin typeface="Arial Regular" charset="0"/>
                </a:rPr>
                <a:t>Location of grease interceptor</a:t>
              </a:r>
            </a:p>
          </p:txBody>
        </p:sp>
      </p:grpSp>
      <p:grpSp>
        <p:nvGrpSpPr>
          <p:cNvPr id="16" name="Group 15"/>
          <p:cNvGrpSpPr/>
          <p:nvPr/>
        </p:nvGrpSpPr>
        <p:grpSpPr>
          <a:xfrm>
            <a:off x="1013942" y="5219700"/>
            <a:ext cx="16588258" cy="2335320"/>
            <a:chOff x="7848600" y="5084128"/>
            <a:chExt cx="16588258" cy="2335320"/>
          </a:xfrm>
        </p:grpSpPr>
        <p:grpSp>
          <p:nvGrpSpPr>
            <p:cNvPr id="17" name="Group 16"/>
            <p:cNvGrpSpPr/>
            <p:nvPr/>
          </p:nvGrpSpPr>
          <p:grpSpPr>
            <a:xfrm>
              <a:off x="7848600" y="5084128"/>
              <a:ext cx="16588258" cy="646331"/>
              <a:chOff x="7467600" y="5557807"/>
              <a:chExt cx="16588258" cy="646331"/>
            </a:xfrm>
          </p:grpSpPr>
          <p:sp>
            <p:nvSpPr>
              <p:cNvPr id="19" name="TextBox 18"/>
              <p:cNvSpPr txBox="1"/>
              <p:nvPr/>
            </p:nvSpPr>
            <p:spPr>
              <a:xfrm>
                <a:off x="7587624" y="5557807"/>
                <a:ext cx="16468234" cy="646331"/>
              </a:xfrm>
              <a:prstGeom prst="rect">
                <a:avLst/>
              </a:prstGeom>
              <a:noFill/>
            </p:spPr>
            <p:txBody>
              <a:bodyPr wrap="square" rtlCol="0">
                <a:spAutoFit/>
              </a:bodyPr>
              <a:lstStyle/>
              <a:p>
                <a:r>
                  <a:rPr lang="en-US" sz="3600" dirty="0">
                    <a:solidFill>
                      <a:schemeClr val="accent1"/>
                    </a:solidFill>
                    <a:latin typeface="Arial Narrow Regular" charset="0"/>
                  </a:rPr>
                  <a:t>controls</a:t>
                </a:r>
                <a:endParaRPr lang="uk-UA" sz="3600" dirty="0">
                  <a:solidFill>
                    <a:schemeClr val="accent1"/>
                  </a:solidFill>
                  <a:latin typeface="Arial Narrow Regular" charset="0"/>
                </a:endParaRPr>
              </a:p>
            </p:txBody>
          </p:sp>
          <p:cxnSp>
            <p:nvCxnSpPr>
              <p:cNvPr id="20" name="Straight Connector 19"/>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8109891" y="5788232"/>
              <a:ext cx="8935567"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Installing a solids interceptor at the source of food or sediment solids</a:t>
              </a:r>
            </a:p>
            <a:p>
              <a:pPr marL="285750" indent="-285750">
                <a:buFont typeface="Arial" panose="020B0604020202020204" pitchFamily="34" charset="0"/>
                <a:buChar char="•"/>
              </a:pPr>
              <a:r>
                <a:rPr lang="en-US" sz="2000" dirty="0">
                  <a:solidFill>
                    <a:schemeClr val="tx2"/>
                  </a:solidFill>
                  <a:latin typeface="Arial Regular" charset="0"/>
                </a:rPr>
                <a:t>Designing for peak flow from all fixtures</a:t>
              </a:r>
            </a:p>
            <a:p>
              <a:pPr marL="285750" indent="-285750">
                <a:buFont typeface="Arial" panose="020B0604020202020204" pitchFamily="34" charset="0"/>
                <a:buChar char="•"/>
              </a:pPr>
              <a:r>
                <a:rPr lang="en-US" sz="2000" dirty="0">
                  <a:solidFill>
                    <a:schemeClr val="tx2"/>
                  </a:solidFill>
                  <a:latin typeface="Arial Regular" charset="0"/>
                </a:rPr>
                <a:t>Isolating dishwasher or garbage disposal device to separate interceptor </a:t>
              </a:r>
            </a:p>
            <a:p>
              <a:pPr marL="285750" indent="-285750">
                <a:buFont typeface="Arial" panose="020B0604020202020204" pitchFamily="34" charset="0"/>
                <a:buChar char="•"/>
              </a:pPr>
              <a:r>
                <a:rPr lang="en-US" sz="2000" dirty="0">
                  <a:solidFill>
                    <a:schemeClr val="tx2"/>
                  </a:solidFill>
                  <a:latin typeface="Arial Regular" charset="0"/>
                </a:rPr>
                <a:t>Increasing the size of the interceptor</a:t>
              </a:r>
            </a:p>
            <a:p>
              <a:pPr marL="285750" indent="-285750">
                <a:buFont typeface="Arial" panose="020B0604020202020204" pitchFamily="34" charset="0"/>
                <a:buChar char="•"/>
              </a:pPr>
              <a:r>
                <a:rPr lang="en-US" sz="2000" dirty="0">
                  <a:solidFill>
                    <a:schemeClr val="tx2"/>
                  </a:solidFill>
                  <a:latin typeface="Arial Regular" charset="0"/>
                </a:rPr>
                <a:t>Installing interceptor no more than 25’ from fixture</a:t>
              </a:r>
            </a:p>
          </p:txBody>
        </p:sp>
      </p:grpSp>
    </p:spTree>
    <p:extLst>
      <p:ext uri="{BB962C8B-B14F-4D97-AF65-F5344CB8AC3E}">
        <p14:creationId xmlns:p14="http://schemas.microsoft.com/office/powerpoint/2010/main" val="3516800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0325100" cy="1338828"/>
          </a:xfrm>
        </p:spPr>
        <p:txBody>
          <a:bodyPr/>
          <a:lstStyle/>
          <a:p>
            <a:r>
              <a:rPr lang="en-US" dirty="0">
                <a:solidFill>
                  <a:schemeClr val="accent1"/>
                </a:solidFill>
              </a:rPr>
              <a:t>design &amp; specify</a:t>
            </a:r>
            <a:br>
              <a:rPr lang="en-US" dirty="0"/>
            </a:br>
            <a:r>
              <a:rPr lang="en-US" dirty="0"/>
              <a:t>sizing oil interceptors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36</a:t>
            </a:fld>
            <a:endParaRPr b="0" dirty="0">
              <a:latin typeface="Arial Regular" charset="0"/>
            </a:endParaRPr>
          </a:p>
        </p:txBody>
      </p:sp>
      <p:sp>
        <p:nvSpPr>
          <p:cNvPr id="15" name="Rectangle 3"/>
          <p:cNvSpPr txBox="1">
            <a:spLocks noChangeArrowheads="1"/>
          </p:cNvSpPr>
          <p:nvPr/>
        </p:nvSpPr>
        <p:spPr>
          <a:xfrm>
            <a:off x="3086100" y="4229100"/>
            <a:ext cx="12115800" cy="4914900"/>
          </a:xfrm>
          <a:prstGeom prst="rect">
            <a:avLst/>
          </a:prstGeom>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endParaRPr lang="en-US" altLang="en-US" sz="2400" i="1" baseline="30000" dirty="0">
              <a:latin typeface="Arial" panose="020B0604020202020204" pitchFamily="34" charset="0"/>
              <a:cs typeface="Arial" panose="020B0604020202020204" pitchFamily="34" charset="0"/>
            </a:endParaRPr>
          </a:p>
        </p:txBody>
      </p:sp>
      <p:sp>
        <p:nvSpPr>
          <p:cNvPr id="17" name="Rectangle 3"/>
          <p:cNvSpPr txBox="1">
            <a:spLocks noChangeArrowheads="1"/>
          </p:cNvSpPr>
          <p:nvPr/>
        </p:nvSpPr>
        <p:spPr>
          <a:xfrm>
            <a:off x="3200400" y="3886200"/>
            <a:ext cx="11201400" cy="5829300"/>
          </a:xfrm>
          <a:prstGeom prst="rect">
            <a:avLst/>
          </a:prstGeom>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endParaRPr lang="en-US" altLang="en-US" sz="3000" b="1" i="1" dirty="0">
              <a:latin typeface="+mj-lt"/>
              <a:cs typeface="Arial" panose="020B0604020202020204" pitchFamily="34" charset="0"/>
            </a:endParaRPr>
          </a:p>
        </p:txBody>
      </p:sp>
      <p:grpSp>
        <p:nvGrpSpPr>
          <p:cNvPr id="18" name="Group 17"/>
          <p:cNvGrpSpPr/>
          <p:nvPr/>
        </p:nvGrpSpPr>
        <p:grpSpPr>
          <a:xfrm>
            <a:off x="1013942" y="2324100"/>
            <a:ext cx="16588258" cy="3566427"/>
            <a:chOff x="7848600" y="5084128"/>
            <a:chExt cx="16588258" cy="3566427"/>
          </a:xfrm>
        </p:grpSpPr>
        <p:grpSp>
          <p:nvGrpSpPr>
            <p:cNvPr id="19" name="Group 18"/>
            <p:cNvGrpSpPr/>
            <p:nvPr/>
          </p:nvGrpSpPr>
          <p:grpSpPr>
            <a:xfrm>
              <a:off x="7848600" y="5084128"/>
              <a:ext cx="16588258" cy="646331"/>
              <a:chOff x="7467600" y="5557807"/>
              <a:chExt cx="16588258" cy="646331"/>
            </a:xfrm>
          </p:grpSpPr>
          <p:sp>
            <p:nvSpPr>
              <p:cNvPr id="21" name="TextBox 20"/>
              <p:cNvSpPr txBox="1"/>
              <p:nvPr/>
            </p:nvSpPr>
            <p:spPr>
              <a:xfrm>
                <a:off x="7587624" y="5557807"/>
                <a:ext cx="16468234" cy="646331"/>
              </a:xfrm>
              <a:prstGeom prst="rect">
                <a:avLst/>
              </a:prstGeom>
              <a:noFill/>
            </p:spPr>
            <p:txBody>
              <a:bodyPr wrap="square" rtlCol="0">
                <a:spAutoFit/>
              </a:bodyPr>
              <a:lstStyle/>
              <a:p>
                <a:r>
                  <a:rPr lang="en-US" sz="3600" dirty="0">
                    <a:solidFill>
                      <a:schemeClr val="accent1"/>
                    </a:solidFill>
                    <a:latin typeface="Arial Narrow Regular" charset="0"/>
                  </a:rPr>
                  <a:t>flow rate (GPM) x retention time</a:t>
                </a:r>
                <a:endParaRPr lang="uk-UA" sz="3600" dirty="0">
                  <a:solidFill>
                    <a:schemeClr val="accent1"/>
                  </a:solidFill>
                  <a:latin typeface="Arial Narrow Regular" charset="0"/>
                </a:endParaRPr>
              </a:p>
            </p:txBody>
          </p:sp>
          <p:cxnSp>
            <p:nvCxnSpPr>
              <p:cNvPr id="22" name="Straight Connector 21"/>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8109891" y="5788233"/>
              <a:ext cx="14269568" cy="2862322"/>
            </a:xfrm>
            <a:prstGeom prst="rect">
              <a:avLst/>
            </a:prstGeom>
            <a:noFill/>
          </p:spPr>
          <p:txBody>
            <a:bodyPr wrap="square" rtlCol="0">
              <a:spAutoFit/>
            </a:bodyPr>
            <a:lstStyle/>
            <a:p>
              <a:r>
                <a:rPr lang="en-US" sz="2000" dirty="0">
                  <a:solidFill>
                    <a:schemeClr val="tx2"/>
                  </a:solidFill>
                  <a:latin typeface="Arial Regular" charset="0"/>
                </a:rPr>
                <a:t>Retention time for proper oil separation</a:t>
              </a:r>
            </a:p>
            <a:p>
              <a:pPr marL="342900" indent="-342900">
                <a:buFont typeface="Arial" panose="020B0604020202020204" pitchFamily="34" charset="0"/>
                <a:buChar char="•"/>
              </a:pPr>
              <a:r>
                <a:rPr lang="en-US" sz="2000" dirty="0">
                  <a:solidFill>
                    <a:schemeClr val="tx2"/>
                  </a:solidFill>
                  <a:latin typeface="Arial Regular" charset="0"/>
                </a:rPr>
                <a:t>60 minutes for emulsified liquid</a:t>
              </a:r>
            </a:p>
            <a:p>
              <a:pPr marL="342900" indent="-342900">
                <a:buFont typeface="Arial" panose="020B0604020202020204" pitchFamily="34" charset="0"/>
                <a:buChar char="•"/>
              </a:pPr>
              <a:r>
                <a:rPr lang="en-US" sz="2000" dirty="0">
                  <a:solidFill>
                    <a:schemeClr val="tx2"/>
                  </a:solidFill>
                  <a:latin typeface="Arial Regular" charset="0"/>
                </a:rPr>
                <a:t>30 minutes for non-emulsified liquid</a:t>
              </a:r>
            </a:p>
            <a:p>
              <a:pPr marL="342900" indent="-342900">
                <a:buFont typeface="Arial" panose="020B0604020202020204" pitchFamily="34" charset="0"/>
                <a:buChar char="•"/>
              </a:pPr>
              <a:r>
                <a:rPr lang="en-US" sz="2000" dirty="0">
                  <a:solidFill>
                    <a:schemeClr val="tx2"/>
                  </a:solidFill>
                  <a:latin typeface="Arial Regular" charset="0"/>
                </a:rPr>
                <a:t>0 minutes if a coalesce is used</a:t>
              </a:r>
            </a:p>
            <a:p>
              <a:pPr marL="342900" indent="-342900">
                <a:buFontTx/>
                <a:buChar char="-"/>
              </a:pPr>
              <a:endParaRPr lang="en-US" sz="2000" dirty="0">
                <a:solidFill>
                  <a:schemeClr val="tx2"/>
                </a:solidFill>
                <a:latin typeface="Arial Regular" charset="0"/>
              </a:endParaRPr>
            </a:p>
            <a:p>
              <a:r>
                <a:rPr lang="en-US" sz="2000" dirty="0">
                  <a:solidFill>
                    <a:schemeClr val="tx2"/>
                  </a:solidFill>
                  <a:latin typeface="Arial Regular" charset="0"/>
                </a:rPr>
                <a:t>Example: 50 gpm flow rate</a:t>
              </a:r>
            </a:p>
            <a:p>
              <a:pPr marL="342900" indent="-342900">
                <a:buFont typeface="Arial" panose="020B0604020202020204" pitchFamily="34" charset="0"/>
                <a:buChar char="•"/>
              </a:pPr>
              <a:r>
                <a:rPr lang="en-US" sz="2000" dirty="0">
                  <a:solidFill>
                    <a:schemeClr val="tx2"/>
                  </a:solidFill>
                  <a:latin typeface="Arial Regular" charset="0"/>
                </a:rPr>
                <a:t>50 x 60 = 3000 gallon separator</a:t>
              </a:r>
            </a:p>
            <a:p>
              <a:pPr marL="342900" indent="-342900">
                <a:buFont typeface="Arial" panose="020B0604020202020204" pitchFamily="34" charset="0"/>
                <a:buChar char="•"/>
              </a:pPr>
              <a:r>
                <a:rPr lang="en-US" sz="2000" dirty="0">
                  <a:solidFill>
                    <a:schemeClr val="tx2"/>
                  </a:solidFill>
                  <a:latin typeface="Arial Regular" charset="0"/>
                </a:rPr>
                <a:t>50 x 30 = 1500 gallon separator</a:t>
              </a:r>
            </a:p>
            <a:p>
              <a:pPr marL="342900" indent="-342900">
                <a:buFont typeface="Arial" panose="020B0604020202020204" pitchFamily="34" charset="0"/>
                <a:buChar char="•"/>
              </a:pPr>
              <a:r>
                <a:rPr lang="en-US" sz="2000" dirty="0">
                  <a:solidFill>
                    <a:schemeClr val="tx2"/>
                  </a:solidFill>
                  <a:latin typeface="Arial Regular" charset="0"/>
                </a:rPr>
                <a:t>50 x 10 = 500 gallon separator</a:t>
              </a:r>
            </a:p>
          </p:txBody>
        </p:sp>
      </p:grpSp>
      <p:grpSp>
        <p:nvGrpSpPr>
          <p:cNvPr id="25" name="Group 24"/>
          <p:cNvGrpSpPr/>
          <p:nvPr/>
        </p:nvGrpSpPr>
        <p:grpSpPr>
          <a:xfrm>
            <a:off x="1013942" y="6191534"/>
            <a:ext cx="16588258" cy="2950874"/>
            <a:chOff x="7848600" y="5084128"/>
            <a:chExt cx="16588258" cy="2950874"/>
          </a:xfrm>
        </p:grpSpPr>
        <p:grpSp>
          <p:nvGrpSpPr>
            <p:cNvPr id="31" name="Group 30"/>
            <p:cNvGrpSpPr/>
            <p:nvPr/>
          </p:nvGrpSpPr>
          <p:grpSpPr>
            <a:xfrm>
              <a:off x="7848600" y="5084128"/>
              <a:ext cx="16588258" cy="646331"/>
              <a:chOff x="7467600" y="5557807"/>
              <a:chExt cx="16588258" cy="646331"/>
            </a:xfrm>
          </p:grpSpPr>
          <p:sp>
            <p:nvSpPr>
              <p:cNvPr id="33" name="TextBox 32"/>
              <p:cNvSpPr txBox="1"/>
              <p:nvPr/>
            </p:nvSpPr>
            <p:spPr>
              <a:xfrm>
                <a:off x="7587624" y="5557807"/>
                <a:ext cx="16468234" cy="646331"/>
              </a:xfrm>
              <a:prstGeom prst="rect">
                <a:avLst/>
              </a:prstGeom>
              <a:noFill/>
            </p:spPr>
            <p:txBody>
              <a:bodyPr wrap="square" rtlCol="0">
                <a:spAutoFit/>
              </a:bodyPr>
              <a:lstStyle/>
              <a:p>
                <a:r>
                  <a:rPr lang="en-US" sz="3600" dirty="0">
                    <a:solidFill>
                      <a:schemeClr val="accent1"/>
                    </a:solidFill>
                    <a:latin typeface="Arial Narrow Regular" charset="0"/>
                  </a:rPr>
                  <a:t>International Plumbing Code (IPC)</a:t>
                </a:r>
                <a:endParaRPr lang="uk-UA" sz="3600" dirty="0">
                  <a:solidFill>
                    <a:schemeClr val="accent1"/>
                  </a:solidFill>
                  <a:latin typeface="Arial Narrow Regular" charset="0"/>
                </a:endParaRPr>
              </a:p>
            </p:txBody>
          </p:sp>
          <p:cxnSp>
            <p:nvCxnSpPr>
              <p:cNvPr id="34" name="Straight Connector 3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8109891" y="5788233"/>
              <a:ext cx="14269568" cy="2246769"/>
            </a:xfrm>
            <a:prstGeom prst="rect">
              <a:avLst/>
            </a:prstGeom>
            <a:noFill/>
          </p:spPr>
          <p:txBody>
            <a:bodyPr wrap="square" rtlCol="0">
              <a:spAutoFit/>
            </a:bodyPr>
            <a:lstStyle/>
            <a:p>
              <a:r>
                <a:rPr lang="en-US" sz="2000" dirty="0">
                  <a:solidFill>
                    <a:schemeClr val="tx2"/>
                  </a:solidFill>
                  <a:latin typeface="Arial Regular" charset="0"/>
                </a:rPr>
                <a:t>10 gallons per 100 square feet of drainage area plus 100 gallons of baseline separator volume</a:t>
              </a:r>
            </a:p>
            <a:p>
              <a:pPr marL="342900" indent="-342900">
                <a:buFontTx/>
                <a:buChar char="-"/>
              </a:pPr>
              <a:endParaRPr lang="en-US" sz="2000" dirty="0">
                <a:solidFill>
                  <a:schemeClr val="tx2"/>
                </a:solidFill>
                <a:latin typeface="Arial Regular" charset="0"/>
              </a:endParaRPr>
            </a:p>
            <a:p>
              <a:r>
                <a:rPr lang="en-US" sz="2000" dirty="0">
                  <a:solidFill>
                    <a:schemeClr val="tx2"/>
                  </a:solidFill>
                  <a:latin typeface="Arial Regular" charset="0"/>
                </a:rPr>
                <a:t>Example: 6000 square feet wash bay</a:t>
              </a:r>
            </a:p>
            <a:p>
              <a:pPr marL="342900" indent="-342900">
                <a:buFont typeface="Arial" panose="020B0604020202020204" pitchFamily="34" charset="0"/>
                <a:buChar char="•"/>
              </a:pPr>
              <a:r>
                <a:rPr lang="en-US" sz="2000" dirty="0">
                  <a:solidFill>
                    <a:schemeClr val="tx2"/>
                  </a:solidFill>
                  <a:latin typeface="Arial Regular" charset="0"/>
                </a:rPr>
                <a:t>6000 x .10 = 600 gallons</a:t>
              </a:r>
            </a:p>
            <a:p>
              <a:pPr marL="342900" indent="-342900">
                <a:buFont typeface="Arial" panose="020B0604020202020204" pitchFamily="34" charset="0"/>
                <a:buChar char="•"/>
              </a:pPr>
              <a:r>
                <a:rPr lang="en-US" sz="2000" dirty="0">
                  <a:solidFill>
                    <a:schemeClr val="tx2"/>
                  </a:solidFill>
                  <a:latin typeface="Arial Regular" charset="0"/>
                </a:rPr>
                <a:t>600 gallons + 100 gallons baseline volume = 700 gallons</a:t>
              </a:r>
            </a:p>
            <a:p>
              <a:pPr marL="342900" indent="-342900">
                <a:buFontTx/>
                <a:buChar char="-"/>
              </a:pPr>
              <a:endParaRPr lang="en-US" sz="2000" dirty="0">
                <a:solidFill>
                  <a:schemeClr val="tx2"/>
                </a:solidFill>
                <a:latin typeface="Arial Regular" charset="0"/>
              </a:endParaRPr>
            </a:p>
            <a:p>
              <a:r>
                <a:rPr lang="en-US" sz="2000" dirty="0">
                  <a:solidFill>
                    <a:schemeClr val="tx2"/>
                  </a:solidFill>
                  <a:latin typeface="Arial Regular" charset="0"/>
                </a:rPr>
                <a:t>Round up to the next available size for safety</a:t>
              </a:r>
            </a:p>
          </p:txBody>
        </p:sp>
      </p:grpSp>
    </p:spTree>
    <p:extLst>
      <p:ext uri="{BB962C8B-B14F-4D97-AF65-F5344CB8AC3E}">
        <p14:creationId xmlns:p14="http://schemas.microsoft.com/office/powerpoint/2010/main" val="575267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1875" b="21875"/>
          <a:stretch>
            <a:fillRect/>
          </a:stretch>
        </p:blipFill>
        <p:spPr/>
      </p:pic>
      <p:sp>
        <p:nvSpPr>
          <p:cNvPr id="15" name="Rectangle 14"/>
          <p:cNvSpPr/>
          <p:nvPr/>
        </p:nvSpPr>
        <p:spPr>
          <a:xfrm>
            <a:off x="0" y="-31173"/>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1" y="1768801"/>
            <a:ext cx="4952999"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Place the following specify steps in the correct order:</a:t>
            </a:r>
          </a:p>
          <a:p>
            <a:pPr marL="0" indent="0">
              <a:buFont typeface="Arial" panose="020B0604020202020204" pitchFamily="34" charset="0"/>
              <a:buNone/>
            </a:pPr>
            <a:endParaRPr lang="en-US" sz="2000" b="1" dirty="0">
              <a:solidFill>
                <a:schemeClr val="bg2"/>
              </a:solidFill>
              <a:latin typeface="Arial Narrow Regular"/>
            </a:endParaRPr>
          </a:p>
          <a:p>
            <a:pPr marL="0" indent="0">
              <a:buFont typeface="Arial" panose="020B0604020202020204" pitchFamily="34" charset="0"/>
              <a:buNone/>
            </a:pPr>
            <a:r>
              <a:rPr lang="en-US" sz="2000" b="1" dirty="0">
                <a:solidFill>
                  <a:schemeClr val="bg2"/>
                </a:solidFill>
                <a:latin typeface="Arial Narrow Regular"/>
              </a:rPr>
              <a:t>A. Sizing</a:t>
            </a:r>
          </a:p>
          <a:p>
            <a:pPr marL="0" indent="0">
              <a:buFont typeface="Arial" panose="020B0604020202020204" pitchFamily="34" charset="0"/>
              <a:buNone/>
            </a:pPr>
            <a:r>
              <a:rPr lang="en-US" sz="2000" b="1" dirty="0">
                <a:solidFill>
                  <a:schemeClr val="bg2"/>
                </a:solidFill>
                <a:latin typeface="Arial Narrow Regular"/>
              </a:rPr>
              <a:t>B. Coding &amp; regulations</a:t>
            </a:r>
          </a:p>
          <a:p>
            <a:pPr marL="0" indent="0">
              <a:buFont typeface="Arial" panose="020B0604020202020204" pitchFamily="34" charset="0"/>
              <a:buNone/>
            </a:pPr>
            <a:r>
              <a:rPr lang="en-US" sz="2000" b="1" dirty="0">
                <a:solidFill>
                  <a:schemeClr val="bg2"/>
                </a:solidFill>
                <a:latin typeface="Arial Narrow Regular"/>
              </a:rPr>
              <a:t>C. Corrosion resistance</a:t>
            </a:r>
          </a:p>
          <a:p>
            <a:pPr marL="0" indent="0">
              <a:buFont typeface="Arial" panose="020B0604020202020204" pitchFamily="34" charset="0"/>
              <a:buNone/>
            </a:pPr>
            <a:r>
              <a:rPr lang="en-US" sz="2000" b="1" dirty="0">
                <a:solidFill>
                  <a:schemeClr val="bg2"/>
                </a:solidFill>
                <a:latin typeface="Arial Narrow Regular"/>
              </a:rPr>
              <a:t>D. Waste type</a:t>
            </a:r>
          </a:p>
          <a:p>
            <a:pPr marL="0" indent="0">
              <a:buFont typeface="Arial" panose="020B0604020202020204" pitchFamily="34" charset="0"/>
              <a:buNone/>
            </a:pPr>
            <a:endParaRPr lang="en-US" sz="2000" dirty="0">
              <a:solidFill>
                <a:schemeClr val="bg2"/>
              </a:solidFill>
              <a:latin typeface="Arial Narrow Regular"/>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69921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3176" b="12020"/>
          <a:stretch/>
        </p:blipFill>
        <p:spPr bwMode="auto">
          <a:xfrm>
            <a:off x="15903003" y="7049140"/>
            <a:ext cx="2384997" cy="3237860"/>
          </a:xfrm>
          <a:prstGeom prst="rect">
            <a:avLst/>
          </a:prstGeom>
          <a:ln w="38100" cap="sq">
            <a:noFill/>
            <a:prstDash val="solid"/>
            <a:miter lim="800000"/>
          </a:ln>
          <a:effectLst/>
          <a:extLst>
            <a:ext uri="{909E8E84-426E-40DD-AFC4-6F175D3DCCD1}">
              <a14:hiddenFill xmlns:a14="http://schemas.microsoft.com/office/drawing/2010/main">
                <a:solidFill>
                  <a:schemeClr val="accent1"/>
                </a:solidFill>
              </a14:hiddenFill>
            </a:ext>
          </a:extLst>
        </p:spPr>
      </p:pic>
      <p:sp>
        <p:nvSpPr>
          <p:cNvPr id="8" name="Title 7"/>
          <p:cNvSpPr>
            <a:spLocks noGrp="1"/>
          </p:cNvSpPr>
          <p:nvPr>
            <p:ph type="title"/>
          </p:nvPr>
        </p:nvSpPr>
        <p:spPr>
          <a:xfrm>
            <a:off x="876300" y="571411"/>
            <a:ext cx="10325100" cy="1962076"/>
          </a:xfrm>
        </p:spPr>
        <p:txBody>
          <a:bodyPr/>
          <a:lstStyle/>
          <a:p>
            <a:r>
              <a:rPr lang="en-US" dirty="0">
                <a:solidFill>
                  <a:schemeClr val="accent1"/>
                </a:solidFill>
              </a:rPr>
              <a:t>design &amp; specify</a:t>
            </a:r>
            <a:br>
              <a:rPr lang="en-US" dirty="0"/>
            </a:br>
            <a:r>
              <a:rPr lang="en-US" dirty="0"/>
              <a:t>improper sizing </a:t>
            </a:r>
            <a:br>
              <a:rPr lang="en-US" dirty="0"/>
            </a:br>
            <a:r>
              <a:rPr lang="en-US" dirty="0"/>
              <a:t>and specification</a:t>
            </a:r>
            <a:endParaRPr lang="uk-UA" dirty="0"/>
          </a:p>
        </p:txBody>
      </p:sp>
      <p:grpSp>
        <p:nvGrpSpPr>
          <p:cNvPr id="30" name="Group 29"/>
          <p:cNvGrpSpPr/>
          <p:nvPr/>
        </p:nvGrpSpPr>
        <p:grpSpPr>
          <a:xfrm>
            <a:off x="1013942" y="2972485"/>
            <a:ext cx="16588258" cy="2308324"/>
            <a:chOff x="7467600" y="5557807"/>
            <a:chExt cx="16588258" cy="2308324"/>
          </a:xfrm>
        </p:grpSpPr>
        <p:sp>
          <p:nvSpPr>
            <p:cNvPr id="38" name="TextBox 37"/>
            <p:cNvSpPr txBox="1"/>
            <p:nvPr/>
          </p:nvSpPr>
          <p:spPr>
            <a:xfrm>
              <a:off x="7587624" y="5557807"/>
              <a:ext cx="16468234" cy="2308324"/>
            </a:xfrm>
            <a:prstGeom prst="rect">
              <a:avLst/>
            </a:prstGeom>
            <a:noFill/>
          </p:spPr>
          <p:txBody>
            <a:bodyPr wrap="square" rtlCol="0">
              <a:spAutoFit/>
            </a:bodyPr>
            <a:lstStyle/>
            <a:p>
              <a:r>
                <a:rPr lang="en-US" sz="3600" dirty="0">
                  <a:solidFill>
                    <a:schemeClr val="accent1"/>
                  </a:solidFill>
                  <a:latin typeface="Arial Narrow Regular" charset="0"/>
                </a:rPr>
                <a:t>grease clogs</a:t>
              </a:r>
            </a:p>
            <a:p>
              <a:r>
                <a:rPr lang="en-US" sz="3600" dirty="0">
                  <a:solidFill>
                    <a:schemeClr val="accent1"/>
                  </a:solidFill>
                  <a:latin typeface="Arial Narrow Regular" charset="0"/>
                </a:rPr>
                <a:t>sanitary sewer overflows</a:t>
              </a:r>
            </a:p>
            <a:p>
              <a:r>
                <a:rPr lang="en-US" sz="3600" dirty="0">
                  <a:solidFill>
                    <a:schemeClr val="accent1"/>
                  </a:solidFill>
                  <a:latin typeface="Arial Narrow Regular" charset="0"/>
                </a:rPr>
                <a:t>public health issues</a:t>
              </a:r>
            </a:p>
            <a:p>
              <a:r>
                <a:rPr lang="en-US" sz="3600" dirty="0">
                  <a:solidFill>
                    <a:schemeClr val="accent1"/>
                  </a:solidFill>
                  <a:latin typeface="Arial Narrow Regular" charset="0"/>
                </a:rPr>
                <a:t>damage to environment</a:t>
              </a:r>
            </a:p>
          </p:txBody>
        </p:sp>
        <p:cxnSp>
          <p:nvCxnSpPr>
            <p:cNvPr id="39" name="Straight Connector 38"/>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5401" y="-1"/>
            <a:ext cx="9372600" cy="7049141"/>
          </a:xfrm>
          <a:prstGeom prst="rect">
            <a:avLst/>
          </a:prstGeom>
          <a:ln w="38100" cap="sq">
            <a:noFill/>
            <a:prstDash val="solid"/>
            <a:miter lim="800000"/>
          </a:ln>
          <a:effectLst/>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6352" y="7050784"/>
            <a:ext cx="3676648" cy="3236216"/>
          </a:xfrm>
          <a:prstGeom prst="rect">
            <a:avLst/>
          </a:prstGeom>
          <a:ln w="38100" cap="sq">
            <a:noFill/>
            <a:prstDash val="solid"/>
            <a:miter lim="800000"/>
          </a:ln>
          <a:effectLst/>
          <a:extLst>
            <a:ext uri="{909E8E84-426E-40DD-AFC4-6F175D3DCCD1}">
              <a14:hiddenFill xmlns:a14="http://schemas.microsoft.com/office/drawing/2010/main">
                <a:solidFill>
                  <a:schemeClr val="accent1"/>
                </a:solidFill>
              </a14:hiddenFill>
            </a:ext>
          </a:extLst>
        </p:spPr>
      </p:pic>
      <p:pic>
        <p:nvPicPr>
          <p:cNvPr id="1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63400" y="7049140"/>
            <a:ext cx="4572000" cy="3243262"/>
          </a:xfrm>
          <a:prstGeom prst="rect">
            <a:avLst/>
          </a:prstGeom>
          <a:ln w="38100" cap="sq">
            <a:noFill/>
            <a:prstDash val="solid"/>
            <a:miter lim="800000"/>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77141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39</a:t>
            </a:fld>
            <a:endParaRPr b="0" dirty="0">
              <a:latin typeface="Arial Regular" charset="0"/>
            </a:endParaRPr>
          </a:p>
        </p:txBody>
      </p:sp>
      <p:sp>
        <p:nvSpPr>
          <p:cNvPr id="18" name="Rectangle 17"/>
          <p:cNvSpPr/>
          <p:nvPr/>
        </p:nvSpPr>
        <p:spPr>
          <a:xfrm>
            <a:off x="1066800" y="8626408"/>
            <a:ext cx="6151444" cy="707886"/>
          </a:xfrm>
          <a:prstGeom prst="rect">
            <a:avLst/>
          </a:prstGeom>
        </p:spPr>
        <p:txBody>
          <a:bodyPr wrap="square">
            <a:spAutoFit/>
          </a:bodyPr>
          <a:lstStyle/>
          <a:p>
            <a:r>
              <a:rPr lang="en-US" sz="2000" dirty="0">
                <a:latin typeface="Arial Narrow Regular"/>
              </a:rPr>
              <a:t>Wireless system monitors grease and sediment </a:t>
            </a:r>
          </a:p>
          <a:p>
            <a:r>
              <a:rPr lang="en-US" sz="2000" dirty="0">
                <a:latin typeface="Arial Narrow Regular"/>
              </a:rPr>
              <a:t>with the push of a button</a:t>
            </a:r>
          </a:p>
        </p:txBody>
      </p:sp>
      <p:sp>
        <p:nvSpPr>
          <p:cNvPr id="28" name="Rectangle 27"/>
          <p:cNvSpPr/>
          <p:nvPr/>
        </p:nvSpPr>
        <p:spPr>
          <a:xfrm>
            <a:off x="8026333" y="8711679"/>
            <a:ext cx="4394267" cy="1323439"/>
          </a:xfrm>
          <a:prstGeom prst="rect">
            <a:avLst/>
          </a:prstGeom>
        </p:spPr>
        <p:txBody>
          <a:bodyPr wrap="square">
            <a:spAutoFit/>
          </a:bodyPr>
          <a:lstStyle/>
          <a:p>
            <a:r>
              <a:rPr lang="en-US" sz="2000" dirty="0">
                <a:solidFill>
                  <a:schemeClr val="accent1"/>
                </a:solidFill>
                <a:latin typeface="Arial Narrow Regular"/>
              </a:rPr>
              <a:t>H-20 (32,000 lbs) rated and skid resistant</a:t>
            </a:r>
          </a:p>
          <a:p>
            <a:r>
              <a:rPr lang="en-US" sz="2000" dirty="0">
                <a:latin typeface="Arial Narrow Regular"/>
              </a:rPr>
              <a:t>*Included in the Z-250H FOG-ceptor package</a:t>
            </a:r>
          </a:p>
        </p:txBody>
      </p:sp>
      <p:pic>
        <p:nvPicPr>
          <p:cNvPr id="31" name="Picture 4"/>
          <p:cNvPicPr>
            <a:picLocks noChangeAspect="1" noChangeArrowheads="1"/>
          </p:cNvPicPr>
          <p:nvPr/>
        </p:nvPicPr>
        <p:blipFill>
          <a:blip r:embed="rId2" cstate="print"/>
          <a:srcRect/>
          <a:stretch>
            <a:fillRect/>
          </a:stretch>
        </p:blipFill>
        <p:spPr bwMode="auto">
          <a:xfrm>
            <a:off x="13297883" y="1421520"/>
            <a:ext cx="4370187" cy="6193051"/>
          </a:xfrm>
          <a:prstGeom prst="rect">
            <a:avLst/>
          </a:prstGeom>
          <a:noFill/>
          <a:ln w="9525">
            <a:noFill/>
            <a:miter lim="800000"/>
            <a:headEnd/>
            <a:tailEnd/>
          </a:ln>
        </p:spPr>
      </p:pic>
      <p:pic>
        <p:nvPicPr>
          <p:cNvPr id="32" name="Picture 7"/>
          <p:cNvPicPr>
            <a:picLocks noChangeAspect="1" noChangeArrowheads="1"/>
          </p:cNvPicPr>
          <p:nvPr/>
        </p:nvPicPr>
        <p:blipFill>
          <a:blip r:embed="rId3" cstate="print"/>
          <a:srcRect/>
          <a:stretch>
            <a:fillRect/>
          </a:stretch>
        </p:blipFill>
        <p:spPr bwMode="auto">
          <a:xfrm>
            <a:off x="7961284" y="3472214"/>
            <a:ext cx="4656005" cy="3942624"/>
          </a:xfrm>
          <a:prstGeom prst="rect">
            <a:avLst/>
          </a:prstGeom>
          <a:noFill/>
          <a:ln w="9525">
            <a:noFill/>
            <a:miter lim="800000"/>
            <a:headEnd/>
            <a:tailEnd/>
          </a:ln>
        </p:spPr>
      </p:pic>
      <p:sp>
        <p:nvSpPr>
          <p:cNvPr id="37" name="TextBox 36"/>
          <p:cNvSpPr txBox="1"/>
          <p:nvPr/>
        </p:nvSpPr>
        <p:spPr>
          <a:xfrm>
            <a:off x="1066800" y="7873856"/>
            <a:ext cx="7412070" cy="646331"/>
          </a:xfrm>
          <a:prstGeom prst="rect">
            <a:avLst/>
          </a:prstGeom>
          <a:noFill/>
        </p:spPr>
        <p:txBody>
          <a:bodyPr wrap="square" rtlCol="0">
            <a:spAutoFit/>
          </a:bodyPr>
          <a:lstStyle/>
          <a:p>
            <a:r>
              <a:rPr lang="en-US" sz="3600" dirty="0">
                <a:solidFill>
                  <a:schemeClr val="accent1"/>
                </a:solidFill>
                <a:latin typeface="Arial Narrow Regular" charset="0"/>
              </a:rPr>
              <a:t>electronic monitoring Smartpro </a:t>
            </a:r>
            <a:endParaRPr lang="uk-UA" sz="3600" dirty="0">
              <a:solidFill>
                <a:schemeClr val="accent1"/>
              </a:solidFill>
              <a:latin typeface="Arial Narrow Regular" charset="0"/>
            </a:endParaRPr>
          </a:p>
        </p:txBody>
      </p:sp>
      <p:sp>
        <p:nvSpPr>
          <p:cNvPr id="8" name="Title 7"/>
          <p:cNvSpPr>
            <a:spLocks noGrp="1"/>
          </p:cNvSpPr>
          <p:nvPr>
            <p:ph type="title"/>
          </p:nvPr>
        </p:nvSpPr>
        <p:spPr>
          <a:xfrm>
            <a:off x="876300" y="571411"/>
            <a:ext cx="10706100" cy="1338828"/>
          </a:xfrm>
        </p:spPr>
        <p:txBody>
          <a:bodyPr/>
          <a:lstStyle/>
          <a:p>
            <a:r>
              <a:rPr lang="en-US" dirty="0">
                <a:solidFill>
                  <a:schemeClr val="accent1"/>
                </a:solidFill>
              </a:rPr>
              <a:t>features &amp; benefits</a:t>
            </a:r>
            <a:br>
              <a:rPr lang="en-US" dirty="0"/>
            </a:br>
            <a:r>
              <a:rPr lang="en-US" dirty="0"/>
              <a:t>options for large-scale grease Proceptors</a:t>
            </a:r>
            <a:endParaRPr lang="uk-UA" dirty="0"/>
          </a:p>
        </p:txBody>
      </p:sp>
      <p:sp>
        <p:nvSpPr>
          <p:cNvPr id="39" name="TextBox 38"/>
          <p:cNvSpPr txBox="1"/>
          <p:nvPr/>
        </p:nvSpPr>
        <p:spPr>
          <a:xfrm>
            <a:off x="8001000" y="7908745"/>
            <a:ext cx="3831521" cy="646331"/>
          </a:xfrm>
          <a:prstGeom prst="rect">
            <a:avLst/>
          </a:prstGeom>
          <a:noFill/>
        </p:spPr>
        <p:txBody>
          <a:bodyPr wrap="square" rtlCol="0">
            <a:spAutoFit/>
          </a:bodyPr>
          <a:lstStyle/>
          <a:p>
            <a:r>
              <a:rPr lang="en-US" sz="3600" dirty="0">
                <a:solidFill>
                  <a:schemeClr val="accent1"/>
                </a:solidFill>
                <a:latin typeface="Arial Narrow Regular" charset="0"/>
              </a:rPr>
              <a:t>fiberglass cover</a:t>
            </a:r>
            <a:endParaRPr lang="uk-UA" sz="3600" dirty="0">
              <a:solidFill>
                <a:schemeClr val="accent1"/>
              </a:solidFill>
              <a:latin typeface="Arial Narrow Regular" charset="0"/>
            </a:endParaRPr>
          </a:p>
        </p:txBody>
      </p:sp>
      <p:sp>
        <p:nvSpPr>
          <p:cNvPr id="40" name="TextBox 39"/>
          <p:cNvSpPr txBox="1"/>
          <p:nvPr/>
        </p:nvSpPr>
        <p:spPr>
          <a:xfrm>
            <a:off x="13210365" y="7887941"/>
            <a:ext cx="7412070" cy="646331"/>
          </a:xfrm>
          <a:prstGeom prst="rect">
            <a:avLst/>
          </a:prstGeom>
          <a:noFill/>
        </p:spPr>
        <p:txBody>
          <a:bodyPr wrap="square" rtlCol="0">
            <a:spAutoFit/>
          </a:bodyPr>
          <a:lstStyle/>
          <a:p>
            <a:r>
              <a:rPr lang="en-US" sz="3600" dirty="0">
                <a:solidFill>
                  <a:schemeClr val="accent1"/>
                </a:solidFill>
                <a:latin typeface="Arial Narrow Regular" charset="0"/>
              </a:rPr>
              <a:t>extension collar</a:t>
            </a:r>
            <a:endParaRPr lang="uk-UA" sz="3600" dirty="0">
              <a:solidFill>
                <a:schemeClr val="accent1"/>
              </a:solidFill>
              <a:latin typeface="Arial Narrow Regular" charset="0"/>
            </a:endParaRPr>
          </a:p>
        </p:txBody>
      </p:sp>
      <p:sp>
        <p:nvSpPr>
          <p:cNvPr id="42" name="Rectangle 41"/>
          <p:cNvSpPr/>
          <p:nvPr/>
        </p:nvSpPr>
        <p:spPr>
          <a:xfrm>
            <a:off x="13258800" y="8711679"/>
            <a:ext cx="3556067" cy="984885"/>
          </a:xfrm>
          <a:prstGeom prst="rect">
            <a:avLst/>
          </a:prstGeom>
        </p:spPr>
        <p:txBody>
          <a:bodyPr wrap="square">
            <a:spAutoFit/>
          </a:bodyPr>
          <a:lstStyle/>
          <a:p>
            <a:r>
              <a:rPr lang="en-US" sz="2000" dirty="0">
                <a:latin typeface="Arial Narrow Regular"/>
              </a:rPr>
              <a:t>3’ height Included in the Z-250H FOG-ceptor package</a:t>
            </a:r>
          </a:p>
          <a:p>
            <a:endParaRPr lang="en-US" sz="1800" dirty="0">
              <a:solidFill>
                <a:schemeClr val="tx2"/>
              </a:solidFill>
              <a:latin typeface="Arial Narrow Regular"/>
            </a:endParaRPr>
          </a:p>
        </p:txBody>
      </p:sp>
      <p:pic>
        <p:nvPicPr>
          <p:cNvPr id="43"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2015872"/>
            <a:ext cx="2191173" cy="599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554" t="7570" r="76798" b="41672"/>
          <a:stretch/>
        </p:blipFill>
        <p:spPr bwMode="auto">
          <a:xfrm>
            <a:off x="2455468" y="2357437"/>
            <a:ext cx="2971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416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voice of customer</a:t>
            </a:r>
            <a:br>
              <a:rPr lang="en-US" dirty="0">
                <a:solidFill>
                  <a:schemeClr val="accent1"/>
                </a:solidFill>
              </a:rPr>
            </a:br>
            <a:r>
              <a:rPr lang="en-US" dirty="0"/>
              <a:t>industries</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a:t>
            </a:fld>
            <a:endParaRPr b="0" dirty="0">
              <a:latin typeface="Arial Regular" charset="0"/>
            </a:endParaRPr>
          </a:p>
        </p:txBody>
      </p:sp>
      <p:cxnSp>
        <p:nvCxnSpPr>
          <p:cNvPr id="5" name="Straight Connector 4"/>
          <p:cNvCxnSpPr/>
          <p:nvPr/>
        </p:nvCxnSpPr>
        <p:spPr>
          <a:xfrm>
            <a:off x="6386513" y="4343400"/>
            <a:ext cx="14287"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901489" y="4343400"/>
            <a:ext cx="1"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058913" y="3690253"/>
            <a:ext cx="5543287" cy="3310086"/>
            <a:chOff x="1658022" y="3695700"/>
            <a:chExt cx="4020230" cy="3310086"/>
          </a:xfrm>
        </p:grpSpPr>
        <p:sp>
          <p:nvSpPr>
            <p:cNvPr id="9" name="TextBox 8"/>
            <p:cNvSpPr txBox="1"/>
            <p:nvPr/>
          </p:nvSpPr>
          <p:spPr>
            <a:xfrm>
              <a:off x="1658022" y="5682347"/>
              <a:ext cx="4020230" cy="1323439"/>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easy and cost-effective to install and maintain</a:t>
              </a:r>
              <a:r>
                <a:rPr lang="en-US" sz="2000" dirty="0">
                  <a:solidFill>
                    <a:schemeClr val="tx2"/>
                  </a:solidFill>
                  <a:latin typeface="Arial Narrow Regular"/>
                </a:rPr>
                <a:t>, that are assembled and packaged in a manner that streamlines labor.” </a:t>
              </a:r>
              <a:endParaRPr lang="uk-UA" sz="2000" dirty="0">
                <a:solidFill>
                  <a:schemeClr val="tx2"/>
                </a:solidFill>
                <a:latin typeface="Arial Regular" charset="0"/>
              </a:endParaRP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871537" y="3741390"/>
            <a:ext cx="5453063" cy="3310086"/>
            <a:chOff x="7010403" y="3771900"/>
            <a:chExt cx="4343270" cy="3310086"/>
          </a:xfrm>
        </p:grpSpPr>
        <p:sp>
          <p:nvSpPr>
            <p:cNvPr id="11" name="TextBox 10"/>
            <p:cNvSpPr txBox="1"/>
            <p:nvPr/>
          </p:nvSpPr>
          <p:spPr>
            <a:xfrm>
              <a:off x="7010403" y="5758547"/>
              <a:ext cx="4343270" cy="1323439"/>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durable and have a low total cost of ownership, help me achieve compliance </a:t>
              </a:r>
              <a:r>
                <a:rPr lang="en-US" sz="2000" dirty="0">
                  <a:solidFill>
                    <a:schemeClr val="tx2"/>
                  </a:solidFill>
                  <a:latin typeface="Arial Narrow Regular"/>
                </a:rPr>
                <a:t>+ require </a:t>
              </a:r>
              <a:r>
                <a:rPr lang="en-US" sz="2000" b="1" dirty="0">
                  <a:solidFill>
                    <a:schemeClr val="tx2"/>
                  </a:solidFill>
                  <a:latin typeface="Arial Narrow Regular"/>
                </a:rPr>
                <a:t>minimum downtime for maintenance</a:t>
              </a:r>
              <a:r>
                <a:rPr lang="en-US" sz="2000" dirty="0">
                  <a:solidFill>
                    <a:schemeClr val="tx2"/>
                  </a:solidFill>
                  <a:latin typeface="Arial Narrow Regular"/>
                </a:rPr>
                <a:t>.”</a:t>
              </a: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543938" y="3690253"/>
            <a:ext cx="5357552" cy="2712898"/>
            <a:chOff x="12553951" y="3695700"/>
            <a:chExt cx="4337501" cy="2712898"/>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architect &amp; engineer</a:t>
              </a:r>
            </a:p>
          </p:txBody>
        </p:sp>
        <p:sp>
          <p:nvSpPr>
            <p:cNvPr id="13" name="TextBox 12"/>
            <p:cNvSpPr txBox="1"/>
            <p:nvPr/>
          </p:nvSpPr>
          <p:spPr>
            <a:xfrm>
              <a:off x="12553951" y="5700712"/>
              <a:ext cx="4337501" cy="707886"/>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p>
            <a:p>
              <a:pPr algn="ctr"/>
              <a:r>
                <a:rPr lang="en-US" sz="2000" b="1" dirty="0">
                  <a:solidFill>
                    <a:schemeClr val="tx2"/>
                  </a:solidFill>
                  <a:latin typeface="Arial Narrow Regular"/>
                </a:rPr>
                <a:t>durable</a:t>
              </a:r>
              <a:r>
                <a:rPr lang="en-US" sz="2000" dirty="0">
                  <a:solidFill>
                    <a:schemeClr val="tx2"/>
                  </a:solidFill>
                  <a:latin typeface="Arial Narrow Regular"/>
                </a:rPr>
                <a:t> and </a:t>
              </a:r>
              <a:r>
                <a:rPr lang="en-US" sz="2000" b="1" dirty="0">
                  <a:solidFill>
                    <a:schemeClr val="tx2"/>
                  </a:solidFill>
                  <a:latin typeface="Arial Narrow Regular"/>
                </a:rPr>
                <a:t>cost-effective</a:t>
              </a:r>
              <a:r>
                <a:rPr lang="en-US" sz="2000" dirty="0">
                  <a:solidFill>
                    <a:schemeClr val="tx2"/>
                  </a:solidFill>
                  <a:latin typeface="Arial Narrow Regular"/>
                </a:rPr>
                <a:t>.”</a:t>
              </a:r>
              <a:endParaRPr lang="uk-UA" sz="2000" dirty="0">
                <a:solidFill>
                  <a:schemeClr val="tx2"/>
                </a:solidFill>
                <a:latin typeface="Arial Regular" charset="0"/>
              </a:endParaRP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sp>
        <p:nvSpPr>
          <p:cNvPr id="18" name="Content Placeholder 2"/>
          <p:cNvSpPr txBox="1">
            <a:spLocks/>
          </p:cNvSpPr>
          <p:nvPr/>
        </p:nvSpPr>
        <p:spPr>
          <a:xfrm>
            <a:off x="4140244" y="8005119"/>
            <a:ext cx="14147756" cy="489943"/>
          </a:xfrm>
          <a:prstGeom prst="rect">
            <a:avLst/>
          </a:prstGeom>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Narrow Regular"/>
              </a:rPr>
              <a:t>Healthcare  </a:t>
            </a:r>
            <a:r>
              <a:rPr lang="en-US" sz="2000" dirty="0">
                <a:solidFill>
                  <a:schemeClr val="tx2"/>
                </a:solidFill>
                <a:latin typeface="Arial Narrow Regular"/>
              </a:rPr>
              <a:t>| </a:t>
            </a:r>
            <a:r>
              <a:rPr lang="en-US" sz="2000" b="1" dirty="0">
                <a:solidFill>
                  <a:schemeClr val="tx2"/>
                </a:solidFill>
                <a:latin typeface="Arial Narrow Regular"/>
              </a:rPr>
              <a:t> Retail  </a:t>
            </a:r>
            <a:r>
              <a:rPr lang="en-US" sz="2000" dirty="0">
                <a:solidFill>
                  <a:schemeClr val="tx2"/>
                </a:solidFill>
                <a:latin typeface="Arial Narrow Regular"/>
              </a:rPr>
              <a:t>| </a:t>
            </a:r>
            <a:r>
              <a:rPr lang="en-US" sz="2000" b="1" dirty="0">
                <a:solidFill>
                  <a:schemeClr val="tx2"/>
                </a:solidFill>
                <a:latin typeface="Arial Narrow Regular"/>
              </a:rPr>
              <a:t> Food Service </a:t>
            </a:r>
            <a:r>
              <a:rPr lang="en-US" sz="2000" dirty="0">
                <a:solidFill>
                  <a:schemeClr val="tx2"/>
                </a:solidFill>
                <a:latin typeface="Arial Narrow Regular"/>
              </a:rPr>
              <a:t> |  </a:t>
            </a:r>
            <a:r>
              <a:rPr lang="en-US" sz="2000" b="1" dirty="0">
                <a:solidFill>
                  <a:schemeClr val="tx2"/>
                </a:solidFill>
                <a:latin typeface="Arial Narrow Regular"/>
              </a:rPr>
              <a:t>Hospitality  </a:t>
            </a:r>
            <a:r>
              <a:rPr lang="en-US" sz="2000" dirty="0">
                <a:solidFill>
                  <a:schemeClr val="tx2"/>
                </a:solidFill>
                <a:latin typeface="Arial Narrow Regular"/>
              </a:rPr>
              <a:t>| </a:t>
            </a:r>
            <a:r>
              <a:rPr lang="en-US" sz="2000" b="1" dirty="0">
                <a:solidFill>
                  <a:schemeClr val="tx2"/>
                </a:solidFill>
                <a:latin typeface="Arial Narrow Regular"/>
              </a:rPr>
              <a:t> Restaurants </a:t>
            </a:r>
            <a:r>
              <a:rPr lang="en-US" sz="2000" dirty="0">
                <a:solidFill>
                  <a:schemeClr val="tx2"/>
                </a:solidFill>
                <a:latin typeface="Arial Narrow Regular"/>
              </a:rPr>
              <a:t> |  </a:t>
            </a:r>
            <a:r>
              <a:rPr lang="en-US" sz="2000" b="1" dirty="0">
                <a:solidFill>
                  <a:schemeClr val="tx2"/>
                </a:solidFill>
                <a:latin typeface="Arial Narrow Regular"/>
              </a:rPr>
              <a:t>Institutional/Education </a:t>
            </a:r>
            <a:r>
              <a:rPr lang="en-US" sz="2000" dirty="0">
                <a:solidFill>
                  <a:schemeClr val="tx2"/>
                </a:solidFill>
                <a:latin typeface="Arial Narrow Regular"/>
              </a:rPr>
              <a:t> |  </a:t>
            </a:r>
            <a:r>
              <a:rPr lang="en-US" sz="2000" b="1" dirty="0">
                <a:solidFill>
                  <a:schemeClr val="tx2"/>
                </a:solidFill>
                <a:latin typeface="Arial Narrow Regular"/>
              </a:rPr>
              <a:t>Government</a:t>
            </a:r>
            <a:endParaRPr lang="en-US" sz="2400" dirty="0"/>
          </a:p>
        </p:txBody>
      </p:sp>
    </p:spTree>
    <p:extLst>
      <p:ext uri="{BB962C8B-B14F-4D97-AF65-F5344CB8AC3E}">
        <p14:creationId xmlns:p14="http://schemas.microsoft.com/office/powerpoint/2010/main" val="2562073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0325100" cy="1338828"/>
          </a:xfrm>
        </p:spPr>
        <p:txBody>
          <a:bodyPr/>
          <a:lstStyle/>
          <a:p>
            <a:r>
              <a:rPr lang="en-US" dirty="0">
                <a:solidFill>
                  <a:schemeClr val="accent1"/>
                </a:solidFill>
              </a:rPr>
              <a:t>design &amp; specify</a:t>
            </a:r>
            <a:br>
              <a:rPr lang="en-US" dirty="0"/>
            </a:br>
            <a:r>
              <a:rPr lang="en-US" dirty="0"/>
              <a:t>sizing of extension collar length</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40</a:t>
            </a:fld>
            <a:endParaRPr b="0" dirty="0">
              <a:latin typeface="Arial Regular" charset="0"/>
            </a:endParaRPr>
          </a:p>
        </p:txBody>
      </p:sp>
      <p:pic>
        <p:nvPicPr>
          <p:cNvPr id="11" name="Picture 2"/>
          <p:cNvPicPr>
            <a:picLocks noChangeAspect="1" noChangeArrowheads="1"/>
          </p:cNvPicPr>
          <p:nvPr/>
        </p:nvPicPr>
        <p:blipFill>
          <a:blip r:embed="rId3" cstate="print"/>
          <a:srcRect/>
          <a:stretch>
            <a:fillRect/>
          </a:stretch>
        </p:blipFill>
        <p:spPr bwMode="auto">
          <a:xfrm>
            <a:off x="685800" y="1908365"/>
            <a:ext cx="10931173" cy="8376761"/>
          </a:xfrm>
          <a:prstGeom prst="rect">
            <a:avLst/>
          </a:prstGeom>
          <a:noFill/>
          <a:ln w="9525">
            <a:noFill/>
            <a:miter lim="800000"/>
            <a:headEnd/>
            <a:tailEnd/>
          </a:ln>
        </p:spPr>
      </p:pic>
    </p:spTree>
    <p:extLst>
      <p:ext uri="{BB962C8B-B14F-4D97-AF65-F5344CB8AC3E}">
        <p14:creationId xmlns:p14="http://schemas.microsoft.com/office/powerpoint/2010/main" val="2334429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0325100" cy="1338828"/>
          </a:xfrm>
        </p:spPr>
        <p:txBody>
          <a:bodyPr/>
          <a:lstStyle/>
          <a:p>
            <a:r>
              <a:rPr lang="en-US" dirty="0">
                <a:solidFill>
                  <a:schemeClr val="accent1"/>
                </a:solidFill>
              </a:rPr>
              <a:t>design &amp; specify</a:t>
            </a:r>
            <a:br>
              <a:rPr lang="en-US" dirty="0"/>
            </a:br>
            <a:r>
              <a:rPr lang="en-US" dirty="0"/>
              <a:t>inventory availability</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41</a:t>
            </a:fld>
            <a:endParaRPr b="0" dirty="0">
              <a:latin typeface="Arial Regular"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6912" r="18256"/>
          <a:stretch/>
        </p:blipFill>
        <p:spPr>
          <a:xfrm>
            <a:off x="8267700" y="-4372"/>
            <a:ext cx="10058400" cy="10291372"/>
          </a:xfrm>
          <a:prstGeom prst="rect">
            <a:avLst/>
          </a:prstGeom>
          <a:ln w="38100" cap="sq">
            <a:noFill/>
            <a:prstDash val="solid"/>
            <a:miter lim="800000"/>
          </a:ln>
          <a:effectLst/>
        </p:spPr>
      </p:pic>
      <p:grpSp>
        <p:nvGrpSpPr>
          <p:cNvPr id="12" name="Group 11"/>
          <p:cNvGrpSpPr/>
          <p:nvPr/>
        </p:nvGrpSpPr>
        <p:grpSpPr>
          <a:xfrm>
            <a:off x="1013942" y="2324100"/>
            <a:ext cx="16588258" cy="1411990"/>
            <a:chOff x="7848600" y="5084128"/>
            <a:chExt cx="16588258" cy="1411990"/>
          </a:xfrm>
        </p:grpSpPr>
        <p:grpSp>
          <p:nvGrpSpPr>
            <p:cNvPr id="13" name="Group 12"/>
            <p:cNvGrpSpPr/>
            <p:nvPr/>
          </p:nvGrpSpPr>
          <p:grpSpPr>
            <a:xfrm>
              <a:off x="7848600" y="5084128"/>
              <a:ext cx="16588258" cy="646331"/>
              <a:chOff x="7467600" y="5557807"/>
              <a:chExt cx="16588258" cy="646331"/>
            </a:xfrm>
          </p:grpSpPr>
          <p:sp>
            <p:nvSpPr>
              <p:cNvPr id="15" name="TextBox 14"/>
              <p:cNvSpPr txBox="1"/>
              <p:nvPr/>
            </p:nvSpPr>
            <p:spPr>
              <a:xfrm>
                <a:off x="7587624" y="5557807"/>
                <a:ext cx="16468234" cy="646331"/>
              </a:xfrm>
              <a:prstGeom prst="rect">
                <a:avLst/>
              </a:prstGeom>
              <a:noFill/>
            </p:spPr>
            <p:txBody>
              <a:bodyPr wrap="square" rtlCol="0">
                <a:spAutoFit/>
              </a:bodyPr>
              <a:lstStyle/>
              <a:p>
                <a:r>
                  <a:rPr lang="en-US" sz="3600" dirty="0">
                    <a:solidFill>
                      <a:schemeClr val="accent1"/>
                    </a:solidFill>
                    <a:latin typeface="Arial Narrow Regular" charset="0"/>
                  </a:rPr>
                  <a:t>availability</a:t>
                </a:r>
                <a:endParaRPr lang="uk-UA" sz="3600" dirty="0">
                  <a:solidFill>
                    <a:schemeClr val="accent1"/>
                  </a:solidFill>
                  <a:latin typeface="Arial Narrow Regular" charset="0"/>
                </a:endParaRPr>
              </a:p>
            </p:txBody>
          </p:sp>
          <p:cxnSp>
            <p:nvCxnSpPr>
              <p:cNvPr id="16" name="Straight Connector 15"/>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8109891" y="5788232"/>
              <a:ext cx="6192367"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Mississauga, Ontario, Canada –                       made to order for project specific requirements</a:t>
              </a:r>
            </a:p>
          </p:txBody>
        </p:sp>
      </p:grpSp>
      <p:grpSp>
        <p:nvGrpSpPr>
          <p:cNvPr id="17" name="Group 16"/>
          <p:cNvGrpSpPr/>
          <p:nvPr/>
        </p:nvGrpSpPr>
        <p:grpSpPr>
          <a:xfrm>
            <a:off x="1013942" y="4188710"/>
            <a:ext cx="6758458" cy="1719767"/>
            <a:chOff x="7848600" y="5084128"/>
            <a:chExt cx="16588258" cy="1719767"/>
          </a:xfrm>
        </p:grpSpPr>
        <p:grpSp>
          <p:nvGrpSpPr>
            <p:cNvPr id="18" name="Group 17"/>
            <p:cNvGrpSpPr/>
            <p:nvPr/>
          </p:nvGrpSpPr>
          <p:grpSpPr>
            <a:xfrm>
              <a:off x="7848600" y="5084128"/>
              <a:ext cx="16588258" cy="646331"/>
              <a:chOff x="7467600" y="5557807"/>
              <a:chExt cx="16588258" cy="646331"/>
            </a:xfrm>
          </p:grpSpPr>
          <p:sp>
            <p:nvSpPr>
              <p:cNvPr id="20" name="TextBox 19"/>
              <p:cNvSpPr txBox="1"/>
              <p:nvPr/>
            </p:nvSpPr>
            <p:spPr>
              <a:xfrm>
                <a:off x="7587624" y="5557807"/>
                <a:ext cx="16468234" cy="646331"/>
              </a:xfrm>
              <a:prstGeom prst="rect">
                <a:avLst/>
              </a:prstGeom>
              <a:noFill/>
            </p:spPr>
            <p:txBody>
              <a:bodyPr wrap="square" rtlCol="0">
                <a:spAutoFit/>
              </a:bodyPr>
              <a:lstStyle/>
              <a:p>
                <a:r>
                  <a:rPr lang="en-US" sz="3600" dirty="0">
                    <a:solidFill>
                      <a:schemeClr val="accent1"/>
                    </a:solidFill>
                    <a:latin typeface="Arial Narrow Regular" charset="0"/>
                  </a:rPr>
                  <a:t>lead times</a:t>
                </a:r>
                <a:endParaRPr lang="uk-UA" sz="3600" dirty="0">
                  <a:solidFill>
                    <a:schemeClr val="accent1"/>
                  </a:solidFill>
                  <a:latin typeface="Arial Narrow Regular" charset="0"/>
                </a:endParaRPr>
              </a:p>
            </p:txBody>
          </p:sp>
          <p:cxnSp>
            <p:nvCxnSpPr>
              <p:cNvPr id="21" name="Straight Connector 20"/>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8109890" y="5788232"/>
              <a:ext cx="1595291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Two week lead time on standard interceptors</a:t>
              </a:r>
            </a:p>
            <a:p>
              <a:pPr marL="285750" indent="-285750">
                <a:buFont typeface="Arial" panose="020B0604020202020204" pitchFamily="34" charset="0"/>
                <a:buChar char="•"/>
              </a:pPr>
              <a:r>
                <a:rPr lang="en-US" sz="2000" dirty="0">
                  <a:solidFill>
                    <a:schemeClr val="tx2"/>
                  </a:solidFill>
                  <a:latin typeface="Arial Regular" charset="0"/>
                </a:rPr>
                <a:t>Expedited “rush” shipping” available for extra charge</a:t>
              </a:r>
            </a:p>
            <a:p>
              <a:pPr marL="285750" indent="-285750">
                <a:buFont typeface="Arial" panose="020B0604020202020204" pitchFamily="34" charset="0"/>
                <a:buChar char="•"/>
              </a:pPr>
              <a:r>
                <a:rPr lang="en-US" sz="2000" dirty="0">
                  <a:solidFill>
                    <a:schemeClr val="tx2"/>
                  </a:solidFill>
                  <a:latin typeface="Arial Regular" charset="0"/>
                </a:rPr>
                <a:t>Custom orders 2-4 week lead time</a:t>
              </a:r>
            </a:p>
          </p:txBody>
        </p:sp>
      </p:grpSp>
    </p:spTree>
    <p:extLst>
      <p:ext uri="{BB962C8B-B14F-4D97-AF65-F5344CB8AC3E}">
        <p14:creationId xmlns:p14="http://schemas.microsoft.com/office/powerpoint/2010/main" val="3074156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6300" y="571411"/>
            <a:ext cx="9944100" cy="1338828"/>
          </a:xfrm>
        </p:spPr>
        <p:txBody>
          <a:bodyPr/>
          <a:lstStyle/>
          <a:p>
            <a:r>
              <a:rPr lang="en-US" dirty="0">
                <a:solidFill>
                  <a:schemeClr val="accent1"/>
                </a:solidFill>
              </a:rPr>
              <a:t>design &amp; specify</a:t>
            </a:r>
            <a:br>
              <a:rPr lang="en-US" dirty="0"/>
            </a:br>
            <a:r>
              <a:rPr lang="en-US" dirty="0"/>
              <a:t>tools</a:t>
            </a:r>
            <a:endParaRPr lang="uk-UA" dirty="0"/>
          </a:p>
        </p:txBody>
      </p:sp>
      <p:sp>
        <p:nvSpPr>
          <p:cNvPr id="4" name="Slide Number Placeholder 3"/>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42</a:t>
            </a:fld>
            <a:endParaRPr b="0" dirty="0">
              <a:latin typeface="Arial Regular" charset="0"/>
            </a:endParaRPr>
          </a:p>
        </p:txBody>
      </p:sp>
      <p:pic>
        <p:nvPicPr>
          <p:cNvPr id="6" name="Picture 5">
            <a:extLst>
              <a:ext uri="{FF2B5EF4-FFF2-40B4-BE49-F238E27FC236}">
                <a16:creationId xmlns:a16="http://schemas.microsoft.com/office/drawing/2014/main" id="{E55C587C-930A-FC44-9D47-78443A7684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631"/>
          <a:stretch/>
        </p:blipFill>
        <p:spPr>
          <a:xfrm>
            <a:off x="5867400" y="-4572"/>
            <a:ext cx="12420600" cy="3454617"/>
          </a:xfrm>
          <a:prstGeom prst="rect">
            <a:avLst/>
          </a:prstGeom>
        </p:spPr>
      </p:pic>
      <p:sp>
        <p:nvSpPr>
          <p:cNvPr id="2" name="Rectangle 1"/>
          <p:cNvSpPr/>
          <p:nvPr/>
        </p:nvSpPr>
        <p:spPr>
          <a:xfrm>
            <a:off x="16459200" y="9072685"/>
            <a:ext cx="1676400" cy="1100015"/>
          </a:xfrm>
          <a:prstGeom prst="rect">
            <a:avLst/>
          </a:prstGeom>
          <a:solidFill>
            <a:srgbClr val="F2F2F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7" name="Rectangle 6"/>
          <p:cNvSpPr/>
          <p:nvPr/>
        </p:nvSpPr>
        <p:spPr>
          <a:xfrm>
            <a:off x="533400" y="9186985"/>
            <a:ext cx="2209800" cy="1100015"/>
          </a:xfrm>
          <a:prstGeom prst="rect">
            <a:avLst/>
          </a:prstGeom>
          <a:solidFill>
            <a:srgbClr val="F2F2F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330464777"/>
              </p:ext>
            </p:extLst>
          </p:nvPr>
        </p:nvGraphicFramePr>
        <p:xfrm>
          <a:off x="5943600" y="7124700"/>
          <a:ext cx="12344400" cy="3137231"/>
        </p:xfrm>
        <a:graphic>
          <a:graphicData uri="http://schemas.openxmlformats.org/drawingml/2006/table">
            <a:tbl>
              <a:tblPr firstRow="1" bandRow="1">
                <a:tableStyleId>{5C22544A-7EE6-4342-B048-85BDC9FD1C3A}</a:tableStyleId>
              </a:tblPr>
              <a:tblGrid>
                <a:gridCol w="3833665">
                  <a:extLst>
                    <a:ext uri="{9D8B030D-6E8A-4147-A177-3AD203B41FA5}">
                      <a16:colId xmlns:a16="http://schemas.microsoft.com/office/drawing/2014/main" val="20000"/>
                    </a:ext>
                  </a:extLst>
                </a:gridCol>
                <a:gridCol w="8510735">
                  <a:extLst>
                    <a:ext uri="{9D8B030D-6E8A-4147-A177-3AD203B41FA5}">
                      <a16:colId xmlns:a16="http://schemas.microsoft.com/office/drawing/2014/main" val="20001"/>
                    </a:ext>
                  </a:extLst>
                </a:gridCol>
              </a:tblGrid>
              <a:tr h="152400">
                <a:tc gridSpan="2">
                  <a:txBody>
                    <a:bodyPr/>
                    <a:lstStyle/>
                    <a:p>
                      <a:pPr algn="l"/>
                      <a:r>
                        <a:rPr lang="en-US" sz="2800" b="0" i="0" dirty="0">
                          <a:solidFill>
                            <a:schemeClr val="bg1"/>
                          </a:solidFill>
                          <a:latin typeface="Arial Narrow Regular" charset="0"/>
                        </a:rPr>
                        <a:t>Zurn.com</a:t>
                      </a:r>
                      <a:r>
                        <a:rPr lang="en-US" sz="2800" b="0" i="0" baseline="0" dirty="0">
                          <a:solidFill>
                            <a:schemeClr val="bg1"/>
                          </a:solidFill>
                          <a:latin typeface="Arial Narrow Regular" charset="0"/>
                        </a:rPr>
                        <a:t> tools</a:t>
                      </a:r>
                      <a:endParaRPr lang="uk-UA" sz="2800" b="0" i="0" dirty="0">
                        <a:solidFill>
                          <a:schemeClr val="bg1"/>
                        </a:solidFill>
                        <a:latin typeface="Arial Narrow Regular"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a:endParaRPr lang="uk-UA" sz="28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4153">
                <a:tc>
                  <a:txBody>
                    <a:bodyPr/>
                    <a:lstStyle/>
                    <a:p>
                      <a:pPr algn="l"/>
                      <a:r>
                        <a:rPr lang="en-US" sz="1200" b="0" i="0" dirty="0">
                          <a:solidFill>
                            <a:schemeClr val="tx1"/>
                          </a:solidFill>
                          <a:latin typeface="Arial Regular" charset="0"/>
                        </a:rPr>
                        <a:t>inSpec</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Create configurations,</a:t>
                      </a:r>
                      <a:r>
                        <a:rPr lang="en-US" sz="1200" b="0" i="0" baseline="0" dirty="0">
                          <a:solidFill>
                            <a:schemeClr val="accent1"/>
                          </a:solidFill>
                          <a:latin typeface="Arial Regular" charset="0"/>
                        </a:rPr>
                        <a:t> solidify your basis of design, generate your submittal package, edit/share/copy projects</a:t>
                      </a:r>
                      <a:endParaRPr lang="uk-UA" sz="1200" b="0" i="0" dirty="0">
                        <a:solidFill>
                          <a:schemeClr val="accent1"/>
                        </a:solidFill>
                        <a:latin typeface="Arial Regular" charset="0"/>
                      </a:endParaRPr>
                    </a:p>
                  </a:txBody>
                  <a:tcPr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4153">
                <a:tc>
                  <a:txBody>
                    <a:bodyPr/>
                    <a:lstStyle/>
                    <a:p>
                      <a:pPr algn="l"/>
                      <a:r>
                        <a:rPr lang="en-US" sz="1200" b="0" i="0" dirty="0">
                          <a:solidFill>
                            <a:schemeClr val="tx1"/>
                          </a:solidFill>
                          <a:latin typeface="Arial Regular" charset="0"/>
                        </a:rPr>
                        <a:t>Manufacturer</a:t>
                      </a:r>
                      <a:r>
                        <a:rPr lang="en-US" sz="1200" b="0" i="0" baseline="0" dirty="0">
                          <a:solidFill>
                            <a:schemeClr val="tx1"/>
                          </a:solidFill>
                          <a:latin typeface="Arial Regular" charset="0"/>
                        </a:rPr>
                        <a:t> Cross Reference</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Select</a:t>
                      </a:r>
                      <a:r>
                        <a:rPr lang="en-US" sz="1200" b="0" i="0" baseline="0" dirty="0">
                          <a:solidFill>
                            <a:schemeClr val="accent1"/>
                          </a:solidFill>
                          <a:latin typeface="Arial Regular" charset="0"/>
                        </a:rPr>
                        <a:t> a manufacturer, then product, type, or competitor product number to find the corresponding Zurn Product</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4153">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Regular" charset="0"/>
                        </a:rPr>
                        <a:t>ARCAT</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CAD, BIM, and spec</a:t>
                      </a:r>
                      <a:r>
                        <a:rPr lang="en-US" sz="1200" b="0" i="0" baseline="0" dirty="0">
                          <a:solidFill>
                            <a:schemeClr val="accent1"/>
                          </a:solidFill>
                          <a:latin typeface="Arial Regular" charset="0"/>
                        </a:rPr>
                        <a:t> files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4153">
                <a:tc>
                  <a:txBody>
                    <a:bodyPr/>
                    <a:lstStyle/>
                    <a:p>
                      <a:pPr algn="l"/>
                      <a:r>
                        <a:rPr lang="en-US" sz="1200" b="0" i="0" dirty="0">
                          <a:solidFill>
                            <a:schemeClr val="tx1"/>
                          </a:solidFill>
                          <a:latin typeface="Arial Regular" charset="0"/>
                        </a:rPr>
                        <a:t>BIM/Revit Files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Browse BIM objects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4153">
                <a:tc>
                  <a:txBody>
                    <a:bodyPr/>
                    <a:lstStyle/>
                    <a:p>
                      <a:pPr algn="l"/>
                      <a:r>
                        <a:rPr lang="en-US" sz="1200" b="0" i="0" dirty="0">
                          <a:solidFill>
                            <a:schemeClr val="tx1"/>
                          </a:solidFill>
                          <a:latin typeface="Arial Regular" charset="0"/>
                        </a:rPr>
                        <a:t>Replacement Repair Parts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replacement and repair</a:t>
                      </a:r>
                      <a:r>
                        <a:rPr lang="en-US" sz="1200" b="0" i="0" baseline="0" dirty="0">
                          <a:solidFill>
                            <a:schemeClr val="accent1"/>
                          </a:solidFill>
                          <a:latin typeface="Arial Regular" charset="0"/>
                        </a:rPr>
                        <a:t> part information</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4153">
                <a:tc>
                  <a:txBody>
                    <a:bodyPr/>
                    <a:lstStyle/>
                    <a:p>
                      <a:pPr algn="l"/>
                      <a:r>
                        <a:rPr lang="en-US" sz="1200" b="0" i="0" dirty="0">
                          <a:solidFill>
                            <a:schemeClr val="tx1"/>
                          </a:solidFill>
                          <a:latin typeface="Arial Regular" charset="0"/>
                        </a:rPr>
                        <a:t>Technical Resources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specs, calculation sheets, engineering</a:t>
                      </a:r>
                      <a:r>
                        <a:rPr lang="en-US" sz="1200" b="0" i="0" baseline="0" dirty="0">
                          <a:solidFill>
                            <a:schemeClr val="accent1"/>
                          </a:solidFill>
                          <a:latin typeface="Arial Regular" charset="0"/>
                        </a:rPr>
                        <a:t> guides, sizing and selections, materials and finishes, installation +</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4153">
                <a:tc>
                  <a:txBody>
                    <a:bodyPr/>
                    <a:lstStyle/>
                    <a:p>
                      <a:pPr algn="l"/>
                      <a:r>
                        <a:rPr lang="en-US" sz="1200" b="0" i="0" dirty="0">
                          <a:solidFill>
                            <a:schemeClr val="tx1"/>
                          </a:solidFill>
                          <a:latin typeface="Arial Regular" charset="0"/>
                        </a:rPr>
                        <a:t>Product Warranties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One Zurn terms and conditions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grpSp>
        <p:nvGrpSpPr>
          <p:cNvPr id="8" name="Group 7">
            <a:extLst>
              <a:ext uri="{FF2B5EF4-FFF2-40B4-BE49-F238E27FC236}">
                <a16:creationId xmlns:a16="http://schemas.microsoft.com/office/drawing/2014/main" id="{AFEF9BF8-EDFA-3B40-8604-89BC26D9D88B}"/>
              </a:ext>
            </a:extLst>
          </p:cNvPr>
          <p:cNvGrpSpPr/>
          <p:nvPr/>
        </p:nvGrpSpPr>
        <p:grpSpPr>
          <a:xfrm>
            <a:off x="15600631" y="3793306"/>
            <a:ext cx="2230169" cy="1301778"/>
            <a:chOff x="13096699" y="5169723"/>
            <a:chExt cx="5029066" cy="2784974"/>
          </a:xfrm>
        </p:grpSpPr>
        <p:sp>
          <p:nvSpPr>
            <p:cNvPr id="9" name="TextBox 8">
              <a:extLst>
                <a:ext uri="{FF2B5EF4-FFF2-40B4-BE49-F238E27FC236}">
                  <a16:creationId xmlns:a16="http://schemas.microsoft.com/office/drawing/2014/main" id="{696A3556-F637-C54F-AD28-68300E7E377D}"/>
                </a:ext>
              </a:extLst>
            </p:cNvPr>
            <p:cNvSpPr txBox="1"/>
            <p:nvPr/>
          </p:nvSpPr>
          <p:spPr>
            <a:xfrm>
              <a:off x="13096699" y="6440273"/>
              <a:ext cx="5029066" cy="1514424"/>
            </a:xfrm>
            <a:prstGeom prst="rect">
              <a:avLst/>
            </a:prstGeom>
            <a:noFill/>
          </p:spPr>
          <p:txBody>
            <a:bodyPr wrap="square" rtlCol="0">
              <a:spAutoFit/>
            </a:bodyPr>
            <a:lstStyle/>
            <a:p>
              <a:pPr algn="ctr"/>
              <a:r>
                <a:rPr lang="en-US" sz="2000" dirty="0">
                  <a:latin typeface="Arial Narrow Regular" charset="0"/>
                </a:rPr>
                <a:t>Edit, share </a:t>
              </a:r>
              <a:br>
                <a:rPr lang="en-US" sz="2000" dirty="0">
                  <a:latin typeface="Arial Narrow Regular" charset="0"/>
                </a:rPr>
              </a:br>
              <a:r>
                <a:rPr lang="en-US" sz="2000" dirty="0">
                  <a:latin typeface="Arial Narrow Regular" charset="0"/>
                </a:rPr>
                <a:t>and copy projects </a:t>
              </a:r>
              <a:endParaRPr lang="uk-UA" sz="2000" dirty="0">
                <a:latin typeface="Arial Narrow Regular" charset="0"/>
              </a:endParaRPr>
            </a:p>
          </p:txBody>
        </p:sp>
        <p:pic>
          <p:nvPicPr>
            <p:cNvPr id="10" name="Picture 9">
              <a:extLst>
                <a:ext uri="{FF2B5EF4-FFF2-40B4-BE49-F238E27FC236}">
                  <a16:creationId xmlns:a16="http://schemas.microsoft.com/office/drawing/2014/main" id="{3968332E-D751-4049-85E2-00093B63A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8892" y="5169723"/>
              <a:ext cx="1292537" cy="1077114"/>
            </a:xfrm>
            <a:prstGeom prst="rect">
              <a:avLst/>
            </a:prstGeom>
          </p:spPr>
        </p:pic>
      </p:grpSp>
      <p:grpSp>
        <p:nvGrpSpPr>
          <p:cNvPr id="11" name="Group 10">
            <a:extLst>
              <a:ext uri="{FF2B5EF4-FFF2-40B4-BE49-F238E27FC236}">
                <a16:creationId xmlns:a16="http://schemas.microsoft.com/office/drawing/2014/main" id="{D7AB7BF3-1AE0-BB45-8BF4-AE3866448202}"/>
              </a:ext>
            </a:extLst>
          </p:cNvPr>
          <p:cNvGrpSpPr/>
          <p:nvPr/>
        </p:nvGrpSpPr>
        <p:grpSpPr>
          <a:xfrm>
            <a:off x="9359778" y="3772052"/>
            <a:ext cx="2146422" cy="1335599"/>
            <a:chOff x="4604857" y="5104787"/>
            <a:chExt cx="4840215" cy="2857331"/>
          </a:xfrm>
        </p:grpSpPr>
        <p:sp>
          <p:nvSpPr>
            <p:cNvPr id="12" name="TextBox 11">
              <a:extLst>
                <a:ext uri="{FF2B5EF4-FFF2-40B4-BE49-F238E27FC236}">
                  <a16:creationId xmlns:a16="http://schemas.microsoft.com/office/drawing/2014/main" id="{AD37B73F-959A-AE41-9116-A3F31B06ECC2}"/>
                </a:ext>
              </a:extLst>
            </p:cNvPr>
            <p:cNvSpPr txBox="1"/>
            <p:nvPr/>
          </p:nvSpPr>
          <p:spPr>
            <a:xfrm>
              <a:off x="4604857" y="6447693"/>
              <a:ext cx="4840215" cy="1514425"/>
            </a:xfrm>
            <a:prstGeom prst="rect">
              <a:avLst/>
            </a:prstGeom>
            <a:noFill/>
          </p:spPr>
          <p:txBody>
            <a:bodyPr wrap="square" rtlCol="0">
              <a:spAutoFit/>
            </a:bodyPr>
            <a:lstStyle/>
            <a:p>
              <a:pPr algn="ctr"/>
              <a:r>
                <a:rPr lang="en-US" sz="2000" dirty="0">
                  <a:latin typeface="Arial Narrow Regular" charset="0"/>
                </a:rPr>
                <a:t>Solidify your </a:t>
              </a:r>
              <a:br>
                <a:rPr lang="en-US" sz="2000" dirty="0">
                  <a:latin typeface="Arial Narrow Regular" charset="0"/>
                </a:rPr>
              </a:br>
              <a:r>
                <a:rPr lang="en-US" sz="2000" dirty="0">
                  <a:latin typeface="Arial Narrow Regular" charset="0"/>
                </a:rPr>
                <a:t>basis of design</a:t>
              </a:r>
              <a:endParaRPr lang="uk-UA" sz="2000" dirty="0">
                <a:latin typeface="Arial Narrow Regular" charset="0"/>
              </a:endParaRPr>
            </a:p>
          </p:txBody>
        </p:sp>
        <p:pic>
          <p:nvPicPr>
            <p:cNvPr id="13" name="Picture 12">
              <a:extLst>
                <a:ext uri="{FF2B5EF4-FFF2-40B4-BE49-F238E27FC236}">
                  <a16:creationId xmlns:a16="http://schemas.microsoft.com/office/drawing/2014/main" id="{D319F05A-3860-264E-9861-19A9B4FE0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1043" y="5104787"/>
              <a:ext cx="1307841" cy="1286044"/>
            </a:xfrm>
            <a:prstGeom prst="rect">
              <a:avLst/>
            </a:prstGeom>
          </p:spPr>
        </p:pic>
      </p:grpSp>
      <p:grpSp>
        <p:nvGrpSpPr>
          <p:cNvPr id="14" name="Group 13">
            <a:extLst>
              <a:ext uri="{FF2B5EF4-FFF2-40B4-BE49-F238E27FC236}">
                <a16:creationId xmlns:a16="http://schemas.microsoft.com/office/drawing/2014/main" id="{BDA47A53-BC46-4F40-B9FE-75633BF118AD}"/>
              </a:ext>
            </a:extLst>
          </p:cNvPr>
          <p:cNvGrpSpPr/>
          <p:nvPr/>
        </p:nvGrpSpPr>
        <p:grpSpPr>
          <a:xfrm>
            <a:off x="12369562" y="3818736"/>
            <a:ext cx="2431839" cy="1305577"/>
            <a:chOff x="8544546" y="5151723"/>
            <a:chExt cx="5483835" cy="2793101"/>
          </a:xfrm>
        </p:grpSpPr>
        <p:sp>
          <p:nvSpPr>
            <p:cNvPr id="15" name="TextBox 14">
              <a:extLst>
                <a:ext uri="{FF2B5EF4-FFF2-40B4-BE49-F238E27FC236}">
                  <a16:creationId xmlns:a16="http://schemas.microsoft.com/office/drawing/2014/main" id="{400F5490-0FC2-E34A-AD46-5F5EDDEF1184}"/>
                </a:ext>
              </a:extLst>
            </p:cNvPr>
            <p:cNvSpPr txBox="1"/>
            <p:nvPr/>
          </p:nvSpPr>
          <p:spPr>
            <a:xfrm>
              <a:off x="8544546" y="6430400"/>
              <a:ext cx="5483835" cy="1514424"/>
            </a:xfrm>
            <a:prstGeom prst="rect">
              <a:avLst/>
            </a:prstGeom>
            <a:noFill/>
          </p:spPr>
          <p:txBody>
            <a:bodyPr wrap="square" rtlCol="0">
              <a:spAutoFit/>
            </a:bodyPr>
            <a:lstStyle/>
            <a:p>
              <a:pPr algn="ctr"/>
              <a:r>
                <a:rPr lang="en-US" sz="2000" dirty="0">
                  <a:latin typeface="Arial Narrow Regular" charset="0"/>
                </a:rPr>
                <a:t>Generate your </a:t>
              </a:r>
              <a:br>
                <a:rPr lang="en-US" sz="2000" dirty="0">
                  <a:latin typeface="Arial Narrow Regular" charset="0"/>
                </a:rPr>
              </a:br>
              <a:r>
                <a:rPr lang="en-US" sz="2000" dirty="0">
                  <a:latin typeface="Arial Narrow Regular" charset="0"/>
                </a:rPr>
                <a:t>submittal package </a:t>
              </a:r>
              <a:endParaRPr lang="uk-UA" sz="2000" dirty="0">
                <a:latin typeface="Arial Narrow Regular" charset="0"/>
              </a:endParaRPr>
            </a:p>
          </p:txBody>
        </p:sp>
        <p:pic>
          <p:nvPicPr>
            <p:cNvPr id="16" name="Picture 15">
              <a:extLst>
                <a:ext uri="{FF2B5EF4-FFF2-40B4-BE49-F238E27FC236}">
                  <a16:creationId xmlns:a16="http://schemas.microsoft.com/office/drawing/2014/main" id="{4A3AB4A2-1870-1B43-B58E-39183A478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0055" y="5151723"/>
              <a:ext cx="1192817" cy="1173578"/>
            </a:xfrm>
            <a:prstGeom prst="rect">
              <a:avLst/>
            </a:prstGeom>
          </p:spPr>
        </p:pic>
      </p:grpSp>
      <p:grpSp>
        <p:nvGrpSpPr>
          <p:cNvPr id="17" name="Group 16">
            <a:extLst>
              <a:ext uri="{FF2B5EF4-FFF2-40B4-BE49-F238E27FC236}">
                <a16:creationId xmlns:a16="http://schemas.microsoft.com/office/drawing/2014/main" id="{162D27C4-0590-FD41-9DE5-C286E1B9A13C}"/>
              </a:ext>
            </a:extLst>
          </p:cNvPr>
          <p:cNvGrpSpPr/>
          <p:nvPr/>
        </p:nvGrpSpPr>
        <p:grpSpPr>
          <a:xfrm>
            <a:off x="5848350" y="3771900"/>
            <a:ext cx="2655016" cy="1283769"/>
            <a:chOff x="-758233" y="5104787"/>
            <a:chExt cx="5987102" cy="2746446"/>
          </a:xfrm>
        </p:grpSpPr>
        <p:sp>
          <p:nvSpPr>
            <p:cNvPr id="18" name="TextBox 17"/>
            <p:cNvSpPr txBox="1"/>
            <p:nvPr/>
          </p:nvSpPr>
          <p:spPr>
            <a:xfrm>
              <a:off x="-758233" y="6336809"/>
              <a:ext cx="5987102" cy="1514424"/>
            </a:xfrm>
            <a:prstGeom prst="rect">
              <a:avLst/>
            </a:prstGeom>
            <a:noFill/>
          </p:spPr>
          <p:txBody>
            <a:bodyPr wrap="square" rtlCol="0">
              <a:spAutoFit/>
            </a:bodyPr>
            <a:lstStyle/>
            <a:p>
              <a:pPr algn="ctr"/>
              <a:r>
                <a:rPr lang="en-US" sz="2000" dirty="0">
                  <a:latin typeface="Arial Narrow Regular" charset="0"/>
                </a:rPr>
                <a:t>Create unlimited configurations</a:t>
              </a:r>
              <a:endParaRPr lang="uk-UA" sz="2000" dirty="0">
                <a:latin typeface="Arial Narrow Regular" charset="0"/>
              </a:endParaRPr>
            </a:p>
          </p:txBody>
        </p:sp>
        <p:pic>
          <p:nvPicPr>
            <p:cNvPr id="19" name="Picture 18">
              <a:extLst>
                <a:ext uri="{FF2B5EF4-FFF2-40B4-BE49-F238E27FC236}">
                  <a16:creationId xmlns:a16="http://schemas.microsoft.com/office/drawing/2014/main" id="{8EF0AC08-1182-F346-98A7-B22A5E92D8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5104787"/>
              <a:ext cx="1153073" cy="1113312"/>
            </a:xfrm>
            <a:prstGeom prst="rect">
              <a:avLst/>
            </a:prstGeom>
          </p:spPr>
        </p:pic>
      </p:grpSp>
      <p:pic>
        <p:nvPicPr>
          <p:cNvPr id="21" name="Picture 20">
            <a:extLst>
              <a:ext uri="{FF2B5EF4-FFF2-40B4-BE49-F238E27FC236}">
                <a16:creationId xmlns:a16="http://schemas.microsoft.com/office/drawing/2014/main" id="{F6AE4190-344A-EC4F-A1A9-2E7C132ED7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3400" y="1133380"/>
            <a:ext cx="7398520" cy="1190720"/>
          </a:xfrm>
          <a:prstGeom prst="rect">
            <a:avLst/>
          </a:prstGeom>
        </p:spPr>
      </p:pic>
      <p:pic>
        <p:nvPicPr>
          <p:cNvPr id="22" name="Picture 21">
            <a:extLst>
              <a:ext uri="{FF2B5EF4-FFF2-40B4-BE49-F238E27FC236}">
                <a16:creationId xmlns:a16="http://schemas.microsoft.com/office/drawing/2014/main" id="{15FA1FC9-5090-F545-854D-190EE80237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2170" y="5448300"/>
            <a:ext cx="6251060" cy="904759"/>
          </a:xfrm>
          <a:prstGeom prst="rect">
            <a:avLst/>
          </a:prstGeom>
        </p:spPr>
      </p:pic>
    </p:spTree>
    <p:extLst>
      <p:ext uri="{BB962C8B-B14F-4D97-AF65-F5344CB8AC3E}">
        <p14:creationId xmlns:p14="http://schemas.microsoft.com/office/powerpoint/2010/main" val="2793316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6300" y="571411"/>
            <a:ext cx="9944100" cy="1338828"/>
          </a:xfrm>
        </p:spPr>
        <p:txBody>
          <a:bodyPr/>
          <a:lstStyle/>
          <a:p>
            <a:r>
              <a:rPr lang="en-US" dirty="0">
                <a:solidFill>
                  <a:schemeClr val="accent1"/>
                </a:solidFill>
              </a:rPr>
              <a:t>specify</a:t>
            </a:r>
            <a:br>
              <a:rPr lang="en-US" dirty="0"/>
            </a:br>
            <a:r>
              <a:rPr lang="en-US" dirty="0"/>
              <a:t>tools</a:t>
            </a:r>
            <a:endParaRPr lang="uk-UA" dirty="0"/>
          </a:p>
        </p:txBody>
      </p:sp>
      <p:sp>
        <p:nvSpPr>
          <p:cNvPr id="4" name="Slide Number Placeholder 3"/>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43</a:t>
            </a:fld>
            <a:endParaRPr b="0" dirty="0">
              <a:latin typeface="Arial Regular" charset="0"/>
            </a:endParaRPr>
          </a:p>
        </p:txBody>
      </p:sp>
      <p:graphicFrame>
        <p:nvGraphicFramePr>
          <p:cNvPr id="5" name="Table 4"/>
          <p:cNvGraphicFramePr>
            <a:graphicFrameLocks noGrp="1"/>
          </p:cNvGraphicFramePr>
          <p:nvPr>
            <p:extLst/>
          </p:nvPr>
        </p:nvGraphicFramePr>
        <p:xfrm>
          <a:off x="1257300" y="2628900"/>
          <a:ext cx="15811499" cy="3367377"/>
        </p:xfrm>
        <a:graphic>
          <a:graphicData uri="http://schemas.openxmlformats.org/drawingml/2006/table">
            <a:tbl>
              <a:tblPr firstRow="1" bandRow="1">
                <a:tableStyleId>{5C22544A-7EE6-4342-B048-85BDC9FD1C3A}</a:tableStyleId>
              </a:tblPr>
              <a:tblGrid>
                <a:gridCol w="4686300">
                  <a:extLst>
                    <a:ext uri="{9D8B030D-6E8A-4147-A177-3AD203B41FA5}">
                      <a16:colId xmlns:a16="http://schemas.microsoft.com/office/drawing/2014/main" val="20000"/>
                    </a:ext>
                  </a:extLst>
                </a:gridCol>
                <a:gridCol w="11125199">
                  <a:extLst>
                    <a:ext uri="{9D8B030D-6E8A-4147-A177-3AD203B41FA5}">
                      <a16:colId xmlns:a16="http://schemas.microsoft.com/office/drawing/2014/main" val="20001"/>
                    </a:ext>
                  </a:extLst>
                </a:gridCol>
              </a:tblGrid>
              <a:tr h="1122459">
                <a:tc>
                  <a:txBody>
                    <a:bodyPr/>
                    <a:lstStyle/>
                    <a:p>
                      <a:pPr algn="ctr"/>
                      <a:r>
                        <a:rPr lang="en-US" sz="3600" b="0" i="0" dirty="0">
                          <a:solidFill>
                            <a:schemeClr val="bg1"/>
                          </a:solidFill>
                          <a:latin typeface="Arial Narrow Regular" charset="0"/>
                        </a:rPr>
                        <a:t>Zurn.com</a:t>
                      </a:r>
                      <a:r>
                        <a:rPr lang="en-US" sz="3600" b="0" i="0" baseline="0" dirty="0">
                          <a:solidFill>
                            <a:schemeClr val="bg1"/>
                          </a:solidFill>
                          <a:latin typeface="Arial Narrow Regular" charset="0"/>
                        </a:rPr>
                        <a:t> tools</a:t>
                      </a:r>
                      <a:endParaRPr lang="uk-UA" sz="3600" b="0" i="0" dirty="0">
                        <a:solidFill>
                          <a:schemeClr val="bg1"/>
                        </a:solidFill>
                        <a:latin typeface="Arial Narrow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3600" b="0" i="0" dirty="0">
                          <a:solidFill>
                            <a:schemeClr val="bg1"/>
                          </a:solidFill>
                          <a:latin typeface="Arial Narrow Regular" charset="0"/>
                        </a:rPr>
                        <a:t>description</a:t>
                      </a:r>
                      <a:endParaRPr lang="uk-UA" sz="36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4153">
                <a:tc>
                  <a:txBody>
                    <a:bodyPr/>
                    <a:lstStyle/>
                    <a:p>
                      <a:pPr algn="l"/>
                      <a:r>
                        <a:rPr lang="en-US" sz="1600" b="0" i="0" dirty="0">
                          <a:solidFill>
                            <a:schemeClr val="tx1"/>
                          </a:solidFill>
                          <a:latin typeface="Arial Regular" charset="0"/>
                        </a:rPr>
                        <a:t>Manufacturer</a:t>
                      </a:r>
                      <a:r>
                        <a:rPr lang="en-US" sz="1600" b="0" i="0" baseline="0" dirty="0">
                          <a:solidFill>
                            <a:schemeClr val="tx1"/>
                          </a:solidFill>
                          <a:latin typeface="Arial Regular" charset="0"/>
                        </a:rPr>
                        <a:t> Cross Reference</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Select</a:t>
                      </a:r>
                      <a:r>
                        <a:rPr lang="en-US" sz="1600" b="0" i="0" baseline="0" dirty="0">
                          <a:solidFill>
                            <a:schemeClr val="accent1"/>
                          </a:solidFill>
                          <a:latin typeface="Arial Regular" charset="0"/>
                        </a:rPr>
                        <a:t> a manufacturer, then product, type, or competitor product number to find the corresponding Zurn Product</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4153">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Regular" charset="0"/>
                        </a:rPr>
                        <a:t>ARCAT</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Review CAD, BIM, and spec</a:t>
                      </a:r>
                      <a:r>
                        <a:rPr lang="en-US" sz="1600" b="0" i="0" baseline="0" dirty="0">
                          <a:solidFill>
                            <a:schemeClr val="accent1"/>
                          </a:solidFill>
                          <a:latin typeface="Arial Regular" charset="0"/>
                        </a:rPr>
                        <a:t> files</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4153">
                <a:tc>
                  <a:txBody>
                    <a:bodyPr/>
                    <a:lstStyle/>
                    <a:p>
                      <a:pPr algn="l"/>
                      <a:r>
                        <a:rPr lang="en-US" sz="1600" b="0" i="0" dirty="0">
                          <a:solidFill>
                            <a:schemeClr val="tx1"/>
                          </a:solidFill>
                          <a:latin typeface="Arial Regular" charset="0"/>
                        </a:rPr>
                        <a:t>BIM/Revit Files</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Browse BIM objects</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4153">
                <a:tc>
                  <a:txBody>
                    <a:bodyPr/>
                    <a:lstStyle/>
                    <a:p>
                      <a:pPr algn="l"/>
                      <a:r>
                        <a:rPr lang="en-US" sz="1600" b="0" i="0" dirty="0">
                          <a:solidFill>
                            <a:schemeClr val="tx1"/>
                          </a:solidFill>
                          <a:latin typeface="Arial Regular" charset="0"/>
                        </a:rPr>
                        <a:t>Replacement Repair Parts</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Review replacement and repair</a:t>
                      </a:r>
                      <a:r>
                        <a:rPr lang="en-US" sz="1600" b="0" i="0" baseline="0" dirty="0">
                          <a:solidFill>
                            <a:schemeClr val="accent1"/>
                          </a:solidFill>
                          <a:latin typeface="Arial Regular" charset="0"/>
                        </a:rPr>
                        <a:t> part information</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4153">
                <a:tc>
                  <a:txBody>
                    <a:bodyPr/>
                    <a:lstStyle/>
                    <a:p>
                      <a:pPr algn="l"/>
                      <a:r>
                        <a:rPr lang="en-US" sz="1600" b="0" i="0" dirty="0">
                          <a:solidFill>
                            <a:schemeClr val="tx1"/>
                          </a:solidFill>
                          <a:latin typeface="Arial Regular" charset="0"/>
                        </a:rPr>
                        <a:t>Technical Resources</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Review specs, calculation sheets, engineering</a:t>
                      </a:r>
                      <a:r>
                        <a:rPr lang="en-US" sz="1600" b="0" i="0" baseline="0" dirty="0">
                          <a:solidFill>
                            <a:schemeClr val="accent1"/>
                          </a:solidFill>
                          <a:latin typeface="Arial Regular" charset="0"/>
                        </a:rPr>
                        <a:t> guides, sizing and selections, materials and finishes, installation +</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4153">
                <a:tc>
                  <a:txBody>
                    <a:bodyPr/>
                    <a:lstStyle/>
                    <a:p>
                      <a:pPr algn="l"/>
                      <a:r>
                        <a:rPr lang="en-US" sz="1600" b="0" i="0" dirty="0">
                          <a:solidFill>
                            <a:schemeClr val="tx1"/>
                          </a:solidFill>
                          <a:latin typeface="Arial Regular" charset="0"/>
                        </a:rPr>
                        <a:t>Product Warranties</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Review One Zurn terms and conditions</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1030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what you learned</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44</a:t>
            </a:fld>
            <a:endParaRPr b="0" dirty="0">
              <a:latin typeface="Arial Regular" charset="0"/>
            </a:endParaRPr>
          </a:p>
        </p:txBody>
      </p:sp>
      <p:cxnSp>
        <p:nvCxnSpPr>
          <p:cNvPr id="5" name="Straight Connector 4"/>
          <p:cNvCxnSpPr/>
          <p:nvPr/>
        </p:nvCxnSpPr>
        <p:spPr>
          <a:xfrm>
            <a:off x="6019800" y="4454525"/>
            <a:ext cx="0" cy="245745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192000" y="4273431"/>
            <a:ext cx="0" cy="245745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496801" y="3695700"/>
            <a:ext cx="5562598" cy="3328451"/>
            <a:chOff x="1714500" y="3695700"/>
            <a:chExt cx="3829050" cy="3328451"/>
          </a:xfrm>
        </p:grpSpPr>
        <p:sp>
          <p:nvSpPr>
            <p:cNvPr id="9" name="TextBox 8"/>
            <p:cNvSpPr txBox="1"/>
            <p:nvPr/>
          </p:nvSpPr>
          <p:spPr>
            <a:xfrm>
              <a:off x="1714500" y="5700712"/>
              <a:ext cx="3829050" cy="1323439"/>
            </a:xfrm>
            <a:prstGeom prst="rect">
              <a:avLst/>
            </a:prstGeom>
            <a:noFill/>
          </p:spPr>
          <p:txBody>
            <a:bodyPr wrap="square" rtlCol="0">
              <a:spAutoFit/>
            </a:bodyPr>
            <a:lstStyle/>
            <a:p>
              <a:pPr algn="ctr"/>
              <a:r>
                <a:rPr lang="en-US" sz="2000" dirty="0">
                  <a:solidFill>
                    <a:schemeClr val="tx2"/>
                  </a:solidFill>
                  <a:latin typeface="Arial Narrow Regular"/>
                </a:rPr>
                <a:t>Lightweight Design for Easy Installation</a:t>
              </a:r>
            </a:p>
            <a:p>
              <a:pPr algn="ctr"/>
              <a:r>
                <a:rPr lang="en-US" sz="2000" dirty="0">
                  <a:solidFill>
                    <a:schemeClr val="tx2"/>
                  </a:solidFill>
                  <a:latin typeface="Arial Narrow Regular"/>
                </a:rPr>
                <a:t>Easy to Clean and Collect Test Samples</a:t>
              </a:r>
            </a:p>
            <a:p>
              <a:pPr algn="ctr"/>
              <a:r>
                <a:rPr lang="en-US" sz="2000" dirty="0">
                  <a:solidFill>
                    <a:schemeClr val="tx2"/>
                  </a:solidFill>
                  <a:latin typeface="Arial Narrow Regular"/>
                </a:rPr>
                <a:t>Low Cost Maintenance</a:t>
              </a:r>
            </a:p>
            <a:p>
              <a:pPr algn="ctr"/>
              <a:endParaRPr lang="en-US" sz="2000" dirty="0">
                <a:solidFill>
                  <a:schemeClr val="tx2"/>
                </a:solidFill>
                <a:latin typeface="Arial Narrow Regular"/>
              </a:endParaRP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576697" y="3786406"/>
            <a:ext cx="5256652" cy="2236589"/>
            <a:chOff x="7010402" y="3771900"/>
            <a:chExt cx="4267199" cy="2236589"/>
          </a:xfrm>
        </p:grpSpPr>
        <p:sp>
          <p:nvSpPr>
            <p:cNvPr id="11" name="TextBox 10"/>
            <p:cNvSpPr txBox="1"/>
            <p:nvPr/>
          </p:nvSpPr>
          <p:spPr>
            <a:xfrm>
              <a:off x="7010402" y="5700712"/>
              <a:ext cx="4267198" cy="307777"/>
            </a:xfrm>
            <a:prstGeom prst="rect">
              <a:avLst/>
            </a:prstGeom>
            <a:noFill/>
          </p:spPr>
          <p:txBody>
            <a:bodyPr wrap="square" rtlCol="0">
              <a:spAutoFit/>
            </a:bodyPr>
            <a:lstStyle/>
            <a:p>
              <a:pPr algn="ctr"/>
              <a:endParaRPr lang="en-US" sz="1400" dirty="0">
                <a:solidFill>
                  <a:schemeClr val="tx2"/>
                </a:solidFill>
              </a:endParaRP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306472" y="3695700"/>
            <a:ext cx="5680947" cy="3020675"/>
            <a:chOff x="12553951" y="3695700"/>
            <a:chExt cx="4299621" cy="3020675"/>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architect &amp; engineer</a:t>
              </a:r>
            </a:p>
          </p:txBody>
        </p:sp>
        <p:sp>
          <p:nvSpPr>
            <p:cNvPr id="13" name="TextBox 12"/>
            <p:cNvSpPr txBox="1"/>
            <p:nvPr/>
          </p:nvSpPr>
          <p:spPr>
            <a:xfrm>
              <a:off x="12553951" y="5700712"/>
              <a:ext cx="4299621" cy="1015663"/>
            </a:xfrm>
            <a:prstGeom prst="rect">
              <a:avLst/>
            </a:prstGeom>
            <a:noFill/>
          </p:spPr>
          <p:txBody>
            <a:bodyPr wrap="square" rtlCol="0">
              <a:spAutoFit/>
            </a:bodyPr>
            <a:lstStyle/>
            <a:p>
              <a:pPr algn="ctr"/>
              <a:r>
                <a:rPr lang="en-US" sz="2000" dirty="0">
                  <a:solidFill>
                    <a:schemeClr val="tx2"/>
                  </a:solidFill>
                  <a:latin typeface="Arial Narrow Regular"/>
                </a:rPr>
                <a:t>Corrosion-Resistant</a:t>
              </a:r>
            </a:p>
            <a:p>
              <a:pPr algn="ctr"/>
              <a:r>
                <a:rPr lang="en-US" sz="2000" dirty="0">
                  <a:solidFill>
                    <a:schemeClr val="tx2"/>
                  </a:solidFill>
                  <a:latin typeface="Arial Narrow Regular"/>
                </a:rPr>
                <a:t>Wide Array of Functions and Sizes</a:t>
              </a:r>
            </a:p>
            <a:p>
              <a:pPr algn="ctr"/>
              <a:r>
                <a:rPr lang="en-US" sz="2000" dirty="0">
                  <a:solidFill>
                    <a:schemeClr val="tx2"/>
                  </a:solidFill>
                  <a:latin typeface="Arial Narrow Regular"/>
                </a:rPr>
                <a:t>Best Lead Time = &lt;4 Weeks</a:t>
              </a: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277952585"/>
              </p:ext>
            </p:extLst>
          </p:nvPr>
        </p:nvGraphicFramePr>
        <p:xfrm>
          <a:off x="-1" y="5737860"/>
          <a:ext cx="6019799" cy="1005840"/>
        </p:xfrm>
        <a:graphic>
          <a:graphicData uri="http://schemas.openxmlformats.org/drawingml/2006/table">
            <a:tbl>
              <a:tblPr firstRow="1" bandRow="1">
                <a:tableStyleId>{5C22544A-7EE6-4342-B048-85BDC9FD1C3A}</a:tableStyleId>
              </a:tblPr>
              <a:tblGrid>
                <a:gridCol w="6019799">
                  <a:extLst>
                    <a:ext uri="{9D8B030D-6E8A-4147-A177-3AD203B41FA5}">
                      <a16:colId xmlns:a16="http://schemas.microsoft.com/office/drawing/2014/main" val="20000"/>
                    </a:ext>
                  </a:extLst>
                </a:gridCol>
              </a:tblGrid>
              <a:tr h="640080">
                <a:tc>
                  <a:txBody>
                    <a:bodyPr/>
                    <a:lstStyle/>
                    <a:p>
                      <a:pPr algn="ctr"/>
                      <a:r>
                        <a:rPr lang="en-US" sz="2000" b="0" i="0" dirty="0">
                          <a:solidFill>
                            <a:schemeClr val="tx2"/>
                          </a:solidFill>
                          <a:latin typeface="Arial Narrow Regular"/>
                        </a:rPr>
                        <a:t>Lowest Total Cost of Ownership</a:t>
                      </a:r>
                    </a:p>
                    <a:p>
                      <a:pPr algn="ctr"/>
                      <a:r>
                        <a:rPr lang="en-US" sz="2000" b="0" i="0" dirty="0">
                          <a:solidFill>
                            <a:schemeClr val="tx2"/>
                          </a:solidFill>
                          <a:latin typeface="Arial Narrow Regular"/>
                        </a:rPr>
                        <a:t>Lifetime Warranty</a:t>
                      </a:r>
                      <a:r>
                        <a:rPr lang="en-US" sz="2000" b="0" i="0" baseline="0" dirty="0">
                          <a:solidFill>
                            <a:schemeClr val="tx2"/>
                          </a:solidFill>
                          <a:latin typeface="Arial Narrow Regular"/>
                        </a:rPr>
                        <a:t> Against </a:t>
                      </a:r>
                      <a:r>
                        <a:rPr lang="en-US" sz="2000" b="0" i="0" dirty="0">
                          <a:solidFill>
                            <a:schemeClr val="tx2"/>
                          </a:solidFill>
                          <a:latin typeface="Arial Narrow Regular"/>
                        </a:rPr>
                        <a:t>Corrosion</a:t>
                      </a:r>
                      <a:r>
                        <a:rPr lang="en-US" sz="2000" b="0" i="0" baseline="0" dirty="0">
                          <a:solidFill>
                            <a:schemeClr val="tx2"/>
                          </a:solidFill>
                          <a:latin typeface="Arial Narrow Regular"/>
                        </a:rPr>
                        <a:t> or Cracking on Fiberglass</a:t>
                      </a:r>
                    </a:p>
                    <a:p>
                      <a:pPr algn="ctr"/>
                      <a:r>
                        <a:rPr lang="en-US" sz="2000" b="0" i="0" baseline="0" dirty="0">
                          <a:solidFill>
                            <a:schemeClr val="tx2"/>
                          </a:solidFill>
                          <a:latin typeface="Arial Narrow Regular"/>
                        </a:rPr>
                        <a:t>Beyond Just Code Compliant</a:t>
                      </a:r>
                      <a:endParaRPr lang="en-US" sz="2000" b="0" i="0" dirty="0">
                        <a:solidFill>
                          <a:schemeClr val="tx2"/>
                        </a:solidFill>
                        <a:latin typeface="Arial Narrow Regular"/>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680190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Zurn overview</a:t>
            </a:r>
            <a:br>
              <a:rPr lang="en-US" dirty="0"/>
            </a:b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45</a:t>
            </a:fld>
            <a:endParaRPr b="0" dirty="0">
              <a:latin typeface="Arial Regular" charset="0"/>
            </a:endParaRPr>
          </a:p>
        </p:txBody>
      </p:sp>
      <p:sp>
        <p:nvSpPr>
          <p:cNvPr id="6" name="TextBox 5"/>
          <p:cNvSpPr txBox="1"/>
          <p:nvPr/>
        </p:nvSpPr>
        <p:spPr>
          <a:xfrm>
            <a:off x="2286000" y="2309991"/>
            <a:ext cx="14401800" cy="6186309"/>
          </a:xfrm>
          <a:prstGeom prst="rect">
            <a:avLst/>
          </a:prstGeom>
          <a:noFill/>
        </p:spPr>
        <p:txBody>
          <a:bodyPr wrap="square" rtlCol="0">
            <a:spAutoFit/>
          </a:bodyPr>
          <a:lstStyle/>
          <a:p>
            <a:pPr>
              <a:spcBef>
                <a:spcPts val="3000"/>
              </a:spcBef>
              <a:buClr>
                <a:srgbClr val="0088BC"/>
              </a:buClr>
              <a:buSzPct val="75000"/>
            </a:pPr>
            <a:r>
              <a:rPr lang="en-US" sz="3600" dirty="0">
                <a:latin typeface="Arial Narrow" panose="020B0606020202030204" pitchFamily="34" charset="0"/>
                <a:cs typeface="Calibri"/>
              </a:rPr>
              <a:t>For more than a century, Zurn Engineered Water Solutions® has established itself as an innovator and leading manufacturer of highly engineered water product solutions.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Markets We Serve</a:t>
            </a:r>
          </a:p>
          <a:p>
            <a:r>
              <a:rPr lang="en-US" sz="2000" dirty="0">
                <a:solidFill>
                  <a:schemeClr val="tx2"/>
                </a:solidFill>
                <a:latin typeface="Arial Narrow" panose="020B0606020202030204" pitchFamily="34" charset="0"/>
                <a:cs typeface="Calibri"/>
              </a:rPr>
              <a:t>Zurn Engineered Water Solutions is a recognized leader in commercial, municipal, and industrial markets, delivering sustainable building solutions for new construction and retrofit applications.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Industry Leading Product Lines</a:t>
            </a:r>
          </a:p>
          <a:p>
            <a:r>
              <a:rPr lang="en-US" sz="2000" dirty="0">
                <a:solidFill>
                  <a:schemeClr val="tx2"/>
                </a:solidFill>
                <a:latin typeface="Arial Narrow" panose="020B0606020202030204" pitchFamily="34" charset="0"/>
                <a:cs typeface="Calibri"/>
              </a:rPr>
              <a:t>The Zurn product offering includes items such as specification drainage products, manual and sensor operated flush valves, radiant heating systems, snow melt systems, trench drain systems, backflow and fire protection systems, and much, much more.</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Solutions We Provide</a:t>
            </a:r>
          </a:p>
          <a:p>
            <a:r>
              <a:rPr lang="en-US" sz="2000" dirty="0">
                <a:solidFill>
                  <a:schemeClr val="tx2"/>
                </a:solidFill>
                <a:latin typeface="Arial Narrow" panose="020B0606020202030204" pitchFamily="34" charset="0"/>
                <a:cs typeface="Calibri"/>
              </a:rPr>
              <a:t>At Zurn we are committed to providing smart solutions that save time and money. Our goal is serving the customer through innovation, continuous improvement, and assurance behind every installation.</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One Choice. One Zurn.</a:t>
            </a:r>
          </a:p>
          <a:p>
            <a:r>
              <a:rPr lang="en-US" sz="2000" dirty="0">
                <a:solidFill>
                  <a:schemeClr val="tx2"/>
                </a:solidFill>
                <a:latin typeface="Arial Narrow" panose="020B0606020202030204" pitchFamily="34" charset="0"/>
                <a:cs typeface="Calibri"/>
              </a:rPr>
              <a:t>Choose Zurn for a reliable, recognized manufacturer to supply your entire installation, from behind the wall rough-in, to finished trim product and fixture systems.</a:t>
            </a:r>
          </a:p>
        </p:txBody>
      </p:sp>
    </p:spTree>
    <p:extLst>
      <p:ext uri="{BB962C8B-B14F-4D97-AF65-F5344CB8AC3E}">
        <p14:creationId xmlns:p14="http://schemas.microsoft.com/office/powerpoint/2010/main" val="3127112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a:solidFill>
                  <a:schemeClr val="accent1"/>
                </a:solidFill>
              </a:rPr>
              <a:t>resources</a:t>
            </a:r>
            <a:br>
              <a:rPr lang="en-US" dirty="0">
                <a:solidFill>
                  <a:schemeClr val="accent1"/>
                </a:solidFill>
              </a:rPr>
            </a:br>
            <a:r>
              <a:rPr lang="en-US" dirty="0"/>
              <a:t>support</a:t>
            </a:r>
            <a:endParaRPr lang="uk-UA" dirty="0"/>
          </a:p>
        </p:txBody>
      </p:sp>
      <p:sp>
        <p:nvSpPr>
          <p:cNvPr id="3" name="Slide Number Placeholder 2"/>
          <p:cNvSpPr>
            <a:spLocks noGrp="1"/>
          </p:cNvSpPr>
          <p:nvPr>
            <p:ph type="sldNum" sz="quarter" idx="10"/>
          </p:nvPr>
        </p:nvSpPr>
        <p:spPr>
          <a:xfrm>
            <a:off x="16916400" y="91059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46</a:t>
            </a:fld>
            <a:endParaRPr b="0" dirty="0">
              <a:latin typeface="Arial Regular" charset="0"/>
            </a:endParaRPr>
          </a:p>
        </p:txBody>
      </p:sp>
      <p:sp>
        <p:nvSpPr>
          <p:cNvPr id="20" name="TextBox 19"/>
          <p:cNvSpPr txBox="1"/>
          <p:nvPr/>
        </p:nvSpPr>
        <p:spPr>
          <a:xfrm>
            <a:off x="2362200" y="3540672"/>
            <a:ext cx="3518347" cy="646331"/>
          </a:xfrm>
          <a:prstGeom prst="rect">
            <a:avLst/>
          </a:prstGeom>
          <a:noFill/>
        </p:spPr>
        <p:txBody>
          <a:bodyPr wrap="square" rtlCol="0">
            <a:spAutoFit/>
          </a:bodyPr>
          <a:lstStyle/>
          <a:p>
            <a:r>
              <a:rPr lang="en-US" sz="3600" dirty="0">
                <a:latin typeface="Arial Narrow Regular" charset="0"/>
              </a:rPr>
              <a:t>address</a:t>
            </a:r>
            <a:endParaRPr lang="uk-UA" sz="3600" dirty="0">
              <a:latin typeface="Arial Narrow Regular" charset="0"/>
            </a:endParaRPr>
          </a:p>
        </p:txBody>
      </p:sp>
      <p:sp>
        <p:nvSpPr>
          <p:cNvPr id="21" name="TextBox 20"/>
          <p:cNvSpPr txBox="1"/>
          <p:nvPr/>
        </p:nvSpPr>
        <p:spPr>
          <a:xfrm>
            <a:off x="2362200" y="4646214"/>
            <a:ext cx="3657600" cy="990015"/>
          </a:xfrm>
          <a:prstGeom prst="rect">
            <a:avLst/>
          </a:prstGeom>
          <a:noFill/>
        </p:spPr>
        <p:txBody>
          <a:bodyPr wrap="square" rtlCol="0">
            <a:spAutoFit/>
          </a:bodyPr>
          <a:lstStyle/>
          <a:p>
            <a:pPr>
              <a:lnSpc>
                <a:spcPct val="150000"/>
              </a:lnSpc>
            </a:pPr>
            <a:r>
              <a:rPr lang="en-US" sz="2000" dirty="0">
                <a:latin typeface="Arial Regular" charset="0"/>
              </a:rPr>
              <a:t>511</a:t>
            </a:r>
            <a:r>
              <a:rPr lang="en-US" sz="2000" dirty="0">
                <a:solidFill>
                  <a:schemeClr val="tx2"/>
                </a:solidFill>
                <a:latin typeface="Arial Regular" charset="0"/>
              </a:rPr>
              <a:t> Freshwater Way</a:t>
            </a:r>
          </a:p>
          <a:p>
            <a:pPr>
              <a:lnSpc>
                <a:spcPct val="150000"/>
              </a:lnSpc>
            </a:pPr>
            <a:r>
              <a:rPr lang="en-US" sz="2000" dirty="0">
                <a:solidFill>
                  <a:schemeClr val="tx2"/>
                </a:solidFill>
                <a:latin typeface="Arial Regular" charset="0"/>
              </a:rPr>
              <a:t>Milwaukee, WI </a:t>
            </a:r>
            <a:r>
              <a:rPr lang="en-US" sz="2000" dirty="0">
                <a:latin typeface="Arial Regular" charset="0"/>
              </a:rPr>
              <a:t>53204</a:t>
            </a:r>
          </a:p>
        </p:txBody>
      </p:sp>
      <p:sp>
        <p:nvSpPr>
          <p:cNvPr id="22" name="TextBox 21"/>
          <p:cNvSpPr txBox="1"/>
          <p:nvPr/>
        </p:nvSpPr>
        <p:spPr>
          <a:xfrm>
            <a:off x="6836569" y="3540672"/>
            <a:ext cx="3657600" cy="646331"/>
          </a:xfrm>
          <a:prstGeom prst="rect">
            <a:avLst/>
          </a:prstGeom>
          <a:noFill/>
        </p:spPr>
        <p:txBody>
          <a:bodyPr wrap="square" rtlCol="0">
            <a:spAutoFit/>
          </a:bodyPr>
          <a:lstStyle/>
          <a:p>
            <a:r>
              <a:rPr lang="en-US" sz="3600" dirty="0">
                <a:latin typeface="Arial Narrow Regular" charset="0"/>
              </a:rPr>
              <a:t>phone</a:t>
            </a:r>
            <a:endParaRPr lang="uk-UA" sz="3600" dirty="0">
              <a:latin typeface="Arial Narrow Regular" charset="0"/>
            </a:endParaRPr>
          </a:p>
        </p:txBody>
      </p:sp>
      <p:sp>
        <p:nvSpPr>
          <p:cNvPr id="18" name="TextBox 17"/>
          <p:cNvSpPr txBox="1"/>
          <p:nvPr/>
        </p:nvSpPr>
        <p:spPr>
          <a:xfrm>
            <a:off x="6836569" y="4643315"/>
            <a:ext cx="3339548" cy="528350"/>
          </a:xfrm>
          <a:prstGeom prst="rect">
            <a:avLst/>
          </a:prstGeom>
          <a:noFill/>
        </p:spPr>
        <p:txBody>
          <a:bodyPr wrap="square" rtlCol="0">
            <a:spAutoFit/>
          </a:bodyPr>
          <a:lstStyle/>
          <a:p>
            <a:pPr>
              <a:lnSpc>
                <a:spcPct val="150000"/>
              </a:lnSpc>
            </a:pPr>
            <a:r>
              <a:rPr lang="en-US" sz="2000" dirty="0">
                <a:solidFill>
                  <a:schemeClr val="tx2"/>
                </a:solidFill>
                <a:latin typeface="Arial Regular" charset="0"/>
              </a:rPr>
              <a:t>toll-free </a:t>
            </a:r>
            <a:r>
              <a:rPr lang="en-US" sz="2000" dirty="0">
                <a:latin typeface="Arial Regular" charset="0"/>
              </a:rPr>
              <a:t>1-855-ONE-ZURN</a:t>
            </a:r>
          </a:p>
        </p:txBody>
      </p:sp>
      <p:sp>
        <p:nvSpPr>
          <p:cNvPr id="25" name="TextBox 24"/>
          <p:cNvSpPr txBox="1"/>
          <p:nvPr/>
        </p:nvSpPr>
        <p:spPr>
          <a:xfrm>
            <a:off x="11310938" y="3540672"/>
            <a:ext cx="3657600" cy="646331"/>
          </a:xfrm>
          <a:prstGeom prst="rect">
            <a:avLst/>
          </a:prstGeom>
          <a:noFill/>
        </p:spPr>
        <p:txBody>
          <a:bodyPr wrap="square" rtlCol="0">
            <a:spAutoFit/>
          </a:bodyPr>
          <a:lstStyle/>
          <a:p>
            <a:r>
              <a:rPr lang="en-US" sz="3600" dirty="0">
                <a:latin typeface="Arial Narrow Regular" charset="0"/>
              </a:rPr>
              <a:t>online</a:t>
            </a:r>
            <a:endParaRPr lang="uk-UA" sz="3600" dirty="0">
              <a:latin typeface="Arial Narrow Regular" charset="0"/>
            </a:endParaRPr>
          </a:p>
        </p:txBody>
      </p:sp>
      <p:sp>
        <p:nvSpPr>
          <p:cNvPr id="26" name="TextBox 25"/>
          <p:cNvSpPr txBox="1"/>
          <p:nvPr/>
        </p:nvSpPr>
        <p:spPr>
          <a:xfrm>
            <a:off x="11310938" y="4643315"/>
            <a:ext cx="6443662" cy="4570482"/>
          </a:xfrm>
          <a:prstGeom prst="rect">
            <a:avLst/>
          </a:prstGeom>
          <a:noFill/>
        </p:spPr>
        <p:txBody>
          <a:bodyPr wrap="square" rtlCol="0">
            <a:spAutoFit/>
          </a:bodyPr>
          <a:lstStyle/>
          <a:p>
            <a:pPr>
              <a:lnSpc>
                <a:spcPct val="150000"/>
              </a:lnSpc>
            </a:pPr>
            <a:r>
              <a:rPr lang="en-US" sz="2000" dirty="0">
                <a:latin typeface="Arial Regular" charset="0"/>
              </a:rPr>
              <a:t>zurn</a:t>
            </a:r>
            <a:r>
              <a:rPr lang="en-US" sz="2000" dirty="0">
                <a:solidFill>
                  <a:schemeClr val="tx2"/>
                </a:solidFill>
                <a:latin typeface="Arial Regular" charset="0"/>
              </a:rPr>
              <a:t>.com</a:t>
            </a:r>
          </a:p>
          <a:p>
            <a:pPr>
              <a:lnSpc>
                <a:spcPct val="150000"/>
              </a:lnSpc>
            </a:pPr>
            <a:r>
              <a:rPr lang="en-US" sz="1400" dirty="0">
                <a:solidFill>
                  <a:schemeClr val="accent1"/>
                </a:solidFill>
                <a:latin typeface="Arial Narrow Regular"/>
              </a:rPr>
              <a:t>Product Pages | Tools, Specifications, &amp; Resources | Vertical Market Solutions</a:t>
            </a:r>
          </a:p>
          <a:p>
            <a:pPr>
              <a:lnSpc>
                <a:spcPct val="150000"/>
              </a:lnSpc>
            </a:pPr>
            <a:r>
              <a:rPr lang="en-US" sz="1400" dirty="0">
                <a:solidFill>
                  <a:schemeClr val="accent1"/>
                </a:solidFill>
                <a:latin typeface="Arial Narrow Regular"/>
              </a:rPr>
              <a:t>inSpec | Manufacturer Cross Reference | ARCAT | MasterSpec | SpecBuilder |</a:t>
            </a:r>
          </a:p>
          <a:p>
            <a:pPr>
              <a:lnSpc>
                <a:spcPct val="150000"/>
              </a:lnSpc>
            </a:pPr>
            <a:r>
              <a:rPr lang="en-US" sz="1400" dirty="0">
                <a:solidFill>
                  <a:schemeClr val="accent1"/>
                </a:solidFill>
                <a:latin typeface="Arial Narrow Regular"/>
              </a:rPr>
              <a:t>Specifiers | BIM/Revit Files</a:t>
            </a:r>
          </a:p>
          <a:p>
            <a:pPr>
              <a:lnSpc>
                <a:spcPct val="150000"/>
              </a:lnSpc>
            </a:pPr>
            <a:endParaRPr lang="en-US" sz="1000" dirty="0">
              <a:solidFill>
                <a:schemeClr val="tx2"/>
              </a:solidFill>
              <a:latin typeface="Arial Regular" charset="0"/>
            </a:endParaRPr>
          </a:p>
          <a:p>
            <a:pPr>
              <a:lnSpc>
                <a:spcPct val="150000"/>
              </a:lnSpc>
            </a:pPr>
            <a:r>
              <a:rPr lang="en-US" sz="2000" dirty="0">
                <a:latin typeface="Arial Regular" charset="0"/>
                <a:hlinkClick r:id="rId2"/>
              </a:rPr>
              <a:t>zurn</a:t>
            </a:r>
            <a:r>
              <a:rPr lang="en-US" sz="2000" dirty="0">
                <a:solidFill>
                  <a:schemeClr val="tx2"/>
                </a:solidFill>
                <a:latin typeface="Arial Regular" charset="0"/>
                <a:hlinkClick r:id="rId2"/>
              </a:rPr>
              <a:t>.com/resources/product-training</a:t>
            </a:r>
            <a:endParaRPr lang="en-US" sz="2000" dirty="0">
              <a:solidFill>
                <a:schemeClr val="tx2"/>
              </a:solidFill>
              <a:latin typeface="Arial Regular" charset="0"/>
            </a:endParaRPr>
          </a:p>
          <a:p>
            <a:pPr>
              <a:lnSpc>
                <a:spcPct val="150000"/>
              </a:lnSpc>
            </a:pPr>
            <a:r>
              <a:rPr lang="en-US" sz="1400" dirty="0">
                <a:solidFill>
                  <a:schemeClr val="accent1"/>
                </a:solidFill>
                <a:latin typeface="Arial Narrow Regular"/>
              </a:rPr>
              <a:t>Zurn Product - Overview</a:t>
            </a:r>
          </a:p>
          <a:p>
            <a:pPr>
              <a:lnSpc>
                <a:spcPct val="150000"/>
              </a:lnSpc>
            </a:pPr>
            <a:r>
              <a:rPr lang="en-US" sz="1400" dirty="0">
                <a:solidFill>
                  <a:schemeClr val="accent1"/>
                </a:solidFill>
                <a:latin typeface="Arial Narrow Regular"/>
              </a:rPr>
              <a:t>How to Install and Support</a:t>
            </a:r>
          </a:p>
          <a:p>
            <a:pPr>
              <a:lnSpc>
                <a:spcPct val="150000"/>
              </a:lnSpc>
            </a:pPr>
            <a:endParaRPr lang="en-US" sz="1000" dirty="0">
              <a:solidFill>
                <a:schemeClr val="tx2"/>
              </a:solidFill>
              <a:latin typeface="Arial Regular" charset="0"/>
            </a:endParaRPr>
          </a:p>
          <a:p>
            <a:r>
              <a:rPr lang="en-US" sz="2400" dirty="0">
                <a:solidFill>
                  <a:schemeClr val="tx2"/>
                </a:solidFill>
                <a:latin typeface="Arial Narrow Regular"/>
              </a:rPr>
              <a:t>facebook.com</a:t>
            </a:r>
            <a:r>
              <a:rPr lang="en-US" sz="2400" dirty="0">
                <a:latin typeface="Arial Narrow Regular"/>
              </a:rPr>
              <a:t>/</a:t>
            </a:r>
            <a:r>
              <a:rPr lang="en-US" sz="2400" dirty="0" err="1">
                <a:latin typeface="Arial Narrow Regular"/>
              </a:rPr>
              <a:t>ZurnIndustries</a:t>
            </a:r>
            <a:r>
              <a:rPr lang="en-US" sz="2400" dirty="0">
                <a:latin typeface="Arial Narrow Regular"/>
              </a:rPr>
              <a:t> </a:t>
            </a:r>
          </a:p>
          <a:p>
            <a:r>
              <a:rPr lang="en-US" sz="2400" dirty="0">
                <a:solidFill>
                  <a:schemeClr val="tx2"/>
                </a:solidFill>
                <a:latin typeface="Arial Narrow Regular"/>
              </a:rPr>
              <a:t>twitter.com</a:t>
            </a:r>
            <a:r>
              <a:rPr lang="en-US" sz="2400" dirty="0">
                <a:latin typeface="Arial Narrow Regular"/>
              </a:rPr>
              <a:t>/</a:t>
            </a:r>
            <a:r>
              <a:rPr lang="en-US" sz="2400" dirty="0" err="1">
                <a:latin typeface="Arial Narrow Regular"/>
              </a:rPr>
              <a:t>ZurnIndustries</a:t>
            </a:r>
            <a:endParaRPr lang="en-US" sz="2400" dirty="0">
              <a:latin typeface="Arial Narrow Regular"/>
            </a:endParaRPr>
          </a:p>
          <a:p>
            <a:r>
              <a:rPr lang="en-US" sz="2400" dirty="0">
                <a:solidFill>
                  <a:schemeClr val="tx2"/>
                </a:solidFill>
                <a:latin typeface="Arial Narrow Regular"/>
              </a:rPr>
              <a:t>linkedin.com</a:t>
            </a:r>
            <a:r>
              <a:rPr lang="en-US" sz="2400" dirty="0">
                <a:latin typeface="Arial Narrow Regular"/>
              </a:rPr>
              <a:t>/company/</a:t>
            </a:r>
            <a:r>
              <a:rPr lang="en-US" sz="2400" dirty="0" err="1">
                <a:latin typeface="Arial Narrow Regular"/>
              </a:rPr>
              <a:t>ZurnIndustries</a:t>
            </a:r>
            <a:endParaRPr lang="en-US" sz="2400" dirty="0">
              <a:latin typeface="Arial Narrow Regular"/>
            </a:endParaRPr>
          </a:p>
          <a:p>
            <a:r>
              <a:rPr lang="en-US" sz="2400" dirty="0">
                <a:solidFill>
                  <a:schemeClr val="tx2"/>
                </a:solidFill>
                <a:latin typeface="Arial Narrow Regular"/>
              </a:rPr>
              <a:t>youtube.com</a:t>
            </a:r>
            <a:r>
              <a:rPr lang="en-US" sz="2400" dirty="0">
                <a:latin typeface="Arial Narrow Regular"/>
              </a:rPr>
              <a:t>/</a:t>
            </a:r>
            <a:r>
              <a:rPr lang="en-US" sz="2400" dirty="0" err="1">
                <a:latin typeface="Arial Narrow Regular"/>
              </a:rPr>
              <a:t>ZurnIndustriesLLC</a:t>
            </a:r>
            <a:endParaRPr lang="en-US" sz="2400" dirty="0">
              <a:latin typeface="Arial Narrow Regular"/>
            </a:endParaRPr>
          </a:p>
        </p:txBody>
      </p:sp>
      <p:cxnSp>
        <p:nvCxnSpPr>
          <p:cNvPr id="5" name="Straight Connector 4"/>
          <p:cNvCxnSpPr/>
          <p:nvPr/>
        </p:nvCxnSpPr>
        <p:spPr>
          <a:xfrm>
            <a:off x="24717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675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4633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405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58400" y="571411"/>
            <a:ext cx="8305800" cy="1338828"/>
          </a:xfrm>
        </p:spPr>
        <p:txBody>
          <a:bodyPr/>
          <a:lstStyle/>
          <a:p>
            <a:r>
              <a:rPr lang="en-US" dirty="0">
                <a:solidFill>
                  <a:schemeClr val="accent1"/>
                </a:solidFill>
              </a:rPr>
              <a:t>how it works</a:t>
            </a:r>
            <a:br>
              <a:rPr lang="en-US" dirty="0"/>
            </a:br>
            <a:r>
              <a:rPr lang="en-US" dirty="0"/>
              <a:t>step-by-step - large Proceptors</a:t>
            </a:r>
            <a:endParaRPr lang="uk-UA" dirty="0"/>
          </a:p>
        </p:txBody>
      </p:sp>
      <p:cxnSp>
        <p:nvCxnSpPr>
          <p:cNvPr id="46" name="Straight Connector 45"/>
          <p:cNvCxnSpPr>
            <a:stCxn id="30" idx="4"/>
            <a:endCxn id="53" idx="0"/>
          </p:cNvCxnSpPr>
          <p:nvPr/>
        </p:nvCxnSpPr>
        <p:spPr>
          <a:xfrm>
            <a:off x="12534900" y="3030115"/>
            <a:ext cx="0"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3" idx="4"/>
            <a:endCxn id="58" idx="0"/>
          </p:cNvCxnSpPr>
          <p:nvPr/>
        </p:nvCxnSpPr>
        <p:spPr>
          <a:xfrm>
            <a:off x="12534900" y="4623577"/>
            <a:ext cx="4894" cy="1568399"/>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9677400" y="2552700"/>
            <a:ext cx="8686800" cy="1472863"/>
            <a:chOff x="10058400" y="2933700"/>
            <a:chExt cx="8686800" cy="1472863"/>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335000" y="2933700"/>
              <a:ext cx="5410200" cy="584775"/>
            </a:xfrm>
            <a:prstGeom prst="rect">
              <a:avLst/>
            </a:prstGeom>
            <a:noFill/>
          </p:spPr>
          <p:txBody>
            <a:bodyPr wrap="square" rtlCol="0">
              <a:spAutoFit/>
            </a:bodyPr>
            <a:lstStyle/>
            <a:p>
              <a:r>
                <a:rPr lang="en-US" sz="3200" dirty="0">
                  <a:latin typeface="Arial Narrow Regular" charset="0"/>
                </a:rPr>
                <a:t>waste flows into chamber </a:t>
              </a:r>
              <a:endParaRPr lang="uk-UA" sz="3200" dirty="0">
                <a:latin typeface="Arial Narrow Regular" charset="0"/>
              </a:endParaRPr>
            </a:p>
          </p:txBody>
        </p:sp>
        <p:sp>
          <p:nvSpPr>
            <p:cNvPr id="40" name="TextBox 39"/>
            <p:cNvSpPr txBox="1"/>
            <p:nvPr/>
          </p:nvSpPr>
          <p:spPr>
            <a:xfrm>
              <a:off x="13373100" y="3390900"/>
              <a:ext cx="5219700" cy="1015663"/>
            </a:xfrm>
            <a:prstGeom prst="rect">
              <a:avLst/>
            </a:prstGeom>
            <a:noFill/>
          </p:spPr>
          <p:txBody>
            <a:bodyPr wrap="square" rtlCol="0">
              <a:spAutoFit/>
            </a:bodyPr>
            <a:lstStyle/>
            <a:p>
              <a:r>
                <a:rPr lang="en-US" sz="2000" dirty="0">
                  <a:solidFill>
                    <a:schemeClr val="tx2"/>
                  </a:solidFill>
                  <a:latin typeface="Arial Regular" charset="0"/>
                </a:rPr>
                <a:t>water/grease/debris enters the interceptor chamber via a patented, gentle laminar (vs. turbulent) flow into the separation chamber</a:t>
              </a: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52" name="Group 51"/>
          <p:cNvGrpSpPr/>
          <p:nvPr/>
        </p:nvGrpSpPr>
        <p:grpSpPr>
          <a:xfrm>
            <a:off x="9677400" y="4146162"/>
            <a:ext cx="8305800" cy="1787377"/>
            <a:chOff x="10058400" y="2933700"/>
            <a:chExt cx="8305800" cy="1787377"/>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water/oil/debris separate</a:t>
              </a:r>
              <a:endParaRPr lang="uk-UA" sz="3200" dirty="0">
                <a:latin typeface="Arial Narrow Regular" charset="0"/>
              </a:endParaRPr>
            </a:p>
          </p:txBody>
        </p:sp>
        <p:sp>
          <p:nvSpPr>
            <p:cNvPr id="55" name="TextBox 54"/>
            <p:cNvSpPr txBox="1"/>
            <p:nvPr/>
          </p:nvSpPr>
          <p:spPr>
            <a:xfrm>
              <a:off x="13411202" y="3397638"/>
              <a:ext cx="4948450" cy="1323439"/>
            </a:xfrm>
            <a:prstGeom prst="rect">
              <a:avLst/>
            </a:prstGeom>
            <a:noFill/>
          </p:spPr>
          <p:txBody>
            <a:bodyPr wrap="square" rtlCol="0">
              <a:spAutoFit/>
            </a:bodyPr>
            <a:lstStyle/>
            <a:p>
              <a:r>
                <a:rPr lang="en-US" sz="2000" dirty="0">
                  <a:solidFill>
                    <a:schemeClr val="tx2"/>
                  </a:solidFill>
                  <a:latin typeface="Arial Regular" charset="0"/>
                </a:rPr>
                <a:t>debris/grease separates from the water and remains separate because of a non-turbulent environment with baffling configuration</a:t>
              </a: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grpSp>
      <p:grpSp>
        <p:nvGrpSpPr>
          <p:cNvPr id="57" name="Group 56"/>
          <p:cNvGrpSpPr/>
          <p:nvPr/>
        </p:nvGrpSpPr>
        <p:grpSpPr>
          <a:xfrm>
            <a:off x="9525000" y="5943161"/>
            <a:ext cx="8763000" cy="1486339"/>
            <a:chOff x="10058400" y="2933700"/>
            <a:chExt cx="8305800" cy="1486339"/>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clear water travels through</a:t>
              </a:r>
              <a:endParaRPr lang="uk-UA" sz="3200" dirty="0">
                <a:latin typeface="Arial Narrow Regular" charset="0"/>
              </a:endParaRPr>
            </a:p>
          </p:txBody>
        </p:sp>
        <p:sp>
          <p:nvSpPr>
            <p:cNvPr id="60" name="TextBox 59"/>
            <p:cNvSpPr txBox="1"/>
            <p:nvPr/>
          </p:nvSpPr>
          <p:spPr>
            <a:xfrm>
              <a:off x="13411201" y="3404376"/>
              <a:ext cx="4952999" cy="1015663"/>
            </a:xfrm>
            <a:prstGeom prst="rect">
              <a:avLst/>
            </a:prstGeom>
            <a:noFill/>
          </p:spPr>
          <p:txBody>
            <a:bodyPr wrap="square" rtlCol="0">
              <a:spAutoFit/>
            </a:bodyPr>
            <a:lstStyle/>
            <a:p>
              <a:r>
                <a:rPr lang="en-US" sz="2000" dirty="0">
                  <a:solidFill>
                    <a:schemeClr val="tx2"/>
                  </a:solidFill>
                  <a:latin typeface="Arial Regular" charset="0"/>
                </a:rPr>
                <a:t>oil floats to top, debris collects on bottom and remains in the interceptor while water flows through</a:t>
              </a: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445" y="-294457"/>
            <a:ext cx="10645557" cy="10486221"/>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34101">
            <a:off x="1576082" y="7210690"/>
            <a:ext cx="6393555" cy="2966880"/>
          </a:xfrm>
          <a:prstGeom prst="rect">
            <a:avLst/>
          </a:prstGeom>
        </p:spPr>
      </p:pic>
      <p:sp>
        <p:nvSpPr>
          <p:cNvPr id="25" name="TextBox 24"/>
          <p:cNvSpPr txBox="1"/>
          <p:nvPr/>
        </p:nvSpPr>
        <p:spPr>
          <a:xfrm>
            <a:off x="838200" y="4246767"/>
            <a:ext cx="2286000" cy="646331"/>
          </a:xfrm>
          <a:prstGeom prst="rect">
            <a:avLst/>
          </a:prstGeom>
          <a:noFill/>
        </p:spPr>
        <p:txBody>
          <a:bodyPr wrap="square" rtlCol="0">
            <a:spAutoFit/>
          </a:bodyPr>
          <a:lstStyle/>
          <a:p>
            <a:pPr algn="r"/>
            <a:r>
              <a:rPr lang="en-US" sz="3600" dirty="0">
                <a:solidFill>
                  <a:schemeClr val="bg2"/>
                </a:solidFill>
                <a:latin typeface="Arial Narrow Regular" charset="0"/>
              </a:rPr>
              <a:t>1</a:t>
            </a:r>
            <a:endParaRPr lang="uk-UA" sz="3600" dirty="0">
              <a:solidFill>
                <a:schemeClr val="bg2"/>
              </a:solidFill>
              <a:latin typeface="Arial Narrow Regular" charset="0"/>
            </a:endParaRPr>
          </a:p>
        </p:txBody>
      </p:sp>
      <p:sp>
        <p:nvSpPr>
          <p:cNvPr id="26" name="TextBox 25"/>
          <p:cNvSpPr txBox="1"/>
          <p:nvPr/>
        </p:nvSpPr>
        <p:spPr>
          <a:xfrm>
            <a:off x="2895600" y="6972300"/>
            <a:ext cx="2286000" cy="646331"/>
          </a:xfrm>
          <a:prstGeom prst="rect">
            <a:avLst/>
          </a:prstGeom>
          <a:noFill/>
        </p:spPr>
        <p:txBody>
          <a:bodyPr wrap="square" rtlCol="0">
            <a:spAutoFit/>
          </a:bodyPr>
          <a:lstStyle/>
          <a:p>
            <a:pPr algn="r"/>
            <a:r>
              <a:rPr lang="en-US" sz="3600" dirty="0">
                <a:solidFill>
                  <a:schemeClr val="bg2"/>
                </a:solidFill>
                <a:latin typeface="Arial Narrow Regular" charset="0"/>
              </a:rPr>
              <a:t>2</a:t>
            </a:r>
            <a:endParaRPr lang="uk-UA" sz="3600" dirty="0">
              <a:solidFill>
                <a:schemeClr val="bg2"/>
              </a:solidFill>
              <a:latin typeface="Arial Narrow Regular" charset="0"/>
            </a:endParaRPr>
          </a:p>
        </p:txBody>
      </p:sp>
      <p:sp>
        <p:nvSpPr>
          <p:cNvPr id="27" name="TextBox 26"/>
          <p:cNvSpPr txBox="1"/>
          <p:nvPr/>
        </p:nvSpPr>
        <p:spPr>
          <a:xfrm>
            <a:off x="6629400" y="4381500"/>
            <a:ext cx="2286000" cy="646331"/>
          </a:xfrm>
          <a:prstGeom prst="rect">
            <a:avLst/>
          </a:prstGeom>
          <a:noFill/>
        </p:spPr>
        <p:txBody>
          <a:bodyPr wrap="square" rtlCol="0">
            <a:spAutoFit/>
          </a:bodyPr>
          <a:lstStyle/>
          <a:p>
            <a:pPr algn="r"/>
            <a:r>
              <a:rPr lang="en-US" sz="3600" dirty="0">
                <a:solidFill>
                  <a:schemeClr val="bg2"/>
                </a:solidFill>
                <a:latin typeface="Arial Narrow Regular" charset="0"/>
              </a:rPr>
              <a:t>3</a:t>
            </a:r>
            <a:endParaRPr lang="uk-UA" sz="3600" dirty="0">
              <a:solidFill>
                <a:schemeClr val="bg2"/>
              </a:solidFill>
              <a:latin typeface="Arial Narrow Regular" charset="0"/>
            </a:endParaRPr>
          </a:p>
        </p:txBody>
      </p:sp>
      <p:sp>
        <p:nvSpPr>
          <p:cNvPr id="28" name="Content Placeholder 2"/>
          <p:cNvSpPr txBox="1">
            <a:spLocks/>
          </p:cNvSpPr>
          <p:nvPr/>
        </p:nvSpPr>
        <p:spPr>
          <a:xfrm>
            <a:off x="14020800" y="9258300"/>
            <a:ext cx="3957851" cy="757268"/>
          </a:xfrm>
          <a:prstGeom prst="rect">
            <a:avLst/>
          </a:prstGeom>
          <a:solidFill>
            <a:srgbClr val="FFFF00"/>
          </a:solidFill>
        </p:spPr>
        <p:txBody>
          <a:bodyPr vert="horz" lIns="137160" tIns="68580" rIns="137160" bIns="68580" rtlCol="0">
            <a:normAutofit fontScale="92500"/>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1:21 Video:</a:t>
            </a:r>
          </a:p>
          <a:p>
            <a:pPr marL="0" indent="0">
              <a:buNone/>
            </a:pPr>
            <a:r>
              <a:rPr lang="en-US" sz="1800" dirty="0">
                <a:latin typeface="Arial Narrow" panose="020B0606020202030204" pitchFamily="34" charset="0"/>
                <a:hlinkClick r:id="rId5"/>
              </a:rPr>
              <a:t>Zurn Interceptors Proceptors – How it Works</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spTree>
    <p:extLst>
      <p:ext uri="{BB962C8B-B14F-4D97-AF65-F5344CB8AC3E}">
        <p14:creationId xmlns:p14="http://schemas.microsoft.com/office/powerpoint/2010/main" val="3921464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5070" t="19246" r="911" b="10532"/>
          <a:stretch/>
        </p:blipFill>
        <p:spPr>
          <a:xfrm>
            <a:off x="0" y="0"/>
            <a:ext cx="18364203" cy="10287000"/>
          </a:xfrm>
        </p:spPr>
      </p:pic>
      <p:sp>
        <p:nvSpPr>
          <p:cNvPr id="5" name="Rectangle 4"/>
          <p:cNvSpPr/>
          <p:nvPr/>
        </p:nvSpPr>
        <p:spPr>
          <a:xfrm>
            <a:off x="11982452"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8" name="Content Placeholder 2"/>
          <p:cNvSpPr txBox="1">
            <a:spLocks/>
          </p:cNvSpPr>
          <p:nvPr/>
        </p:nvSpPr>
        <p:spPr>
          <a:xfrm>
            <a:off x="12573000" y="1638300"/>
            <a:ext cx="5029199" cy="6663018"/>
          </a:xfrm>
          <a:prstGeom prst="rect">
            <a:avLst/>
          </a:prstGeom>
        </p:spPr>
        <p:txBody>
          <a:bodyPr>
            <a:normAutofit lnSpcReduction="1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chemeClr val="bg2"/>
              </a:solidFill>
            </a:endParaRPr>
          </a:p>
          <a:p>
            <a:pPr marL="0" indent="0">
              <a:buFont typeface="Arial" panose="020B0604020202020204" pitchFamily="34" charset="0"/>
              <a:buNone/>
            </a:pPr>
            <a:r>
              <a:rPr lang="en-US" sz="3900" dirty="0">
                <a:solidFill>
                  <a:schemeClr val="bg2"/>
                </a:solidFill>
                <a:latin typeface="Arial Narrow Regular"/>
              </a:rPr>
              <a:t>Test Your Knowledge</a:t>
            </a:r>
          </a:p>
          <a:p>
            <a:pPr marL="0" indent="0">
              <a:buFont typeface="Arial" panose="020B0604020202020204" pitchFamily="34" charset="0"/>
              <a:buNone/>
            </a:pPr>
            <a:r>
              <a:rPr lang="en-US" sz="2200" b="1" dirty="0">
                <a:solidFill>
                  <a:schemeClr val="bg2"/>
                </a:solidFill>
                <a:latin typeface="Arial Narrow Regular"/>
              </a:rPr>
              <a:t>How do Zurn Proceptors function?</a:t>
            </a:r>
          </a:p>
          <a:p>
            <a:pPr marL="0" indent="0">
              <a:buFont typeface="Arial" panose="020B0604020202020204" pitchFamily="34" charset="0"/>
              <a:buNone/>
            </a:pPr>
            <a:endParaRPr lang="en-US" sz="2200" b="1" dirty="0">
              <a:solidFill>
                <a:schemeClr val="bg2"/>
              </a:solidFill>
              <a:latin typeface="Arial Narrow Regular"/>
            </a:endParaRPr>
          </a:p>
          <a:p>
            <a:pPr marL="0" indent="0">
              <a:buFont typeface="Arial" panose="020B0604020202020204" pitchFamily="34" charset="0"/>
              <a:buNone/>
            </a:pPr>
            <a:r>
              <a:rPr lang="en-US" sz="2200" b="1" dirty="0">
                <a:solidFill>
                  <a:schemeClr val="bg2"/>
                </a:solidFill>
                <a:latin typeface="Arial Narrow Regular"/>
              </a:rPr>
              <a:t>Place the following in the correct order:</a:t>
            </a:r>
          </a:p>
          <a:p>
            <a:pPr marL="514350" indent="-514350">
              <a:buFont typeface="+mj-lt"/>
              <a:buAutoNum type="alphaUcPeriod"/>
            </a:pPr>
            <a:r>
              <a:rPr lang="en-US" sz="2200" b="1" dirty="0">
                <a:solidFill>
                  <a:schemeClr val="bg2"/>
                </a:solidFill>
                <a:latin typeface="Arial Narrow Regular"/>
              </a:rPr>
              <a:t>Waste flows into interceptor</a:t>
            </a:r>
          </a:p>
          <a:p>
            <a:pPr marL="514350" indent="-514350">
              <a:buFont typeface="+mj-lt"/>
              <a:buAutoNum type="alphaUcPeriod"/>
            </a:pPr>
            <a:r>
              <a:rPr lang="en-US" sz="2200" b="1" dirty="0">
                <a:solidFill>
                  <a:schemeClr val="bg2"/>
                </a:solidFill>
                <a:latin typeface="Arial Narrow Regular"/>
              </a:rPr>
              <a:t>Water/oil/grease/sediment separates</a:t>
            </a:r>
          </a:p>
          <a:p>
            <a:pPr marL="514350" indent="-514350">
              <a:buFont typeface="+mj-lt"/>
              <a:buAutoNum type="alphaUcPeriod"/>
            </a:pPr>
            <a:r>
              <a:rPr lang="en-US" sz="2200" b="1" dirty="0">
                <a:solidFill>
                  <a:schemeClr val="bg2"/>
                </a:solidFill>
                <a:latin typeface="Arial Narrow Regular"/>
              </a:rPr>
              <a:t>Clear water travels through</a:t>
            </a:r>
          </a:p>
          <a:p>
            <a:pPr marL="514350" indent="-514350">
              <a:buFont typeface="+mj-lt"/>
              <a:buAutoNum type="alphaUcPeriod"/>
            </a:pPr>
            <a:endParaRPr lang="en-US" sz="2100" b="1" dirty="0">
              <a:solidFill>
                <a:schemeClr val="bg2"/>
              </a:solidFill>
              <a:latin typeface="Arial Narrow Regular"/>
            </a:endParaRPr>
          </a:p>
          <a:p>
            <a:pPr marL="0" indent="0">
              <a:buFont typeface="Arial" panose="020B0604020202020204" pitchFamily="34" charset="0"/>
              <a:buNone/>
            </a:pPr>
            <a:endParaRPr lang="en-US" sz="2900" b="1" dirty="0">
              <a:solidFill>
                <a:schemeClr val="bg2"/>
              </a:solidFill>
              <a:latin typeface="Arial Narrow Regular"/>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r>
              <a:rPr lang="en-US" sz="2400" b="1" dirty="0">
                <a:solidFill>
                  <a:schemeClr val="accent1"/>
                </a:solidFill>
              </a:rPr>
              <a:t> </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259288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p:txBody>
          <a:bodyPr/>
          <a:lstStyle/>
          <a:p>
            <a:r>
              <a:rPr lang="en-US" dirty="0">
                <a:solidFill>
                  <a:schemeClr val="accent1"/>
                </a:solidFill>
              </a:rPr>
              <a:t>features &amp; benefits</a:t>
            </a:r>
            <a:br>
              <a:rPr lang="en-US" dirty="0"/>
            </a:br>
            <a:r>
              <a:rPr lang="en-US" dirty="0"/>
              <a:t>interceptors</a:t>
            </a:r>
            <a:endParaRPr lang="uk-UA" dirty="0"/>
          </a:p>
        </p:txBody>
      </p:sp>
      <p:sp>
        <p:nvSpPr>
          <p:cNvPr id="3" name="Slide Number Placeholder 2"/>
          <p:cNvSpPr>
            <a:spLocks noGrp="1"/>
          </p:cNvSpPr>
          <p:nvPr>
            <p:ph type="sldNum" sz="quarter" idx="10"/>
          </p:nvPr>
        </p:nvSpPr>
        <p:spPr>
          <a:xfrm>
            <a:off x="16916400" y="8407386"/>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7</a:t>
            </a:fld>
            <a:endParaRPr b="0" dirty="0">
              <a:latin typeface="Arial Regular" charset="0"/>
            </a:endParaRPr>
          </a:p>
        </p:txBody>
      </p:sp>
      <p:grpSp>
        <p:nvGrpSpPr>
          <p:cNvPr id="26" name="Group 25"/>
          <p:cNvGrpSpPr/>
          <p:nvPr/>
        </p:nvGrpSpPr>
        <p:grpSpPr>
          <a:xfrm>
            <a:off x="7849341" y="5143500"/>
            <a:ext cx="9295658" cy="4207133"/>
            <a:chOff x="7848600" y="2615248"/>
            <a:chExt cx="9295658" cy="4207133"/>
          </a:xfrm>
        </p:grpSpPr>
        <p:grpSp>
          <p:nvGrpSpPr>
            <p:cNvPr id="7" name="Group 6"/>
            <p:cNvGrpSpPr/>
            <p:nvPr/>
          </p:nvGrpSpPr>
          <p:grpSpPr>
            <a:xfrm>
              <a:off x="7848600" y="2615248"/>
              <a:ext cx="3638372" cy="646331"/>
              <a:chOff x="7467600" y="3017520"/>
              <a:chExt cx="3638372" cy="646331"/>
            </a:xfrm>
          </p:grpSpPr>
          <p:sp>
            <p:nvSpPr>
              <p:cNvPr id="8" name="TextBox 7"/>
              <p:cNvSpPr txBox="1"/>
              <p:nvPr/>
            </p:nvSpPr>
            <p:spPr>
              <a:xfrm>
                <a:off x="7587625" y="3017520"/>
                <a:ext cx="3518347"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9" name="Straight Connector 8"/>
              <p:cNvCxnSpPr/>
              <p:nvPr/>
            </p:nvCxnSpPr>
            <p:spPr>
              <a:xfrm>
                <a:off x="7467600" y="3139585"/>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8290560" y="3529648"/>
              <a:ext cx="3931920" cy="2523768"/>
              <a:chOff x="7528560" y="3924300"/>
              <a:chExt cx="3931920" cy="2523768"/>
            </a:xfrm>
          </p:grpSpPr>
          <p:sp>
            <p:nvSpPr>
              <p:cNvPr id="11" name="TextBox 10"/>
              <p:cNvSpPr txBox="1"/>
              <p:nvPr/>
            </p:nvSpPr>
            <p:spPr>
              <a:xfrm>
                <a:off x="7620000" y="3924300"/>
                <a:ext cx="3840480" cy="2523768"/>
              </a:xfrm>
              <a:prstGeom prst="rect">
                <a:avLst/>
              </a:prstGeom>
              <a:noFill/>
            </p:spPr>
            <p:txBody>
              <a:bodyPr wrap="square" rtlCol="0">
                <a:spAutoFit/>
              </a:bodyPr>
              <a:lstStyle/>
              <a:p>
                <a:r>
                  <a:rPr lang="en-US" sz="2000" dirty="0">
                    <a:solidFill>
                      <a:schemeClr val="accent1"/>
                    </a:solidFill>
                    <a:latin typeface="Arial Regular" charset="0"/>
                  </a:rPr>
                  <a:t>Unique interceptors designed specifically for unique waste </a:t>
                </a:r>
                <a:r>
                  <a:rPr lang="en-US" sz="2000" dirty="0">
                    <a:solidFill>
                      <a:schemeClr val="tx2"/>
                    </a:solidFill>
                    <a:latin typeface="Arial Regular" charset="0"/>
                  </a:rPr>
                  <a:t>including: grease (food industry), oil (auto and industry), and hair &amp; lint (service industry), with sizes ranging from 4-10,000 gallons </a:t>
                </a:r>
              </a:p>
              <a:p>
                <a:endParaRPr lang="uk-UA" sz="1800" dirty="0">
                  <a:solidFill>
                    <a:schemeClr val="tx2"/>
                  </a:solidFill>
                  <a:latin typeface="Arial Regular" charset="0"/>
                </a:endParaRPr>
              </a:p>
            </p:txBody>
          </p:sp>
          <p:sp>
            <p:nvSpPr>
              <p:cNvPr id="12" name="Oval 11"/>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3" name="Group 12"/>
            <p:cNvGrpSpPr/>
            <p:nvPr/>
          </p:nvGrpSpPr>
          <p:grpSpPr>
            <a:xfrm>
              <a:off x="8290560" y="5806718"/>
              <a:ext cx="4206240" cy="1015663"/>
              <a:chOff x="7528560" y="5667590"/>
              <a:chExt cx="4206240" cy="1015663"/>
            </a:xfrm>
          </p:grpSpPr>
          <p:sp>
            <p:nvSpPr>
              <p:cNvPr id="14" name="TextBox 13"/>
              <p:cNvSpPr txBox="1"/>
              <p:nvPr/>
            </p:nvSpPr>
            <p:spPr>
              <a:xfrm>
                <a:off x="7620000" y="5667590"/>
                <a:ext cx="4114800" cy="1015663"/>
              </a:xfrm>
              <a:prstGeom prst="rect">
                <a:avLst/>
              </a:prstGeom>
              <a:noFill/>
            </p:spPr>
            <p:txBody>
              <a:bodyPr wrap="square" rtlCol="0">
                <a:spAutoFit/>
              </a:bodyPr>
              <a:lstStyle/>
              <a:p>
                <a:r>
                  <a:rPr lang="en-US" sz="2000" dirty="0" err="1">
                    <a:solidFill>
                      <a:schemeClr val="accent1"/>
                    </a:solidFill>
                    <a:latin typeface="Arial Regular" charset="0"/>
                  </a:rPr>
                  <a:t>Proceptor</a:t>
                </a:r>
                <a:r>
                  <a:rPr lang="en-US" sz="2000" dirty="0">
                    <a:solidFill>
                      <a:schemeClr val="accent1"/>
                    </a:solidFill>
                    <a:latin typeface="Arial Regular" charset="0"/>
                  </a:rPr>
                  <a:t> lifetime warranty against corrosion or cracking </a:t>
                </a:r>
                <a:r>
                  <a:rPr lang="en-US" sz="2000" dirty="0">
                    <a:solidFill>
                      <a:schemeClr val="tx2"/>
                    </a:solidFill>
                    <a:latin typeface="Arial Regular" charset="0"/>
                  </a:rPr>
                  <a:t>prevents EPA fines and business down-time</a:t>
                </a:r>
                <a:endParaRPr lang="uk-UA" sz="2000" dirty="0">
                  <a:solidFill>
                    <a:schemeClr val="tx2"/>
                  </a:solidFill>
                  <a:latin typeface="Arial Regular" charset="0"/>
                </a:endParaRPr>
              </a:p>
            </p:txBody>
          </p:sp>
          <p:sp>
            <p:nvSpPr>
              <p:cNvPr id="15" name="Oval 14"/>
              <p:cNvSpPr/>
              <p:nvPr/>
            </p:nvSpPr>
            <p:spPr>
              <a:xfrm>
                <a:off x="7528560" y="5813680"/>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6" name="Group 15"/>
            <p:cNvGrpSpPr/>
            <p:nvPr/>
          </p:nvGrpSpPr>
          <p:grpSpPr>
            <a:xfrm>
              <a:off x="12496800" y="3529648"/>
              <a:ext cx="3931920" cy="400110"/>
              <a:chOff x="7528560" y="3924300"/>
              <a:chExt cx="3931920" cy="400110"/>
            </a:xfrm>
          </p:grpSpPr>
          <p:sp>
            <p:nvSpPr>
              <p:cNvPr id="17" name="TextBox 16"/>
              <p:cNvSpPr txBox="1"/>
              <p:nvPr/>
            </p:nvSpPr>
            <p:spPr>
              <a:xfrm>
                <a:off x="7620000" y="3924300"/>
                <a:ext cx="3840480" cy="400110"/>
              </a:xfrm>
              <a:prstGeom prst="rect">
                <a:avLst/>
              </a:prstGeom>
              <a:noFill/>
            </p:spPr>
            <p:txBody>
              <a:bodyPr wrap="square" rtlCol="0">
                <a:spAutoFit/>
              </a:bodyPr>
              <a:lstStyle/>
              <a:p>
                <a:r>
                  <a:rPr lang="en-US" sz="2000" dirty="0">
                    <a:solidFill>
                      <a:schemeClr val="accent1"/>
                    </a:solidFill>
                    <a:latin typeface="Arial Regular" charset="0"/>
                  </a:rPr>
                  <a:t>Lowest cost of ownership</a:t>
                </a:r>
                <a:endParaRPr lang="uk-UA" sz="2000" dirty="0">
                  <a:solidFill>
                    <a:schemeClr val="accent1"/>
                  </a:solidFill>
                  <a:latin typeface="Arial Regular" charset="0"/>
                </a:endParaRPr>
              </a:p>
            </p:txBody>
          </p:sp>
          <p:sp>
            <p:nvSpPr>
              <p:cNvPr id="18" name="Oval 17"/>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9" name="Group 18"/>
            <p:cNvGrpSpPr/>
            <p:nvPr/>
          </p:nvGrpSpPr>
          <p:grpSpPr>
            <a:xfrm>
              <a:off x="12496800" y="4078288"/>
              <a:ext cx="4647458" cy="1938992"/>
              <a:chOff x="7528560" y="3939160"/>
              <a:chExt cx="4647458" cy="1938992"/>
            </a:xfrm>
          </p:grpSpPr>
          <p:sp>
            <p:nvSpPr>
              <p:cNvPr id="20" name="TextBox 19"/>
              <p:cNvSpPr txBox="1"/>
              <p:nvPr/>
            </p:nvSpPr>
            <p:spPr>
              <a:xfrm>
                <a:off x="7619999" y="3939160"/>
                <a:ext cx="4556019" cy="1938992"/>
              </a:xfrm>
              <a:prstGeom prst="rect">
                <a:avLst/>
              </a:prstGeom>
              <a:noFill/>
            </p:spPr>
            <p:txBody>
              <a:bodyPr wrap="square" rtlCol="0">
                <a:spAutoFit/>
              </a:bodyPr>
              <a:lstStyle/>
              <a:p>
                <a:r>
                  <a:rPr lang="en-US" sz="2000" dirty="0">
                    <a:solidFill>
                      <a:schemeClr val="tx2"/>
                    </a:solidFill>
                    <a:latin typeface="Arial Regular" charset="0"/>
                  </a:rPr>
                  <a:t>Large interceptors are often emptied by a third party who then use the waste materials for a variety of commercial and industrial products including biofuel, biodiesels, and soaps</a:t>
                </a:r>
                <a:endParaRPr lang="uk-UA" sz="2000" dirty="0">
                  <a:solidFill>
                    <a:schemeClr val="tx2"/>
                  </a:solidFill>
                  <a:latin typeface="Arial Regular" charset="0"/>
                </a:endParaRPr>
              </a:p>
            </p:txBody>
          </p:sp>
          <p:sp>
            <p:nvSpPr>
              <p:cNvPr id="21" name="Oval 20"/>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grpSp>
        <p:nvGrpSpPr>
          <p:cNvPr id="27" name="Group 26"/>
          <p:cNvGrpSpPr/>
          <p:nvPr/>
        </p:nvGrpSpPr>
        <p:grpSpPr>
          <a:xfrm>
            <a:off x="7849341" y="2989399"/>
            <a:ext cx="9600459" cy="1033411"/>
            <a:chOff x="7848600" y="5084128"/>
            <a:chExt cx="9600459" cy="1033411"/>
          </a:xfrm>
        </p:grpSpPr>
        <p:grpSp>
          <p:nvGrpSpPr>
            <p:cNvPr id="22" name="Group 21"/>
            <p:cNvGrpSpPr/>
            <p:nvPr/>
          </p:nvGrpSpPr>
          <p:grpSpPr>
            <a:xfrm>
              <a:off x="7848600" y="5084128"/>
              <a:ext cx="8152659" cy="646331"/>
              <a:chOff x="7467600" y="5557807"/>
              <a:chExt cx="8152659" cy="646331"/>
            </a:xfrm>
          </p:grpSpPr>
          <p:sp>
            <p:nvSpPr>
              <p:cNvPr id="23" name="TextBox 22"/>
              <p:cNvSpPr txBox="1"/>
              <p:nvPr/>
            </p:nvSpPr>
            <p:spPr>
              <a:xfrm>
                <a:off x="7587625" y="5557807"/>
                <a:ext cx="8032634" cy="646331"/>
              </a:xfrm>
              <a:prstGeom prst="rect">
                <a:avLst/>
              </a:prstGeom>
              <a:noFill/>
            </p:spPr>
            <p:txBody>
              <a:bodyPr wrap="square" rtlCol="0">
                <a:spAutoFit/>
              </a:bodyPr>
              <a:lstStyle/>
              <a:p>
                <a:r>
                  <a:rPr lang="en-US" sz="3600" dirty="0">
                    <a:solidFill>
                      <a:schemeClr val="accent1"/>
                    </a:solidFill>
                    <a:latin typeface="Arial Narrow Regular" charset="0"/>
                  </a:rPr>
                  <a:t>grease, oil, and sediment interceptors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7" y="5695118"/>
              <a:ext cx="9169062" cy="422421"/>
            </a:xfrm>
            <a:prstGeom prst="rect">
              <a:avLst/>
            </a:prstGeom>
            <a:noFill/>
          </p:spPr>
          <p:txBody>
            <a:bodyPr wrap="square" rtlCol="0">
              <a:spAutoFit/>
            </a:bodyPr>
            <a:lstStyle/>
            <a:p>
              <a:endParaRPr lang="en-US" sz="2000" dirty="0">
                <a:solidFill>
                  <a:schemeClr val="tx2"/>
                </a:solidFill>
                <a:latin typeface="Arial Regular" charset="0"/>
              </a:endParaRPr>
            </a:p>
          </p:txBody>
        </p:sp>
      </p:grpSp>
      <p:sp>
        <p:nvSpPr>
          <p:cNvPr id="5" name="Rectangle 4"/>
          <p:cNvSpPr/>
          <p:nvPr/>
        </p:nvSpPr>
        <p:spPr>
          <a:xfrm>
            <a:off x="8258175" y="3619500"/>
            <a:ext cx="9801225" cy="1323439"/>
          </a:xfrm>
          <a:prstGeom prst="rect">
            <a:avLst/>
          </a:prstGeom>
        </p:spPr>
        <p:txBody>
          <a:bodyPr wrap="square">
            <a:spAutoFit/>
          </a:bodyPr>
          <a:lstStyle/>
          <a:p>
            <a:r>
              <a:rPr lang="en-US" sz="2000" dirty="0">
                <a:solidFill>
                  <a:schemeClr val="tx2"/>
                </a:solidFill>
                <a:latin typeface="Arial Narrow Regular"/>
              </a:rPr>
              <a:t>Properly capture and separate pollutants to avoid placing harmful waste into pipes, sewers, or the water ecosystem</a:t>
            </a:r>
          </a:p>
          <a:p>
            <a:r>
              <a:rPr lang="en-US" sz="2000" dirty="0">
                <a:solidFill>
                  <a:schemeClr val="tx2"/>
                </a:solidFill>
                <a:latin typeface="Arial Narrow Regular"/>
              </a:rPr>
              <a:t>Small, medium, and large capacity options</a:t>
            </a:r>
          </a:p>
          <a:p>
            <a:r>
              <a:rPr lang="en-US" sz="2000" dirty="0">
                <a:solidFill>
                  <a:schemeClr val="tx2"/>
                </a:solidFill>
                <a:latin typeface="Arial Narrow Regular"/>
              </a:rPr>
              <a:t>Zurn is the only company to sell both proceptors and solids interceptors</a:t>
            </a:r>
            <a:endParaRPr lang="en-US" sz="2000" dirty="0">
              <a:solidFill>
                <a:schemeClr val="tx2"/>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 r="28446" b="46407"/>
          <a:stretch/>
        </p:blipFill>
        <p:spPr>
          <a:xfrm>
            <a:off x="-18732" y="2877021"/>
            <a:ext cx="7419975" cy="7409979"/>
          </a:xfrm>
          <a:prstGeom prst="rect">
            <a:avLst/>
          </a:prstGeom>
        </p:spPr>
      </p:pic>
      <p:sp>
        <p:nvSpPr>
          <p:cNvPr id="28" name="TextBox 27"/>
          <p:cNvSpPr txBox="1"/>
          <p:nvPr/>
        </p:nvSpPr>
        <p:spPr>
          <a:xfrm>
            <a:off x="5465763" y="9572594"/>
            <a:ext cx="1544637" cy="400110"/>
          </a:xfrm>
          <a:prstGeom prst="rect">
            <a:avLst/>
          </a:prstGeom>
          <a:noFill/>
        </p:spPr>
        <p:txBody>
          <a:bodyPr wrap="square" rtlCol="0">
            <a:spAutoFit/>
          </a:bodyPr>
          <a:lstStyle/>
          <a:p>
            <a:r>
              <a:rPr lang="en-US" sz="2000" dirty="0">
                <a:solidFill>
                  <a:schemeClr val="bg2"/>
                </a:solidFill>
                <a:latin typeface="Arial Narrow Regular"/>
              </a:rPr>
              <a:t>proceptors</a:t>
            </a:r>
            <a:endParaRPr lang="en-US" sz="2000" dirty="0">
              <a:ln>
                <a:solidFill>
                  <a:schemeClr val="bg2"/>
                </a:solidFill>
              </a:ln>
              <a:solidFill>
                <a:schemeClr val="bg2"/>
              </a:solidFill>
              <a:latin typeface="Arial Narrow Regular"/>
            </a:endParaRPr>
          </a:p>
        </p:txBody>
      </p:sp>
    </p:spTree>
    <p:extLst>
      <p:ext uri="{BB962C8B-B14F-4D97-AF65-F5344CB8AC3E}">
        <p14:creationId xmlns:p14="http://schemas.microsoft.com/office/powerpoint/2010/main" val="2716406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115358" cy="3831818"/>
          </a:xfrm>
        </p:spPr>
        <p:txBody>
          <a:bodyPr/>
          <a:lstStyle/>
          <a:p>
            <a:r>
              <a:rPr lang="en-US" dirty="0">
                <a:solidFill>
                  <a:schemeClr val="accent1"/>
                </a:solidFill>
              </a:rPr>
              <a:t>features &amp; benefits</a:t>
            </a:r>
            <a:br>
              <a:rPr lang="en-US" dirty="0"/>
            </a:br>
            <a:r>
              <a:rPr lang="en-US" dirty="0"/>
              <a:t>mid-sized interceptors</a:t>
            </a:r>
            <a:br>
              <a:rPr lang="en-US" dirty="0"/>
            </a:br>
            <a:br>
              <a:rPr lang="en-US" dirty="0"/>
            </a:br>
            <a:br>
              <a:rPr lang="en-US" dirty="0"/>
            </a:br>
            <a:br>
              <a:rPr lang="en-US" dirty="0"/>
            </a:b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8</a:t>
            </a:fld>
            <a:endParaRPr b="0" dirty="0">
              <a:latin typeface="Arial Regular" charset="0"/>
            </a:endParaRPr>
          </a:p>
        </p:txBody>
      </p:sp>
      <p:grpSp>
        <p:nvGrpSpPr>
          <p:cNvPr id="27" name="Group 26"/>
          <p:cNvGrpSpPr/>
          <p:nvPr/>
        </p:nvGrpSpPr>
        <p:grpSpPr>
          <a:xfrm>
            <a:off x="990600" y="2487194"/>
            <a:ext cx="8229599" cy="1608616"/>
            <a:chOff x="7848600" y="5084128"/>
            <a:chExt cx="8229599" cy="1608616"/>
          </a:xfrm>
        </p:grpSpPr>
        <p:grpSp>
          <p:nvGrpSpPr>
            <p:cNvPr id="22" name="Group 21"/>
            <p:cNvGrpSpPr/>
            <p:nvPr/>
          </p:nvGrpSpPr>
          <p:grpSpPr>
            <a:xfrm>
              <a:off x="7848600" y="5084128"/>
              <a:ext cx="8229599" cy="646331"/>
              <a:chOff x="7467600" y="5557807"/>
              <a:chExt cx="8229599" cy="646331"/>
            </a:xfrm>
          </p:grpSpPr>
          <p:sp>
            <p:nvSpPr>
              <p:cNvPr id="23" name="TextBox 22"/>
              <p:cNvSpPr txBox="1"/>
              <p:nvPr/>
            </p:nvSpPr>
            <p:spPr>
              <a:xfrm>
                <a:off x="7587624" y="5557807"/>
                <a:ext cx="8109575" cy="646331"/>
              </a:xfrm>
              <a:prstGeom prst="rect">
                <a:avLst/>
              </a:prstGeom>
              <a:noFill/>
            </p:spPr>
            <p:txBody>
              <a:bodyPr wrap="square" rtlCol="0">
                <a:spAutoFit/>
              </a:bodyPr>
              <a:lstStyle/>
              <a:p>
                <a:r>
                  <a:rPr lang="en-US" sz="3600" dirty="0">
                    <a:solidFill>
                      <a:schemeClr val="accent1"/>
                    </a:solidFill>
                    <a:latin typeface="Arial Narrow Regular" charset="0"/>
                  </a:rPr>
                  <a:t>FOG-ceptor</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6292634"/>
              <a:ext cx="7241463" cy="400110"/>
            </a:xfrm>
            <a:prstGeom prst="rect">
              <a:avLst/>
            </a:prstGeom>
            <a:noFill/>
          </p:spPr>
          <p:txBody>
            <a:bodyPr wrap="square" rtlCol="0">
              <a:spAutoFit/>
            </a:bodyPr>
            <a:lstStyle/>
            <a:p>
              <a:r>
                <a:rPr lang="en-US" sz="2000" dirty="0">
                  <a:solidFill>
                    <a:schemeClr val="tx2"/>
                  </a:solidFill>
                  <a:latin typeface="Arial Regular" charset="0"/>
                </a:rPr>
                <a:t>For </a:t>
              </a:r>
              <a:r>
                <a:rPr lang="en-US" sz="2000" dirty="0">
                  <a:solidFill>
                    <a:schemeClr val="accent1"/>
                  </a:solidFill>
                  <a:latin typeface="Arial Regular" charset="0"/>
                </a:rPr>
                <a:t>medium-sized cafeterias and restaurants</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40" name="Group 39"/>
          <p:cNvGrpSpPr/>
          <p:nvPr/>
        </p:nvGrpSpPr>
        <p:grpSpPr>
          <a:xfrm>
            <a:off x="990600" y="5435981"/>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2" name="Rectangle 1"/>
          <p:cNvSpPr/>
          <p:nvPr/>
        </p:nvSpPr>
        <p:spPr>
          <a:xfrm>
            <a:off x="1295400" y="6082312"/>
            <a:ext cx="7164859" cy="2554545"/>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tx2"/>
                </a:solidFill>
                <a:latin typeface="Arial Regular"/>
              </a:rPr>
              <a:t>Retrofits fats, oil, or grease separators</a:t>
            </a:r>
          </a:p>
          <a:p>
            <a:pPr marL="342900" indent="-342900">
              <a:buFont typeface="Arial" panose="020B0604020202020204" pitchFamily="34" charset="0"/>
              <a:buChar char="•"/>
            </a:pPr>
            <a:r>
              <a:rPr lang="en-US" sz="2000" dirty="0">
                <a:solidFill>
                  <a:schemeClr val="tx2"/>
                </a:solidFill>
                <a:latin typeface="Arial Regular"/>
              </a:rPr>
              <a:t>Fiberglass construction for long service life - backed by a lifetime warranty</a:t>
            </a:r>
          </a:p>
          <a:p>
            <a:pPr marL="342900" indent="-342900">
              <a:buFont typeface="Arial" panose="020B0604020202020204" pitchFamily="34" charset="0"/>
              <a:buChar char="•"/>
            </a:pPr>
            <a:r>
              <a:rPr lang="en-US" sz="2000" dirty="0">
                <a:solidFill>
                  <a:schemeClr val="tx2"/>
                </a:solidFill>
                <a:latin typeface="Arial Regular"/>
              </a:rPr>
              <a:t>Delivered within 24-48 hours</a:t>
            </a:r>
          </a:p>
          <a:p>
            <a:pPr marL="342900" indent="-342900">
              <a:buFont typeface="Arial" panose="020B0604020202020204" pitchFamily="34" charset="0"/>
              <a:buChar char="•"/>
            </a:pPr>
            <a:r>
              <a:rPr lang="en-US" sz="2000" dirty="0">
                <a:solidFill>
                  <a:schemeClr val="tx2"/>
                </a:solidFill>
                <a:latin typeface="Arial Regular"/>
              </a:rPr>
              <a:t>Certified by PDI, IAPMO (UPC), and CSA</a:t>
            </a:r>
          </a:p>
          <a:p>
            <a:pPr marL="342900" indent="-342900">
              <a:buFont typeface="Arial" panose="020B0604020202020204" pitchFamily="34" charset="0"/>
              <a:buChar char="•"/>
            </a:pPr>
            <a:r>
              <a:rPr lang="en-US" sz="2000" dirty="0">
                <a:solidFill>
                  <a:schemeClr val="tx2"/>
                </a:solidFill>
                <a:latin typeface="Arial Regular"/>
              </a:rPr>
              <a:t>Includes two 20” diameter H-20 rated fiberglass bolted and gasketed frames and covers, and two 3’ high x 20” diameter extension collars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448" r="21446"/>
          <a:stretch/>
        </p:blipFill>
        <p:spPr>
          <a:xfrm>
            <a:off x="9085580" y="-17780"/>
            <a:ext cx="9220200" cy="10304780"/>
          </a:xfrm>
          <a:prstGeom prst="rect">
            <a:avLst/>
          </a:prstGeom>
        </p:spPr>
      </p:pic>
      <p:sp>
        <p:nvSpPr>
          <p:cNvPr id="18" name="TextBox 17"/>
          <p:cNvSpPr txBox="1"/>
          <p:nvPr/>
        </p:nvSpPr>
        <p:spPr>
          <a:xfrm>
            <a:off x="5529705" y="9092810"/>
            <a:ext cx="6267507" cy="1015663"/>
          </a:xfrm>
          <a:prstGeom prst="rect">
            <a:avLst/>
          </a:prstGeom>
          <a:noFill/>
        </p:spPr>
        <p:txBody>
          <a:bodyPr wrap="square" rtlCol="0">
            <a:spAutoFit/>
          </a:bodyPr>
          <a:lstStyle/>
          <a:p>
            <a:r>
              <a:rPr lang="en-US" sz="2000" dirty="0">
                <a:latin typeface="Arial Narrow Regular"/>
              </a:rPr>
              <a:t>Z250H </a:t>
            </a:r>
          </a:p>
          <a:p>
            <a:r>
              <a:rPr lang="en-US" sz="2000" dirty="0">
                <a:latin typeface="Arial Narrow Regular"/>
              </a:rPr>
              <a:t>fats, oil, grease interceptors </a:t>
            </a:r>
          </a:p>
          <a:p>
            <a:r>
              <a:rPr lang="en-US" sz="2000" dirty="0">
                <a:latin typeface="Arial Narrow Regular"/>
              </a:rPr>
              <a:t>(FOG-ceptor)</a:t>
            </a:r>
            <a:endParaRPr lang="en-US" sz="2000" dirty="0">
              <a:ln>
                <a:solidFill>
                  <a:schemeClr val="bg2"/>
                </a:solidFill>
              </a:ln>
              <a:latin typeface="Arial Narrow Regular"/>
            </a:endParaRPr>
          </a:p>
        </p:txBody>
      </p:sp>
    </p:spTree>
    <p:extLst>
      <p:ext uri="{BB962C8B-B14F-4D97-AF65-F5344CB8AC3E}">
        <p14:creationId xmlns:p14="http://schemas.microsoft.com/office/powerpoint/2010/main" val="859609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487" y="9101824"/>
            <a:ext cx="1901913" cy="996446"/>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7615083" cy="1338828"/>
          </a:xfrm>
        </p:spPr>
        <p:txBody>
          <a:bodyPr/>
          <a:lstStyle/>
          <a:p>
            <a:r>
              <a:rPr lang="en-US" dirty="0">
                <a:solidFill>
                  <a:schemeClr val="accent1"/>
                </a:solidFill>
              </a:rPr>
              <a:t>features &amp; benefits</a:t>
            </a:r>
            <a:br>
              <a:rPr lang="en-US" dirty="0"/>
            </a:br>
            <a:r>
              <a:rPr lang="en-US" dirty="0"/>
              <a:t>large-scale interceptors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9</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1080327" y="5828333"/>
            <a:ext cx="8044624" cy="4381098"/>
            <a:chOff x="7848600" y="5084128"/>
            <a:chExt cx="8044624" cy="4381098"/>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performance</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64756" y="5679574"/>
              <a:ext cx="7628468" cy="3785652"/>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accent1"/>
                  </a:solidFill>
                  <a:latin typeface="Arial Regular" charset="0"/>
                </a:rPr>
                <a:t>Patented, gentle laminar (vs. turbulent) flow </a:t>
              </a:r>
              <a:r>
                <a:rPr lang="en-US" sz="2000" dirty="0">
                  <a:solidFill>
                    <a:schemeClr val="tx2"/>
                  </a:solidFill>
                  <a:latin typeface="Arial Regular" charset="0"/>
                </a:rPr>
                <a:t>for incoming flow management into the separation chamber</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Engineered baffling</a:t>
              </a:r>
            </a:p>
            <a:p>
              <a:pPr marL="285750" indent="-285750">
                <a:buClr>
                  <a:schemeClr val="tx2"/>
                </a:buClr>
                <a:buFont typeface="Arial" panose="020B0604020202020204" pitchFamily="34" charset="0"/>
                <a:buChar char="•"/>
              </a:pPr>
              <a:r>
                <a:rPr lang="en-US" sz="2000" dirty="0">
                  <a:solidFill>
                    <a:schemeClr val="tx2"/>
                  </a:solidFill>
                  <a:latin typeface="Arial Regular" charset="0"/>
                </a:rPr>
                <a:t>Consistently remove pollutants to comply to levels at or below recommended by local discharge regulations</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100-350 ppm for food grease; 350 ppm total suspended solids (TSS); 25% or 30% rule</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Ease of sampling</a:t>
              </a:r>
              <a:r>
                <a:rPr lang="en-US" sz="2000" dirty="0">
                  <a:solidFill>
                    <a:schemeClr val="tx2"/>
                  </a:solidFill>
                  <a:latin typeface="Arial Regular" charset="0"/>
                </a:rPr>
                <a:t>, ensuring that effluent tests are representative of separator performance</a:t>
              </a:r>
            </a:p>
            <a:p>
              <a:pPr marL="285750" indent="-285750">
                <a:buClr>
                  <a:schemeClr val="tx2"/>
                </a:buClr>
                <a:buFont typeface="Arial" panose="020B0604020202020204" pitchFamily="34" charset="0"/>
                <a:buChar char="•"/>
              </a:pPr>
              <a:r>
                <a:rPr lang="en-US" sz="2000" dirty="0">
                  <a:solidFill>
                    <a:schemeClr val="tx2"/>
                  </a:solidFill>
                  <a:latin typeface="Arial Regular" charset="0"/>
                </a:rPr>
                <a:t>Pre-piped cleanout and vent ports for easy access and proper venting</a:t>
              </a:r>
            </a:p>
            <a:p>
              <a:pPr marL="285750" indent="-285750">
                <a:buClr>
                  <a:schemeClr val="tx2"/>
                </a:buClr>
                <a:buFont typeface="Arial" panose="020B0604020202020204" pitchFamily="34" charset="0"/>
                <a:buChar char="•"/>
              </a:pPr>
              <a:r>
                <a:rPr lang="en-US" sz="2000" dirty="0">
                  <a:solidFill>
                    <a:schemeClr val="tx2"/>
                  </a:solidFill>
                  <a:latin typeface="Arial Regular" charset="0"/>
                </a:rPr>
                <a:t>Central collection point at bottom for pumper hose access</a:t>
              </a: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4480" t="4107" r="10680" b="1157"/>
          <a:stretch/>
        </p:blipFill>
        <p:spPr>
          <a:xfrm>
            <a:off x="9172768" y="-280432"/>
            <a:ext cx="9144000" cy="10210800"/>
          </a:xfrm>
          <a:prstGeom prst="rect">
            <a:avLst/>
          </a:prstGeom>
        </p:spPr>
      </p:pic>
      <p:pic>
        <p:nvPicPr>
          <p:cNvPr id="18" name="Proceptor-1-minute.mp4">
            <a:hlinkClick r:id="" action="ppaction://media"/>
          </p:cNvPr>
          <p:cNvPicPr>
            <a:picLocks noChangeAspect="1"/>
          </p:cNvPicPr>
          <p:nvPr>
            <a:videoFile r:link="rId2"/>
            <p:extLst>
              <p:ext uri="{DAA4B4D4-6D71-4841-9C94-3DE7FCFB9230}">
                <p14:media xmlns:p14="http://schemas.microsoft.com/office/powerpoint/2010/main" r:embed="rId1">
                  <p14:fade in="500"/>
                </p14:media>
              </p:ext>
            </p:extLst>
          </p:nvPr>
        </p:nvPicPr>
        <p:blipFill>
          <a:blip r:embed="rId5" cstate="print"/>
          <a:stretch>
            <a:fillRect/>
          </a:stretch>
        </p:blipFill>
        <p:spPr>
          <a:xfrm>
            <a:off x="9852744" y="3316562"/>
            <a:ext cx="3534683" cy="30861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6" name="Picture 2" descr="http://precast.org/wp-content/uploads/2010/11/Fig3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6400" y="6770201"/>
            <a:ext cx="5168900" cy="351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10134600" y="9728938"/>
            <a:ext cx="3981449" cy="369332"/>
          </a:xfrm>
          <a:prstGeom prst="rect">
            <a:avLst/>
          </a:prstGeom>
          <a:noFill/>
        </p:spPr>
        <p:txBody>
          <a:bodyPr wrap="square" rtlCol="0">
            <a:spAutoFit/>
          </a:bodyPr>
          <a:lstStyle/>
          <a:p>
            <a:pPr algn="ctr"/>
            <a:r>
              <a:rPr lang="en-CA" sz="1800" dirty="0">
                <a:solidFill>
                  <a:schemeClr val="tx2"/>
                </a:solidFill>
                <a:latin typeface="Arial Narrow Regular"/>
              </a:rPr>
              <a:t>buried interceptor</a:t>
            </a:r>
          </a:p>
        </p:txBody>
      </p:sp>
      <p:grpSp>
        <p:nvGrpSpPr>
          <p:cNvPr id="48" name="Group 47"/>
          <p:cNvGrpSpPr/>
          <p:nvPr/>
        </p:nvGrpSpPr>
        <p:grpSpPr>
          <a:xfrm>
            <a:off x="990600" y="2171700"/>
            <a:ext cx="8191930" cy="4369041"/>
            <a:chOff x="7848600" y="5084128"/>
            <a:chExt cx="8191930" cy="4369041"/>
          </a:xfrm>
        </p:grpSpPr>
        <p:grpSp>
          <p:nvGrpSpPr>
            <p:cNvPr id="49" name="Group 48"/>
            <p:cNvGrpSpPr/>
            <p:nvPr/>
          </p:nvGrpSpPr>
          <p:grpSpPr>
            <a:xfrm>
              <a:off x="7848600" y="5084128"/>
              <a:ext cx="7380759" cy="646331"/>
              <a:chOff x="7467600" y="5557807"/>
              <a:chExt cx="7380759" cy="646331"/>
            </a:xfrm>
          </p:grpSpPr>
          <p:sp>
            <p:nvSpPr>
              <p:cNvPr id="51" name="TextBox 50"/>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brand name = Proceptor</a:t>
                </a:r>
                <a:endParaRPr lang="uk-UA" sz="3600" dirty="0">
                  <a:solidFill>
                    <a:schemeClr val="accent1"/>
                  </a:solidFill>
                  <a:latin typeface="Arial Narrow Regular" charset="0"/>
                </a:endParaRPr>
              </a:p>
            </p:txBody>
          </p:sp>
          <p:cxnSp>
            <p:nvCxnSpPr>
              <p:cNvPr id="52" name="Straight Connector 51"/>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8279995" y="5759850"/>
              <a:ext cx="7760535" cy="3693319"/>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Regular" charset="0"/>
                </a:rPr>
                <a:t>For peak kitchen </a:t>
              </a:r>
              <a:r>
                <a:rPr lang="en-US" sz="2000" dirty="0">
                  <a:solidFill>
                    <a:schemeClr val="accent1"/>
                  </a:solidFill>
                  <a:latin typeface="Arial Regular" charset="0"/>
                </a:rPr>
                <a:t>output 100+ GPM and a 10,000 gallon capacity</a:t>
              </a:r>
            </a:p>
            <a:p>
              <a:pPr marL="285750" indent="-285750">
                <a:buClr>
                  <a:schemeClr val="tx2"/>
                </a:buClr>
                <a:buFont typeface="Arial" panose="020B0604020202020204" pitchFamily="34" charset="0"/>
                <a:buChar char="•"/>
              </a:pPr>
              <a:r>
                <a:rPr lang="en-US" sz="2000" dirty="0">
                  <a:solidFill>
                    <a:schemeClr val="tx2"/>
                  </a:solidFill>
                  <a:latin typeface="Arial Regular" charset="0"/>
                </a:rPr>
                <a:t>Unmatched, </a:t>
              </a:r>
              <a:r>
                <a:rPr lang="en-US" sz="2000" dirty="0">
                  <a:solidFill>
                    <a:schemeClr val="accent1"/>
                  </a:solidFill>
                  <a:latin typeface="Arial Regular" charset="0"/>
                </a:rPr>
                <a:t>lifetime warranty against corrosion and cracks</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Easy installation in-floor, above ground, or outside burial</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Smooth, non-porous fiberglass</a:t>
              </a:r>
              <a:r>
                <a:rPr lang="en-US" sz="2000" dirty="0">
                  <a:solidFill>
                    <a:schemeClr val="tx2"/>
                  </a:solidFill>
                  <a:latin typeface="Arial Regular" charset="0"/>
                </a:rPr>
                <a:t> for easy wash-down and minimal build-up</a:t>
              </a:r>
            </a:p>
            <a:p>
              <a:pPr marL="285750" indent="-285750">
                <a:buClr>
                  <a:schemeClr val="tx2"/>
                </a:buClr>
                <a:buFont typeface="Arial" panose="020B0604020202020204" pitchFamily="34" charset="0"/>
                <a:buChar char="•"/>
              </a:pPr>
              <a:r>
                <a:rPr lang="en-US" sz="2000" dirty="0">
                  <a:solidFill>
                    <a:schemeClr val="tx2"/>
                  </a:solidFill>
                  <a:latin typeface="Arial Regular" charset="0"/>
                </a:rPr>
                <a:t>Engineered to process various effluent flow-rates, pollutant loads, compositions, and temperatures</a:t>
              </a:r>
            </a:p>
            <a:p>
              <a:pPr marL="285750" indent="-285750">
                <a:buClr>
                  <a:schemeClr val="tx2"/>
                </a:buClr>
                <a:buFont typeface="Arial" panose="020B0604020202020204" pitchFamily="34" charset="0"/>
                <a:buChar char="•"/>
              </a:pPr>
              <a:r>
                <a:rPr lang="en-US" sz="2000" dirty="0">
                  <a:solidFill>
                    <a:schemeClr val="tx2"/>
                  </a:solidFill>
                  <a:latin typeface="Arial Regular" charset="0"/>
                </a:rPr>
                <a:t>Easy maintenance for lower costs</a:t>
              </a:r>
            </a:p>
            <a:p>
              <a:pPr marL="285750" indent="-285750">
                <a:buClr>
                  <a:schemeClr val="tx2"/>
                </a:buClr>
                <a:buFont typeface="Arial" panose="020B0604020202020204" pitchFamily="34" charset="0"/>
                <a:buChar char="•"/>
              </a:pPr>
              <a:r>
                <a:rPr lang="en-US" sz="2000" dirty="0">
                  <a:solidFill>
                    <a:schemeClr val="tx2"/>
                  </a:solidFill>
                  <a:latin typeface="Arial Regular" charset="0"/>
                </a:rPr>
                <a:t>Extensive certification approvals for North American acceptance</a:t>
              </a:r>
            </a:p>
            <a:p>
              <a:pPr marL="285750" indent="-285750">
                <a:buFont typeface="Arial" panose="020B0604020202020204" pitchFamily="34" charset="0"/>
                <a:buChar char="•"/>
              </a:pPr>
              <a:endParaRPr lang="en-US" sz="1800" dirty="0">
                <a:solidFill>
                  <a:schemeClr val="tx2"/>
                </a:solidFill>
                <a:latin typeface="Arial Regular" charset="0"/>
              </a:endParaRPr>
            </a:p>
            <a:p>
              <a:pPr marL="285750" indent="-285750">
                <a:buFont typeface="Arial" panose="020B0604020202020204" pitchFamily="34" charset="0"/>
                <a:buChar char="•"/>
              </a:pPr>
              <a:endParaRPr lang="en-US" sz="1800" dirty="0">
                <a:solidFill>
                  <a:schemeClr val="tx2"/>
                </a:solidFill>
                <a:latin typeface="Arial Regular" charset="0"/>
              </a:endParaRPr>
            </a:p>
            <a:p>
              <a:pPr marL="285750" indent="-285750">
                <a:buFont typeface="Arial" panose="020B0604020202020204" pitchFamily="34" charset="0"/>
                <a:buChar char="•"/>
              </a:pPr>
              <a:endParaRPr lang="en-US" sz="1800" dirty="0">
                <a:solidFill>
                  <a:schemeClr val="tx2"/>
                </a:solidFill>
                <a:latin typeface="Arial Regular" charset="0"/>
              </a:endParaRPr>
            </a:p>
          </p:txBody>
        </p:sp>
      </p:grpSp>
      <p:pic>
        <p:nvPicPr>
          <p:cNvPr id="54" name="Picture 5" descr="C:\Cloud\Dropbox\Graphics For Presentations\Proceptor-Warranty-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52744" y="3314700"/>
            <a:ext cx="767664" cy="6894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9372600" y="293518"/>
            <a:ext cx="7620000" cy="400110"/>
          </a:xfrm>
          <a:prstGeom prst="rect">
            <a:avLst/>
          </a:prstGeom>
          <a:noFill/>
        </p:spPr>
        <p:txBody>
          <a:bodyPr wrap="square" rtlCol="0">
            <a:spAutoFit/>
          </a:bodyPr>
          <a:lstStyle/>
          <a:p>
            <a:r>
              <a:rPr lang="en-US" sz="2000" dirty="0">
                <a:latin typeface="Arial Narrow Regular"/>
              </a:rPr>
              <a:t>Proceptor GMC UPC gravity grease – 2 manway (all sizes)</a:t>
            </a:r>
            <a:endParaRPr lang="en-US" sz="2000" dirty="0">
              <a:ln>
                <a:solidFill>
                  <a:schemeClr val="bg2"/>
                </a:solidFill>
              </a:ln>
              <a:latin typeface="Arial Narrow Regular"/>
            </a:endParaRPr>
          </a:p>
        </p:txBody>
      </p:sp>
    </p:spTree>
    <p:extLst>
      <p:ext uri="{BB962C8B-B14F-4D97-AF65-F5344CB8AC3E}">
        <p14:creationId xmlns:p14="http://schemas.microsoft.com/office/powerpoint/2010/main" val="21723566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8"/>
                </p:tgtEl>
              </p:cMediaNode>
            </p:video>
          </p:childTnLst>
        </p:cTn>
      </p:par>
    </p:tnLst>
  </p:timing>
</p:sld>
</file>

<file path=ppt/theme/theme1.xml><?xml version="1.0" encoding="utf-8"?>
<a:theme xmlns:a="http://schemas.openxmlformats.org/drawingml/2006/main" name="GENARAL LAYOUT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16792</TotalTime>
  <Words>4531</Words>
  <Application>Microsoft Office PowerPoint</Application>
  <PresentationFormat>Custom</PresentationFormat>
  <Paragraphs>877</Paragraphs>
  <Slides>46</Slides>
  <Notes>24</Notes>
  <HiddenSlides>0</HiddenSlides>
  <MMClips>1</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46</vt:i4>
      </vt:variant>
    </vt:vector>
  </HeadingPairs>
  <TitlesOfParts>
    <vt:vector size="60" baseType="lpstr">
      <vt:lpstr>ＭＳ Ｐゴシック</vt:lpstr>
      <vt:lpstr>Arial</vt:lpstr>
      <vt:lpstr>Arial Narrow</vt:lpstr>
      <vt:lpstr>Arial Narrow Regular</vt:lpstr>
      <vt:lpstr>Arial Regular</vt:lpstr>
      <vt:lpstr>Calibri</vt:lpstr>
      <vt:lpstr>Lato Semibold</vt:lpstr>
      <vt:lpstr>Roboto</vt:lpstr>
      <vt:lpstr>Roboto Condensed</vt:lpstr>
      <vt:lpstr>GENARAL LAYOUTS</vt:lpstr>
      <vt:lpstr>TEAM SLIDES</vt:lpstr>
      <vt:lpstr>SLIDES WITH IMAGES</vt:lpstr>
      <vt:lpstr>PORTFOLIO</vt:lpstr>
      <vt:lpstr>Worksheet</vt:lpstr>
      <vt:lpstr>PowerPoint Presentation</vt:lpstr>
      <vt:lpstr>agenda what you’ll learn </vt:lpstr>
      <vt:lpstr>PowerPoint Presentation</vt:lpstr>
      <vt:lpstr>voice of customer industries </vt:lpstr>
      <vt:lpstr>how it works step-by-step - large Proceptors</vt:lpstr>
      <vt:lpstr>PowerPoint Presentation</vt:lpstr>
      <vt:lpstr>features &amp; benefits interceptors</vt:lpstr>
      <vt:lpstr>features &amp; benefits mid-sized interceptors    </vt:lpstr>
      <vt:lpstr>features &amp; benefits large-scale interceptors</vt:lpstr>
      <vt:lpstr>features &amp; benefits options for large-scale Proceptors</vt:lpstr>
      <vt:lpstr>features &amp; benefits incoming flow management performance</vt:lpstr>
      <vt:lpstr>features &amp; benefits concrete corrosion can begin within a few years</vt:lpstr>
      <vt:lpstr>features &amp; benefits sanitary sewer overflows</vt:lpstr>
      <vt:lpstr>features &amp; benefits total installed cost - Proceptor vs. concrete</vt:lpstr>
      <vt:lpstr>features &amp; benefits lowest total cost of ownership - Proceptor vs. concrete</vt:lpstr>
      <vt:lpstr>features &amp; benefits lowest total cost of ownership – Proceptor vs. concrete</vt:lpstr>
      <vt:lpstr>features &amp; benefits grease storage capacity</vt:lpstr>
      <vt:lpstr>features &amp; benefits smaller, in-kitchen interceptor</vt:lpstr>
      <vt:lpstr>features &amp; benefits oil interceptors</vt:lpstr>
      <vt:lpstr>features &amp; benefits sediments &amp; solids interceptors</vt:lpstr>
      <vt:lpstr>features &amp; benefits hair &amp; lint interceptors</vt:lpstr>
      <vt:lpstr>features &amp; benefits environmental safety</vt:lpstr>
      <vt:lpstr>features &amp; benefits questions</vt:lpstr>
      <vt:lpstr>PowerPoint Presentation</vt:lpstr>
      <vt:lpstr>how to specify step-by-step</vt:lpstr>
      <vt:lpstr>design &amp; specify interceptors</vt:lpstr>
      <vt:lpstr>design &amp; specify coding and regulations for public safety</vt:lpstr>
      <vt:lpstr>design &amp; specify coding and regulations</vt:lpstr>
      <vt:lpstr>design &amp; specify sizing grease interceptors</vt:lpstr>
      <vt:lpstr>design &amp; specify sizing grease interceptors</vt:lpstr>
      <vt:lpstr>design &amp; specify sizing grease interceptors</vt:lpstr>
      <vt:lpstr>design &amp; specify sizing</vt:lpstr>
      <vt:lpstr>design &amp; specify sizing and design flexibility</vt:lpstr>
      <vt:lpstr>design &amp; specify sizing grease interceptors</vt:lpstr>
      <vt:lpstr>design &amp; specify performance variables and controls</vt:lpstr>
      <vt:lpstr>design &amp; specify sizing oil interceptors</vt:lpstr>
      <vt:lpstr>PowerPoint Presentation</vt:lpstr>
      <vt:lpstr>design &amp; specify improper sizing  and specification</vt:lpstr>
      <vt:lpstr>features &amp; benefits options for large-scale grease Proceptors</vt:lpstr>
      <vt:lpstr>design &amp; specify sizing of extension collar length</vt:lpstr>
      <vt:lpstr>design &amp; specify inventory availability</vt:lpstr>
      <vt:lpstr>design &amp; specify tools</vt:lpstr>
      <vt:lpstr>specify tools</vt:lpstr>
      <vt:lpstr>summary what you learned </vt:lpstr>
      <vt:lpstr>summary Zurn overview </vt:lpstr>
      <vt:lpstr>resources support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Kylie Sprecher</cp:lastModifiedBy>
  <cp:revision>1159</cp:revision>
  <dcterms:created xsi:type="dcterms:W3CDTF">2015-01-20T11:47:48Z</dcterms:created>
  <dcterms:modified xsi:type="dcterms:W3CDTF">2019-07-12T14:34:21Z</dcterms:modified>
</cp:coreProperties>
</file>