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 id="2147483762" r:id="rId5"/>
    <p:sldMasterId id="2147483776" r:id="rId6"/>
  </p:sldMasterIdLst>
  <p:notesMasterIdLst>
    <p:notesMasterId r:id="rId42"/>
  </p:notesMasterIdLst>
  <p:sldIdLst>
    <p:sldId id="269" r:id="rId7"/>
    <p:sldId id="266" r:id="rId8"/>
    <p:sldId id="628" r:id="rId9"/>
    <p:sldId id="756" r:id="rId10"/>
    <p:sldId id="757" r:id="rId11"/>
    <p:sldId id="758" r:id="rId12"/>
    <p:sldId id="759" r:id="rId13"/>
    <p:sldId id="760" r:id="rId14"/>
    <p:sldId id="629" r:id="rId15"/>
    <p:sldId id="761" r:id="rId16"/>
    <p:sldId id="769" r:id="rId17"/>
    <p:sldId id="775" r:id="rId18"/>
    <p:sldId id="770" r:id="rId19"/>
    <p:sldId id="768" r:id="rId20"/>
    <p:sldId id="766" r:id="rId21"/>
    <p:sldId id="767" r:id="rId22"/>
    <p:sldId id="795" r:id="rId23"/>
    <p:sldId id="796" r:id="rId24"/>
    <p:sldId id="789" r:id="rId25"/>
    <p:sldId id="792" r:id="rId26"/>
    <p:sldId id="793" r:id="rId27"/>
    <p:sldId id="794" r:id="rId28"/>
    <p:sldId id="786" r:id="rId29"/>
    <p:sldId id="790" r:id="rId30"/>
    <p:sldId id="787" r:id="rId31"/>
    <p:sldId id="788" r:id="rId32"/>
    <p:sldId id="632" r:id="rId33"/>
    <p:sldId id="763" r:id="rId34"/>
    <p:sldId id="776" r:id="rId35"/>
    <p:sldId id="781" r:id="rId36"/>
    <p:sldId id="782" r:id="rId37"/>
    <p:sldId id="783" r:id="rId38"/>
    <p:sldId id="785" r:id="rId39"/>
    <p:sldId id="780" r:id="rId40"/>
    <p:sldId id="336" r:id="rId41"/>
  </p:sldIdLst>
  <p:sldSz cx="18288000" cy="10287000"/>
  <p:notesSz cx="6894513" cy="9180513"/>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D4EA"/>
    <a:srgbClr val="4CCCE6"/>
    <a:srgbClr val="6CD5EA"/>
    <a:srgbClr val="2BC3E1"/>
    <a:srgbClr val="57CFE7"/>
    <a:srgbClr val="AAC42C"/>
    <a:srgbClr val="F26B6C"/>
    <a:srgbClr val="A156F4"/>
    <a:srgbClr val="C0C0C8"/>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89425" autoAdjust="0"/>
  </p:normalViewPr>
  <p:slideViewPr>
    <p:cSldViewPr>
      <p:cViewPr varScale="1">
        <p:scale>
          <a:sx n="63" d="100"/>
          <a:sy n="63" d="100"/>
        </p:scale>
        <p:origin x="120" y="77"/>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7622" cy="460620"/>
          </a:xfrm>
          <a:prstGeom prst="rect">
            <a:avLst/>
          </a:prstGeom>
        </p:spPr>
        <p:txBody>
          <a:bodyPr vert="horz" lIns="91851" tIns="45926" rIns="91851" bIns="45926" rtlCol="0"/>
          <a:lstStyle>
            <a:lvl1pPr algn="l">
              <a:defRPr sz="1200"/>
            </a:lvl1pPr>
          </a:lstStyle>
          <a:p>
            <a:endParaRPr lang="uk-UA"/>
          </a:p>
        </p:txBody>
      </p:sp>
      <p:sp>
        <p:nvSpPr>
          <p:cNvPr id="3" name="Date Placeholder 2"/>
          <p:cNvSpPr>
            <a:spLocks noGrp="1"/>
          </p:cNvSpPr>
          <p:nvPr>
            <p:ph type="dt" idx="1"/>
          </p:nvPr>
        </p:nvSpPr>
        <p:spPr>
          <a:xfrm>
            <a:off x="3905295" y="0"/>
            <a:ext cx="2987622" cy="460620"/>
          </a:xfrm>
          <a:prstGeom prst="rect">
            <a:avLst/>
          </a:prstGeom>
        </p:spPr>
        <p:txBody>
          <a:bodyPr vert="horz" lIns="91851" tIns="45926" rIns="91851" bIns="45926" rtlCol="0"/>
          <a:lstStyle>
            <a:lvl1pPr algn="r">
              <a:defRPr sz="1200"/>
            </a:lvl1pPr>
          </a:lstStyle>
          <a:p>
            <a:fld id="{FB027185-10FB-4A57-B3F0-45136A811A24}" type="datetimeFigureOut">
              <a:rPr lang="uk-UA" smtClean="0"/>
              <a:pPr/>
              <a:t>30.07.2018</a:t>
            </a:fld>
            <a:endParaRPr lang="uk-UA"/>
          </a:p>
        </p:txBody>
      </p:sp>
      <p:sp>
        <p:nvSpPr>
          <p:cNvPr id="4" name="Slide Image Placeholder 3"/>
          <p:cNvSpPr>
            <a:spLocks noGrp="1" noRot="1" noChangeAspect="1"/>
          </p:cNvSpPr>
          <p:nvPr>
            <p:ph type="sldImg" idx="2"/>
          </p:nvPr>
        </p:nvSpPr>
        <p:spPr>
          <a:xfrm>
            <a:off x="692150" y="1147763"/>
            <a:ext cx="5510213" cy="3098800"/>
          </a:xfrm>
          <a:prstGeom prst="rect">
            <a:avLst/>
          </a:prstGeom>
          <a:noFill/>
          <a:ln w="12700">
            <a:solidFill>
              <a:prstClr val="black"/>
            </a:solidFill>
          </a:ln>
        </p:spPr>
        <p:txBody>
          <a:bodyPr vert="horz" lIns="91851" tIns="45926" rIns="91851" bIns="45926" rtlCol="0" anchor="ctr"/>
          <a:lstStyle/>
          <a:p>
            <a:endParaRPr lang="uk-UA"/>
          </a:p>
        </p:txBody>
      </p:sp>
      <p:sp>
        <p:nvSpPr>
          <p:cNvPr id="5" name="Notes Placeholder 4"/>
          <p:cNvSpPr>
            <a:spLocks noGrp="1"/>
          </p:cNvSpPr>
          <p:nvPr>
            <p:ph type="body" sz="quarter" idx="3"/>
          </p:nvPr>
        </p:nvSpPr>
        <p:spPr>
          <a:xfrm>
            <a:off x="689452" y="4418122"/>
            <a:ext cx="5515610" cy="3614827"/>
          </a:xfrm>
          <a:prstGeom prst="rect">
            <a:avLst/>
          </a:prstGeom>
        </p:spPr>
        <p:txBody>
          <a:bodyPr vert="horz" lIns="91851" tIns="45926" rIns="91851" bIns="4592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719895"/>
            <a:ext cx="2987622" cy="460619"/>
          </a:xfrm>
          <a:prstGeom prst="rect">
            <a:avLst/>
          </a:prstGeom>
        </p:spPr>
        <p:txBody>
          <a:bodyPr vert="horz" lIns="91851" tIns="45926" rIns="91851" bIns="45926" rtlCol="0" anchor="b"/>
          <a:lstStyle>
            <a:lvl1pPr algn="l">
              <a:defRPr sz="1200"/>
            </a:lvl1pPr>
          </a:lstStyle>
          <a:p>
            <a:endParaRPr lang="uk-UA"/>
          </a:p>
        </p:txBody>
      </p:sp>
      <p:sp>
        <p:nvSpPr>
          <p:cNvPr id="7" name="Slide Number Placeholder 6"/>
          <p:cNvSpPr>
            <a:spLocks noGrp="1"/>
          </p:cNvSpPr>
          <p:nvPr>
            <p:ph type="sldNum" sz="quarter" idx="5"/>
          </p:nvPr>
        </p:nvSpPr>
        <p:spPr>
          <a:xfrm>
            <a:off x="3905295" y="8719895"/>
            <a:ext cx="2987622" cy="460619"/>
          </a:xfrm>
          <a:prstGeom prst="rect">
            <a:avLst/>
          </a:prstGeom>
        </p:spPr>
        <p:txBody>
          <a:bodyPr vert="horz" lIns="91851" tIns="45926" rIns="91851" bIns="45926" rtlCol="0" anchor="b"/>
          <a:lstStyle>
            <a:lvl1pPr algn="r">
              <a:defRPr sz="1200"/>
            </a:lvl1pPr>
          </a:lstStyle>
          <a:p>
            <a:fld id="{BD9C3A12-1E0F-412B-B376-8089A55D946C}" type="slidenum">
              <a:rPr lang="uk-UA" smtClean="0"/>
              <a:pPr/>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Wurster</a:t>
            </a:r>
          </a:p>
        </p:txBody>
      </p:sp>
      <p:sp>
        <p:nvSpPr>
          <p:cNvPr id="4" name="Slide Number Placeholder 3"/>
          <p:cNvSpPr>
            <a:spLocks noGrp="1"/>
          </p:cNvSpPr>
          <p:nvPr>
            <p:ph type="sldNum" sz="quarter" idx="10"/>
          </p:nvPr>
        </p:nvSpPr>
        <p:spPr/>
        <p:txBody>
          <a:bodyPr/>
          <a:lstStyle/>
          <a:p>
            <a:fld id="{BD9C3A12-1E0F-412B-B376-8089A55D946C}" type="slidenum">
              <a:rPr lang="uk-UA" smtClean="0"/>
              <a:pPr/>
              <a:t>1</a:t>
            </a:fld>
            <a:endParaRPr lang="uk-UA"/>
          </a:p>
        </p:txBody>
      </p:sp>
    </p:spTree>
    <p:extLst>
      <p:ext uri="{BB962C8B-B14F-4D97-AF65-F5344CB8AC3E}">
        <p14:creationId xmlns:p14="http://schemas.microsoft.com/office/powerpoint/2010/main" val="1593793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Fields</a:t>
            </a:r>
          </a:p>
          <a:p>
            <a:r>
              <a:rPr lang="en-US" dirty="0"/>
              <a:t>Focused Marketing</a:t>
            </a:r>
          </a:p>
          <a:p>
            <a:pPr marL="225425" marR="0" lvl="0" indent="-225425" algn="l" defTabSz="914400" rtl="0" eaLnBrk="1" fontAlgn="auto" latinLnBrk="0" hangingPunct="1">
              <a:lnSpc>
                <a:spcPct val="100000"/>
              </a:lnSpc>
              <a:spcBef>
                <a:spcPts val="0"/>
              </a:spcBef>
              <a:spcAft>
                <a:spcPts val="600"/>
              </a:spcAft>
              <a:buClrTx/>
              <a:buSzTx/>
              <a:buFont typeface="Arial" pitchFamily="34" charset="0"/>
              <a:buChar char="•"/>
              <a:tabLst/>
              <a:defRPr/>
            </a:pPr>
            <a:r>
              <a:rPr lang="en-US" sz="2600" kern="1200" dirty="0">
                <a:solidFill>
                  <a:schemeClr val="tx1"/>
                </a:solidFill>
                <a:latin typeface="Arial Narrow Regular"/>
                <a:ea typeface="+mn-ea"/>
                <a:cs typeface="+mn-cs"/>
              </a:rPr>
              <a:t>Establish Zurn as a fire protection brand, improve website, collateral and digital marketing capabilities, supporting selling efforts to hit our targets</a:t>
            </a:r>
          </a:p>
          <a:p>
            <a:endParaRPr lang="en-US" dirty="0"/>
          </a:p>
          <a:p>
            <a:r>
              <a:rPr lang="en-US" dirty="0"/>
              <a:t>Innovative</a:t>
            </a:r>
            <a:r>
              <a:rPr lang="en-US" baseline="0" dirty="0"/>
              <a:t> New product</a:t>
            </a:r>
          </a:p>
          <a:p>
            <a:pPr marL="225425" indent="-225425" algn="l" defTabSz="914400" rtl="0" eaLnBrk="1" latinLnBrk="0" hangingPunct="1">
              <a:spcAft>
                <a:spcPts val="600"/>
              </a:spcAft>
              <a:buFont typeface="Arial" pitchFamily="34" charset="0"/>
              <a:buChar char="•"/>
              <a:defRPr/>
            </a:pPr>
            <a:r>
              <a:rPr lang="en-US" sz="2600" kern="1200" dirty="0">
                <a:solidFill>
                  <a:schemeClr val="tx1"/>
                </a:solidFill>
                <a:latin typeface="Arial Narrow Regular"/>
                <a:ea typeface="+mn-ea"/>
                <a:cs typeface="+mn-cs"/>
              </a:rPr>
              <a:t>Develop five new product categories </a:t>
            </a:r>
          </a:p>
          <a:p>
            <a:pPr marL="465138" indent="-300038">
              <a:spcAft>
                <a:spcPts val="600"/>
              </a:spcAft>
              <a:buFont typeface="Arial" pitchFamily="34" charset="0"/>
              <a:buChar char="•"/>
              <a:defRPr/>
            </a:pPr>
            <a:r>
              <a:rPr lang="en-US" sz="1200" dirty="0">
                <a:latin typeface="Arial Narrow Regular"/>
              </a:rPr>
              <a:t>Next Gen LBF, LBF with integral flow switch</a:t>
            </a:r>
          </a:p>
          <a:p>
            <a:pPr marL="465138" indent="-300038">
              <a:spcAft>
                <a:spcPts val="600"/>
              </a:spcAft>
              <a:buFont typeface="Arial" pitchFamily="34" charset="0"/>
              <a:buChar char="•"/>
              <a:defRPr/>
            </a:pPr>
            <a:r>
              <a:rPr lang="en-US" sz="1200" dirty="0">
                <a:latin typeface="Arial Narrow Regular"/>
              </a:rPr>
              <a:t>Deluge Valve</a:t>
            </a:r>
          </a:p>
          <a:p>
            <a:pPr marL="465138" indent="-300038">
              <a:spcAft>
                <a:spcPts val="600"/>
              </a:spcAft>
              <a:buFont typeface="Arial" pitchFamily="34" charset="0"/>
              <a:buChar char="•"/>
              <a:defRPr/>
            </a:pPr>
            <a:r>
              <a:rPr lang="en-US" sz="1200" dirty="0">
                <a:latin typeface="Arial Narrow Regular"/>
              </a:rPr>
              <a:t>Easy Adjustable Fire Valve FY19 Q4 launch</a:t>
            </a:r>
          </a:p>
          <a:p>
            <a:pPr marL="465138" indent="-300038">
              <a:spcAft>
                <a:spcPts val="600"/>
              </a:spcAft>
              <a:buFont typeface="Arial" pitchFamily="34" charset="0"/>
              <a:buChar char="•"/>
              <a:defRPr/>
            </a:pPr>
            <a:r>
              <a:rPr lang="en-US" sz="1200" dirty="0">
                <a:latin typeface="Arial Narrow Regular"/>
              </a:rPr>
              <a:t>Extended Length WBR</a:t>
            </a:r>
          </a:p>
          <a:p>
            <a:endParaRPr lang="en-US" dirty="0"/>
          </a:p>
          <a:p>
            <a:r>
              <a:rPr lang="en-US" dirty="0"/>
              <a:t>Rapid Launch New Product</a:t>
            </a:r>
          </a:p>
          <a:p>
            <a:pPr marL="465138" indent="-300038" algn="l" defTabSz="914400" rtl="0" eaLnBrk="1" latinLnBrk="0" hangingPunct="1">
              <a:spcAft>
                <a:spcPts val="600"/>
              </a:spcAft>
              <a:buFont typeface="Arial" pitchFamily="34" charset="0"/>
              <a:buChar char="•"/>
              <a:defRPr/>
            </a:pPr>
            <a:r>
              <a:rPr lang="en-US" sz="1200" kern="1200" dirty="0">
                <a:solidFill>
                  <a:schemeClr val="tx1"/>
                </a:solidFill>
                <a:latin typeface="Arial Narrow Regular"/>
                <a:ea typeface="+mn-ea"/>
                <a:cs typeface="+mn-cs"/>
              </a:rPr>
              <a:t>4 stage sourcing launch plan rollout – 17 categories</a:t>
            </a:r>
          </a:p>
          <a:p>
            <a:pPr marL="922338" lvl="1" indent="-300038" algn="l" defTabSz="914400" rtl="0" eaLnBrk="1" latinLnBrk="0" hangingPunct="1">
              <a:spcAft>
                <a:spcPts val="600"/>
              </a:spcAft>
              <a:buFont typeface="Arial" pitchFamily="34" charset="0"/>
              <a:buChar char="•"/>
              <a:defRPr/>
            </a:pPr>
            <a:r>
              <a:rPr lang="en-US" sz="1200" kern="1200" dirty="0">
                <a:solidFill>
                  <a:schemeClr val="tx1"/>
                </a:solidFill>
                <a:latin typeface="Arial Narrow Regular"/>
                <a:ea typeface="+mn-ea"/>
                <a:cs typeface="+mn-cs"/>
              </a:rPr>
              <a:t>Opening</a:t>
            </a:r>
            <a:r>
              <a:rPr lang="en-US" sz="1200" kern="1200" baseline="0" dirty="0">
                <a:solidFill>
                  <a:schemeClr val="tx1"/>
                </a:solidFill>
                <a:latin typeface="Arial Narrow Regular"/>
                <a:ea typeface="+mn-ea"/>
                <a:cs typeface="+mn-cs"/>
              </a:rPr>
              <a:t> up $170 million total available market</a:t>
            </a:r>
            <a:endParaRPr lang="en-US" sz="1200" kern="1200" dirty="0">
              <a:solidFill>
                <a:schemeClr val="tx1"/>
              </a:solidFill>
              <a:latin typeface="Arial Narrow Regular"/>
              <a:ea typeface="+mn-ea"/>
              <a:cs typeface="+mn-cs"/>
            </a:endParaRPr>
          </a:p>
          <a:p>
            <a:endParaRPr lang="en-US" dirty="0"/>
          </a:p>
          <a:p>
            <a:r>
              <a:rPr lang="en-US" dirty="0"/>
              <a:t>Leverage Zurn Brand</a:t>
            </a:r>
          </a:p>
          <a:p>
            <a:pPr marL="225425" marR="0" indent="-225425" algn="l" defTabSz="914400" rtl="0" eaLnBrk="1" fontAlgn="auto" latinLnBrk="0" hangingPunct="1">
              <a:lnSpc>
                <a:spcPct val="100000"/>
              </a:lnSpc>
              <a:spcBef>
                <a:spcPts val="0"/>
              </a:spcBef>
              <a:spcAft>
                <a:spcPts val="600"/>
              </a:spcAft>
              <a:buClrTx/>
              <a:buSzTx/>
              <a:buFont typeface="Arial" pitchFamily="34" charset="0"/>
              <a:buChar char="•"/>
              <a:tabLst/>
              <a:defRPr/>
            </a:pPr>
            <a:r>
              <a:rPr lang="en-US" sz="2600" kern="1200" dirty="0">
                <a:solidFill>
                  <a:schemeClr val="tx1"/>
                </a:solidFill>
                <a:latin typeface="Arial Narrow Regular"/>
                <a:ea typeface="+mn-ea"/>
                <a:cs typeface="+mn-cs"/>
              </a:rPr>
              <a:t>FY19 – Sell More Current FP Products</a:t>
            </a:r>
          </a:p>
          <a:p>
            <a:endParaRPr lang="en-US" dirty="0"/>
          </a:p>
          <a:p>
            <a:r>
              <a:rPr lang="en-US" dirty="0"/>
              <a:t>Deeper</a:t>
            </a:r>
            <a:r>
              <a:rPr lang="en-US" baseline="0" dirty="0"/>
              <a:t> customer engagement</a:t>
            </a:r>
          </a:p>
          <a:p>
            <a:pPr marL="225425" indent="-225425">
              <a:spcAft>
                <a:spcPts val="600"/>
              </a:spcAft>
              <a:buFont typeface="Arial" pitchFamily="34" charset="0"/>
              <a:buChar char="•"/>
            </a:pPr>
            <a:r>
              <a:rPr lang="en-US" sz="2600" dirty="0">
                <a:latin typeface="Arial Narrow Regular"/>
              </a:rPr>
              <a:t>Add Selling Resources</a:t>
            </a:r>
          </a:p>
          <a:p>
            <a:pPr marL="465138" lvl="1" indent="-300038" algn="l" defTabSz="914400" rtl="0" eaLnBrk="1" latinLnBrk="0" hangingPunct="1">
              <a:spcAft>
                <a:spcPts val="600"/>
              </a:spcAft>
              <a:buFont typeface="Arial" pitchFamily="34" charset="0"/>
              <a:buChar char="•"/>
              <a:defRPr/>
            </a:pPr>
            <a:r>
              <a:rPr lang="en-US" sz="1200" kern="1200" dirty="0">
                <a:solidFill>
                  <a:schemeClr val="tx1"/>
                </a:solidFill>
                <a:latin typeface="Arial Narrow Regular"/>
                <a:ea typeface="+mn-ea"/>
                <a:cs typeface="+mn-cs"/>
              </a:rPr>
              <a:t>Hire 2 Business Development /Sales </a:t>
            </a:r>
          </a:p>
          <a:p>
            <a:pPr marL="465138" lvl="1" indent="-300038" algn="l" defTabSz="914400" rtl="0" eaLnBrk="1" latinLnBrk="0" hangingPunct="1">
              <a:spcAft>
                <a:spcPts val="600"/>
              </a:spcAft>
              <a:buFont typeface="Arial" pitchFamily="34" charset="0"/>
              <a:buChar char="•"/>
              <a:defRPr/>
            </a:pPr>
            <a:r>
              <a:rPr lang="en-US" sz="1200" kern="1200" dirty="0">
                <a:solidFill>
                  <a:schemeClr val="tx1"/>
                </a:solidFill>
                <a:latin typeface="Arial Narrow Regular"/>
                <a:ea typeface="+mn-ea"/>
                <a:cs typeface="+mn-cs"/>
              </a:rPr>
              <a:t>Add or improve resources 18 US territories (6 east, 7 central, 5 west) 3 Canada (2 east, 1 west)</a:t>
            </a:r>
          </a:p>
          <a:p>
            <a:pPr marL="465138" lvl="1" indent="-300038" algn="l" defTabSz="914400" rtl="0" eaLnBrk="1" latinLnBrk="0" hangingPunct="1">
              <a:spcAft>
                <a:spcPts val="600"/>
              </a:spcAft>
              <a:buFont typeface="Arial" pitchFamily="34" charset="0"/>
              <a:buChar char="•"/>
              <a:defRPr/>
            </a:pPr>
            <a:r>
              <a:rPr lang="en-US" sz="1200" kern="1200" dirty="0">
                <a:solidFill>
                  <a:schemeClr val="tx1"/>
                </a:solidFill>
                <a:latin typeface="Arial Narrow Regular"/>
                <a:ea typeface="+mn-ea"/>
                <a:cs typeface="+mn-cs"/>
              </a:rPr>
              <a:t>7 existing</a:t>
            </a:r>
            <a:r>
              <a:rPr lang="en-US" sz="1200" kern="1200" baseline="0" dirty="0">
                <a:solidFill>
                  <a:schemeClr val="tx1"/>
                </a:solidFill>
                <a:latin typeface="Arial Narrow Regular"/>
                <a:ea typeface="+mn-ea"/>
                <a:cs typeface="+mn-cs"/>
              </a:rPr>
              <a:t> product categories (Backflow, ACV, Fire Valves, Relief Valves, In-Building Risers, Butterfly Valves, OS&amp;Y Valves) </a:t>
            </a:r>
            <a:endParaRPr lang="en-US" sz="1200" kern="1200" dirty="0">
              <a:solidFill>
                <a:schemeClr val="tx1"/>
              </a:solidFill>
              <a:latin typeface="Arial Narrow Regular"/>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10</a:t>
            </a:fld>
            <a:endParaRPr lang="uk-UA"/>
          </a:p>
        </p:txBody>
      </p:sp>
    </p:spTree>
    <p:extLst>
      <p:ext uri="{BB962C8B-B14F-4D97-AF65-F5344CB8AC3E}">
        <p14:creationId xmlns:p14="http://schemas.microsoft.com/office/powerpoint/2010/main" val="2748373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Fields</a:t>
            </a:r>
          </a:p>
        </p:txBody>
      </p:sp>
      <p:sp>
        <p:nvSpPr>
          <p:cNvPr id="4" name="Slide Number Placeholder 3"/>
          <p:cNvSpPr>
            <a:spLocks noGrp="1"/>
          </p:cNvSpPr>
          <p:nvPr>
            <p:ph type="sldNum" sz="quarter" idx="10"/>
          </p:nvPr>
        </p:nvSpPr>
        <p:spPr/>
        <p:txBody>
          <a:bodyPr/>
          <a:lstStyle/>
          <a:p>
            <a:fld id="{BD9C3A12-1E0F-412B-B376-8089A55D946C}" type="slidenum">
              <a:rPr lang="uk-UA" smtClean="0"/>
              <a:pPr/>
              <a:t>11</a:t>
            </a:fld>
            <a:endParaRPr lang="uk-UA"/>
          </a:p>
        </p:txBody>
      </p:sp>
    </p:spTree>
    <p:extLst>
      <p:ext uri="{BB962C8B-B14F-4D97-AF65-F5344CB8AC3E}">
        <p14:creationId xmlns:p14="http://schemas.microsoft.com/office/powerpoint/2010/main" val="964657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Fields</a:t>
            </a:r>
          </a:p>
        </p:txBody>
      </p:sp>
      <p:sp>
        <p:nvSpPr>
          <p:cNvPr id="4" name="Slide Number Placeholder 3"/>
          <p:cNvSpPr>
            <a:spLocks noGrp="1"/>
          </p:cNvSpPr>
          <p:nvPr>
            <p:ph type="sldNum" sz="quarter" idx="10"/>
          </p:nvPr>
        </p:nvSpPr>
        <p:spPr/>
        <p:txBody>
          <a:bodyPr/>
          <a:lstStyle/>
          <a:p>
            <a:fld id="{BD9C3A12-1E0F-412B-B376-8089A55D946C}" type="slidenum">
              <a:rPr lang="uk-UA" smtClean="0"/>
              <a:pPr/>
              <a:t>12</a:t>
            </a:fld>
            <a:endParaRPr lang="uk-UA"/>
          </a:p>
        </p:txBody>
      </p:sp>
    </p:spTree>
    <p:extLst>
      <p:ext uri="{BB962C8B-B14F-4D97-AF65-F5344CB8AC3E}">
        <p14:creationId xmlns:p14="http://schemas.microsoft.com/office/powerpoint/2010/main" val="964657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Fields</a:t>
            </a:r>
          </a:p>
        </p:txBody>
      </p:sp>
      <p:sp>
        <p:nvSpPr>
          <p:cNvPr id="4" name="Slide Number Placeholder 3"/>
          <p:cNvSpPr>
            <a:spLocks noGrp="1"/>
          </p:cNvSpPr>
          <p:nvPr>
            <p:ph type="sldNum" sz="quarter" idx="10"/>
          </p:nvPr>
        </p:nvSpPr>
        <p:spPr/>
        <p:txBody>
          <a:bodyPr/>
          <a:lstStyle/>
          <a:p>
            <a:fld id="{BD9C3A12-1E0F-412B-B376-8089A55D946C}" type="slidenum">
              <a:rPr lang="uk-UA" smtClean="0"/>
              <a:pPr/>
              <a:t>13</a:t>
            </a:fld>
            <a:endParaRPr lang="uk-UA"/>
          </a:p>
        </p:txBody>
      </p:sp>
    </p:spTree>
    <p:extLst>
      <p:ext uri="{BB962C8B-B14F-4D97-AF65-F5344CB8AC3E}">
        <p14:creationId xmlns:p14="http://schemas.microsoft.com/office/powerpoint/2010/main" val="2359854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Fields</a:t>
            </a:r>
          </a:p>
        </p:txBody>
      </p:sp>
      <p:sp>
        <p:nvSpPr>
          <p:cNvPr id="4" name="Slide Number Placeholder 3"/>
          <p:cNvSpPr>
            <a:spLocks noGrp="1"/>
          </p:cNvSpPr>
          <p:nvPr>
            <p:ph type="sldNum" sz="quarter" idx="10"/>
          </p:nvPr>
        </p:nvSpPr>
        <p:spPr/>
        <p:txBody>
          <a:bodyPr/>
          <a:lstStyle/>
          <a:p>
            <a:fld id="{BD9C3A12-1E0F-412B-B376-8089A55D946C}" type="slidenum">
              <a:rPr lang="uk-UA" smtClean="0"/>
              <a:pPr/>
              <a:t>14</a:t>
            </a:fld>
            <a:endParaRPr lang="uk-UA"/>
          </a:p>
        </p:txBody>
      </p:sp>
    </p:spTree>
    <p:extLst>
      <p:ext uri="{BB962C8B-B14F-4D97-AF65-F5344CB8AC3E}">
        <p14:creationId xmlns:p14="http://schemas.microsoft.com/office/powerpoint/2010/main" val="2686519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Fields</a:t>
            </a:r>
          </a:p>
        </p:txBody>
      </p:sp>
      <p:sp>
        <p:nvSpPr>
          <p:cNvPr id="4" name="Slide Number Placeholder 3"/>
          <p:cNvSpPr>
            <a:spLocks noGrp="1"/>
          </p:cNvSpPr>
          <p:nvPr>
            <p:ph type="sldNum" sz="quarter" idx="10"/>
          </p:nvPr>
        </p:nvSpPr>
        <p:spPr/>
        <p:txBody>
          <a:bodyPr/>
          <a:lstStyle/>
          <a:p>
            <a:fld id="{BD9C3A12-1E0F-412B-B376-8089A55D946C}" type="slidenum">
              <a:rPr lang="uk-UA" smtClean="0"/>
              <a:pPr/>
              <a:t>15</a:t>
            </a:fld>
            <a:endParaRPr lang="uk-UA"/>
          </a:p>
        </p:txBody>
      </p:sp>
    </p:spTree>
    <p:extLst>
      <p:ext uri="{BB962C8B-B14F-4D97-AF65-F5344CB8AC3E}">
        <p14:creationId xmlns:p14="http://schemas.microsoft.com/office/powerpoint/2010/main" val="703496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Fields</a:t>
            </a:r>
          </a:p>
        </p:txBody>
      </p:sp>
      <p:sp>
        <p:nvSpPr>
          <p:cNvPr id="4" name="Slide Number Placeholder 3"/>
          <p:cNvSpPr>
            <a:spLocks noGrp="1"/>
          </p:cNvSpPr>
          <p:nvPr>
            <p:ph type="sldNum" sz="quarter" idx="10"/>
          </p:nvPr>
        </p:nvSpPr>
        <p:spPr/>
        <p:txBody>
          <a:bodyPr/>
          <a:lstStyle/>
          <a:p>
            <a:fld id="{BD9C3A12-1E0F-412B-B376-8089A55D946C}" type="slidenum">
              <a:rPr lang="uk-UA" smtClean="0"/>
              <a:pPr/>
              <a:t>16</a:t>
            </a:fld>
            <a:endParaRPr lang="uk-UA"/>
          </a:p>
        </p:txBody>
      </p:sp>
    </p:spTree>
    <p:extLst>
      <p:ext uri="{BB962C8B-B14F-4D97-AF65-F5344CB8AC3E}">
        <p14:creationId xmlns:p14="http://schemas.microsoft.com/office/powerpoint/2010/main" val="4125492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Fields</a:t>
            </a:r>
          </a:p>
        </p:txBody>
      </p:sp>
      <p:sp>
        <p:nvSpPr>
          <p:cNvPr id="4" name="Slide Number Placeholder 3"/>
          <p:cNvSpPr>
            <a:spLocks noGrp="1"/>
          </p:cNvSpPr>
          <p:nvPr>
            <p:ph type="sldNum" sz="quarter" idx="10"/>
          </p:nvPr>
        </p:nvSpPr>
        <p:spPr/>
        <p:txBody>
          <a:bodyPr/>
          <a:lstStyle/>
          <a:p>
            <a:fld id="{BD9C3A12-1E0F-412B-B376-8089A55D946C}" type="slidenum">
              <a:rPr lang="uk-UA" smtClean="0"/>
              <a:pPr/>
              <a:t>17</a:t>
            </a:fld>
            <a:endParaRPr lang="uk-UA"/>
          </a:p>
        </p:txBody>
      </p:sp>
    </p:spTree>
    <p:extLst>
      <p:ext uri="{BB962C8B-B14F-4D97-AF65-F5344CB8AC3E}">
        <p14:creationId xmlns:p14="http://schemas.microsoft.com/office/powerpoint/2010/main" val="964657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Fields</a:t>
            </a:r>
          </a:p>
        </p:txBody>
      </p:sp>
      <p:sp>
        <p:nvSpPr>
          <p:cNvPr id="4" name="Slide Number Placeholder 3"/>
          <p:cNvSpPr>
            <a:spLocks noGrp="1"/>
          </p:cNvSpPr>
          <p:nvPr>
            <p:ph type="sldNum" sz="quarter" idx="10"/>
          </p:nvPr>
        </p:nvSpPr>
        <p:spPr/>
        <p:txBody>
          <a:bodyPr/>
          <a:lstStyle/>
          <a:p>
            <a:fld id="{BD9C3A12-1E0F-412B-B376-8089A55D946C}" type="slidenum">
              <a:rPr lang="uk-UA" smtClean="0"/>
              <a:pPr/>
              <a:t>18</a:t>
            </a:fld>
            <a:endParaRPr lang="uk-UA"/>
          </a:p>
        </p:txBody>
      </p:sp>
    </p:spTree>
    <p:extLst>
      <p:ext uri="{BB962C8B-B14F-4D97-AF65-F5344CB8AC3E}">
        <p14:creationId xmlns:p14="http://schemas.microsoft.com/office/powerpoint/2010/main" val="964657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Fields</a:t>
            </a:r>
          </a:p>
        </p:txBody>
      </p:sp>
      <p:sp>
        <p:nvSpPr>
          <p:cNvPr id="4" name="Slide Number Placeholder 3"/>
          <p:cNvSpPr>
            <a:spLocks noGrp="1"/>
          </p:cNvSpPr>
          <p:nvPr>
            <p:ph type="sldNum" sz="quarter" idx="10"/>
          </p:nvPr>
        </p:nvSpPr>
        <p:spPr/>
        <p:txBody>
          <a:bodyPr/>
          <a:lstStyle/>
          <a:p>
            <a:fld id="{BD9C3A12-1E0F-412B-B376-8089A55D946C}" type="slidenum">
              <a:rPr lang="uk-UA" smtClean="0"/>
              <a:pPr/>
              <a:t>19</a:t>
            </a:fld>
            <a:endParaRPr lang="uk-UA"/>
          </a:p>
        </p:txBody>
      </p:sp>
    </p:spTree>
    <p:extLst>
      <p:ext uri="{BB962C8B-B14F-4D97-AF65-F5344CB8AC3E}">
        <p14:creationId xmlns:p14="http://schemas.microsoft.com/office/powerpoint/2010/main" val="964657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Wurster</a:t>
            </a:r>
          </a:p>
        </p:txBody>
      </p:sp>
      <p:sp>
        <p:nvSpPr>
          <p:cNvPr id="4" name="Slide Number Placeholder 3"/>
          <p:cNvSpPr>
            <a:spLocks noGrp="1"/>
          </p:cNvSpPr>
          <p:nvPr>
            <p:ph type="sldNum" sz="quarter" idx="10"/>
          </p:nvPr>
        </p:nvSpPr>
        <p:spPr/>
        <p:txBody>
          <a:bodyPr/>
          <a:lstStyle/>
          <a:p>
            <a:fld id="{BD9C3A12-1E0F-412B-B376-8089A55D946C}" type="slidenum">
              <a:rPr lang="uk-UA" smtClean="0"/>
              <a:pPr/>
              <a:t>2</a:t>
            </a:fld>
            <a:endParaRPr lang="uk-UA"/>
          </a:p>
        </p:txBody>
      </p:sp>
    </p:spTree>
    <p:extLst>
      <p:ext uri="{BB962C8B-B14F-4D97-AF65-F5344CB8AC3E}">
        <p14:creationId xmlns:p14="http://schemas.microsoft.com/office/powerpoint/2010/main" val="382598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Krohn</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20</a:t>
            </a:fld>
            <a:endParaRPr lang="uk-UA"/>
          </a:p>
        </p:txBody>
      </p:sp>
    </p:spTree>
    <p:extLst>
      <p:ext uri="{BB962C8B-B14F-4D97-AF65-F5344CB8AC3E}">
        <p14:creationId xmlns:p14="http://schemas.microsoft.com/office/powerpoint/2010/main" val="3456819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Krohn</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21</a:t>
            </a:fld>
            <a:endParaRPr lang="uk-UA"/>
          </a:p>
        </p:txBody>
      </p:sp>
    </p:spTree>
    <p:extLst>
      <p:ext uri="{BB962C8B-B14F-4D97-AF65-F5344CB8AC3E}">
        <p14:creationId xmlns:p14="http://schemas.microsoft.com/office/powerpoint/2010/main" val="739584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Krohn</a:t>
            </a:r>
          </a:p>
        </p:txBody>
      </p:sp>
      <p:sp>
        <p:nvSpPr>
          <p:cNvPr id="4" name="Slide Number Placeholder 3"/>
          <p:cNvSpPr>
            <a:spLocks noGrp="1"/>
          </p:cNvSpPr>
          <p:nvPr>
            <p:ph type="sldNum" sz="quarter" idx="10"/>
          </p:nvPr>
        </p:nvSpPr>
        <p:spPr/>
        <p:txBody>
          <a:bodyPr/>
          <a:lstStyle/>
          <a:p>
            <a:fld id="{BD9C3A12-1E0F-412B-B376-8089A55D946C}" type="slidenum">
              <a:rPr lang="uk-UA" smtClean="0"/>
              <a:pPr/>
              <a:t>22</a:t>
            </a:fld>
            <a:endParaRPr lang="uk-UA"/>
          </a:p>
        </p:txBody>
      </p:sp>
    </p:spTree>
    <p:extLst>
      <p:ext uri="{BB962C8B-B14F-4D97-AF65-F5344CB8AC3E}">
        <p14:creationId xmlns:p14="http://schemas.microsoft.com/office/powerpoint/2010/main" val="1588366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r>
              <a:rPr lang="en-US" sz="1200" kern="1200" dirty="0">
                <a:solidFill>
                  <a:schemeClr val="tx1"/>
                </a:solidFill>
                <a:latin typeface="+mn-lt"/>
                <a:ea typeface="+mn-ea"/>
                <a:cs typeface="+mn-cs"/>
              </a:rPr>
              <a:t>Wurster</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23</a:t>
            </a:fld>
            <a:endParaRPr lang="uk-UA"/>
          </a:p>
        </p:txBody>
      </p:sp>
    </p:spTree>
    <p:extLst>
      <p:ext uri="{BB962C8B-B14F-4D97-AF65-F5344CB8AC3E}">
        <p14:creationId xmlns:p14="http://schemas.microsoft.com/office/powerpoint/2010/main" val="201349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r>
              <a:rPr lang="en-US" sz="1200" kern="1200" dirty="0">
                <a:solidFill>
                  <a:schemeClr val="tx1"/>
                </a:solidFill>
                <a:latin typeface="+mn-lt"/>
                <a:ea typeface="+mn-ea"/>
                <a:cs typeface="+mn-cs"/>
              </a:rPr>
              <a:t>Wurster</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24</a:t>
            </a:fld>
            <a:endParaRPr lang="uk-UA"/>
          </a:p>
        </p:txBody>
      </p:sp>
    </p:spTree>
    <p:extLst>
      <p:ext uri="{BB962C8B-B14F-4D97-AF65-F5344CB8AC3E}">
        <p14:creationId xmlns:p14="http://schemas.microsoft.com/office/powerpoint/2010/main" val="901581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r>
              <a:rPr lang="en-US" sz="1200" kern="1200" dirty="0">
                <a:solidFill>
                  <a:schemeClr val="tx1"/>
                </a:solidFill>
                <a:latin typeface="+mn-lt"/>
                <a:ea typeface="+mn-ea"/>
                <a:cs typeface="+mn-cs"/>
              </a:rPr>
              <a:t>Wurster</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25</a:t>
            </a:fld>
            <a:endParaRPr lang="uk-UA"/>
          </a:p>
        </p:txBody>
      </p:sp>
    </p:spTree>
    <p:extLst>
      <p:ext uri="{BB962C8B-B14F-4D97-AF65-F5344CB8AC3E}">
        <p14:creationId xmlns:p14="http://schemas.microsoft.com/office/powerpoint/2010/main" val="4186891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Wurster - </a:t>
            </a:r>
            <a:r>
              <a:rPr lang="en-US" sz="1200" kern="1200" dirty="0">
                <a:solidFill>
                  <a:schemeClr val="tx1"/>
                </a:solidFill>
                <a:effectLst/>
                <a:latin typeface="+mn-lt"/>
                <a:ea typeface="+mn-ea"/>
                <a:cs typeface="+mn-cs"/>
              </a:rPr>
              <a:t>The capabilities of our new website go beyond a new look and feel. Once you start clicking away, here are some improved features to check out. </a:t>
            </a:r>
          </a:p>
          <a:p>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New</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Savings calculator</a:t>
            </a:r>
            <a:r>
              <a:rPr lang="en-US" sz="1200" kern="1200" dirty="0">
                <a:solidFill>
                  <a:schemeClr val="tx1"/>
                </a:solidFill>
                <a:effectLst/>
                <a:latin typeface="+mn-lt"/>
                <a:ea typeface="+mn-ea"/>
                <a:cs typeface="+mn-cs"/>
              </a:rPr>
              <a:t> to add up your return on investment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Buying tool</a:t>
            </a:r>
            <a:r>
              <a:rPr lang="en-US" sz="1200" kern="1200" dirty="0">
                <a:solidFill>
                  <a:schemeClr val="tx1"/>
                </a:solidFill>
                <a:effectLst/>
                <a:latin typeface="+mn-lt"/>
                <a:ea typeface="+mn-ea"/>
                <a:cs typeface="+mn-cs"/>
              </a:rPr>
              <a:t> that asks a series of 4 questions to recommend the best dryer based off your environment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Customer persona pages</a:t>
            </a:r>
            <a:r>
              <a:rPr lang="en-US" sz="1200" kern="1200" dirty="0">
                <a:solidFill>
                  <a:schemeClr val="tx1"/>
                </a:solidFill>
                <a:effectLst/>
                <a:latin typeface="+mn-lt"/>
                <a:ea typeface="+mn-ea"/>
                <a:cs typeface="+mn-cs"/>
              </a:rPr>
              <a:t> for info critical to each of the different target audiences (architects, distributor, contractors, business owner)</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Improved product pages</a:t>
            </a:r>
            <a:r>
              <a:rPr lang="en-US" sz="1200" kern="1200" dirty="0">
                <a:solidFill>
                  <a:schemeClr val="tx1"/>
                </a:solidFill>
                <a:effectLst/>
                <a:latin typeface="+mn-lt"/>
                <a:ea typeface="+mn-ea"/>
                <a:cs typeface="+mn-cs"/>
              </a:rPr>
              <a:t> with easy to read benefits and new product overview videos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Customer stories</a:t>
            </a:r>
            <a:r>
              <a:rPr lang="en-US" sz="1200" kern="1200" dirty="0">
                <a:solidFill>
                  <a:schemeClr val="tx1"/>
                </a:solidFill>
                <a:effectLst/>
                <a:latin typeface="+mn-lt"/>
                <a:ea typeface="+mn-ea"/>
                <a:cs typeface="+mn-cs"/>
              </a:rPr>
              <a:t> to give you a real perspective of what our customers have to say</a:t>
            </a:r>
          </a:p>
          <a:p>
            <a:pPr lvl="0">
              <a:buFont typeface="Arial" pitchFamily="34" charset="0"/>
              <a:buNone/>
            </a:pPr>
            <a:endParaRPr lang="en-US" sz="1200" kern="1200" dirty="0">
              <a:solidFill>
                <a:schemeClr val="tx1"/>
              </a:solidFill>
              <a:latin typeface="+mn-lt"/>
              <a:ea typeface="+mn-ea"/>
              <a:cs typeface="+mn-cs"/>
            </a:endParaRP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26</a:t>
            </a:fld>
            <a:endParaRPr lang="uk-UA"/>
          </a:p>
        </p:txBody>
      </p:sp>
    </p:spTree>
    <p:extLst>
      <p:ext uri="{BB962C8B-B14F-4D97-AF65-F5344CB8AC3E}">
        <p14:creationId xmlns:p14="http://schemas.microsoft.com/office/powerpoint/2010/main" val="4616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Wurster</a:t>
            </a:r>
          </a:p>
        </p:txBody>
      </p:sp>
      <p:sp>
        <p:nvSpPr>
          <p:cNvPr id="4" name="Slide Number Placeholder 3"/>
          <p:cNvSpPr>
            <a:spLocks noGrp="1"/>
          </p:cNvSpPr>
          <p:nvPr>
            <p:ph type="sldNum" sz="quarter" idx="10"/>
          </p:nvPr>
        </p:nvSpPr>
        <p:spPr/>
        <p:txBody>
          <a:bodyPr/>
          <a:lstStyle/>
          <a:p>
            <a:fld id="{BD9C3A12-1E0F-412B-B376-8089A55D946C}" type="slidenum">
              <a:rPr lang="uk-UA" smtClean="0"/>
              <a:pPr/>
              <a:t>27</a:t>
            </a:fld>
            <a:endParaRPr lang="uk-UA"/>
          </a:p>
        </p:txBody>
      </p:sp>
    </p:spTree>
    <p:extLst>
      <p:ext uri="{BB962C8B-B14F-4D97-AF65-F5344CB8AC3E}">
        <p14:creationId xmlns:p14="http://schemas.microsoft.com/office/powerpoint/2010/main" val="3259223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Fairley</a:t>
            </a: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28</a:t>
            </a:fld>
            <a:endParaRPr lang="uk-UA"/>
          </a:p>
        </p:txBody>
      </p:sp>
    </p:spTree>
    <p:extLst>
      <p:ext uri="{BB962C8B-B14F-4D97-AF65-F5344CB8AC3E}">
        <p14:creationId xmlns:p14="http://schemas.microsoft.com/office/powerpoint/2010/main" val="2299840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Fields</a:t>
            </a:r>
          </a:p>
        </p:txBody>
      </p:sp>
      <p:sp>
        <p:nvSpPr>
          <p:cNvPr id="4" name="Slide Number Placeholder 3"/>
          <p:cNvSpPr>
            <a:spLocks noGrp="1"/>
          </p:cNvSpPr>
          <p:nvPr>
            <p:ph type="sldNum" sz="quarter" idx="10"/>
          </p:nvPr>
        </p:nvSpPr>
        <p:spPr/>
        <p:txBody>
          <a:bodyPr/>
          <a:lstStyle/>
          <a:p>
            <a:fld id="{BD9C3A12-1E0F-412B-B376-8089A55D946C}" type="slidenum">
              <a:rPr lang="uk-UA" smtClean="0"/>
              <a:pPr/>
              <a:t>29</a:t>
            </a:fld>
            <a:endParaRPr lang="uk-UA"/>
          </a:p>
        </p:txBody>
      </p:sp>
    </p:spTree>
    <p:extLst>
      <p:ext uri="{BB962C8B-B14F-4D97-AF65-F5344CB8AC3E}">
        <p14:creationId xmlns:p14="http://schemas.microsoft.com/office/powerpoint/2010/main" val="964657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Wurster</a:t>
            </a:r>
          </a:p>
        </p:txBody>
      </p:sp>
      <p:sp>
        <p:nvSpPr>
          <p:cNvPr id="4" name="Slide Number Placeholder 3"/>
          <p:cNvSpPr>
            <a:spLocks noGrp="1"/>
          </p:cNvSpPr>
          <p:nvPr>
            <p:ph type="sldNum" sz="quarter" idx="10"/>
          </p:nvPr>
        </p:nvSpPr>
        <p:spPr/>
        <p:txBody>
          <a:bodyPr/>
          <a:lstStyle/>
          <a:p>
            <a:fld id="{BD9C3A12-1E0F-412B-B376-8089A55D946C}" type="slidenum">
              <a:rPr lang="uk-UA" smtClean="0"/>
              <a:pPr/>
              <a:t>3</a:t>
            </a:fld>
            <a:endParaRPr lang="uk-UA"/>
          </a:p>
        </p:txBody>
      </p:sp>
    </p:spTree>
    <p:extLst>
      <p:ext uri="{BB962C8B-B14F-4D97-AF65-F5344CB8AC3E}">
        <p14:creationId xmlns:p14="http://schemas.microsoft.com/office/powerpoint/2010/main" val="4243781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r>
              <a:rPr lang="en-US" sz="1200" kern="1200" smtClean="0">
                <a:solidFill>
                  <a:schemeClr val="tx1"/>
                </a:solidFill>
                <a:latin typeface="+mn-lt"/>
                <a:ea typeface="+mn-ea"/>
                <a:cs typeface="+mn-cs"/>
              </a:rPr>
              <a:t>Mankins</a:t>
            </a: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30</a:t>
            </a:fld>
            <a:endParaRPr lang="uk-UA"/>
          </a:p>
        </p:txBody>
      </p:sp>
    </p:spTree>
    <p:extLst>
      <p:ext uri="{BB962C8B-B14F-4D97-AF65-F5344CB8AC3E}">
        <p14:creationId xmlns:p14="http://schemas.microsoft.com/office/powerpoint/2010/main" val="1537585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dirty="0"/>
              <a:t>Mankins</a:t>
            </a:r>
          </a:p>
          <a:p>
            <a:pPr marL="174176" indent="-174176" defTabSz="928939">
              <a:buFont typeface="Arial" pitchFamily="34" charset="0"/>
              <a:buChar char="•"/>
              <a:defRPr/>
            </a:pPr>
            <a:r>
              <a:rPr lang="en-US" baseline="0" dirty="0"/>
              <a:t>Drop-in replacement for the Febco n-Pattern</a:t>
            </a:r>
          </a:p>
          <a:p>
            <a:pPr marL="174176" indent="-174176">
              <a:buFont typeface="Arial" pitchFamily="34" charset="0"/>
              <a:buChar char="•"/>
            </a:pPr>
            <a:r>
              <a:rPr lang="en-US" baseline="0" dirty="0"/>
              <a:t>Launched October 2017 in ASSE territories,</a:t>
            </a:r>
          </a:p>
          <a:p>
            <a:pPr marL="174176" indent="-174176">
              <a:buFont typeface="Arial" pitchFamily="34" charset="0"/>
              <a:buChar char="•"/>
            </a:pPr>
            <a:r>
              <a:rPr lang="en-US" baseline="0" dirty="0"/>
              <a:t>Sales are growing, including in USC only territories</a:t>
            </a:r>
          </a:p>
          <a:p>
            <a:pPr marL="174176" indent="-174176">
              <a:buFont typeface="Arial" pitchFamily="34" charset="0"/>
              <a:buChar char="•"/>
            </a:pPr>
            <a:r>
              <a:rPr lang="en-US" baseline="0" dirty="0"/>
              <a:t>USC approval by end of this year</a:t>
            </a:r>
          </a:p>
          <a:p>
            <a:pPr marL="174176" indent="-174176">
              <a:buFont typeface="Arial" pitchFamily="34" charset="0"/>
              <a:buChar char="•"/>
            </a:pPr>
            <a:r>
              <a:rPr lang="en-US" baseline="0" dirty="0"/>
              <a:t>Fantastic product video available on zurn.com and OneZurn Youtube channel – use it as a sales and specification tool (reinforce that all attendees should subscribe to the channel)</a:t>
            </a:r>
          </a:p>
          <a:p>
            <a:pPr marL="174176" indent="-174176">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31</a:t>
            </a:fld>
            <a:endParaRPr lang="uk-UA"/>
          </a:p>
        </p:txBody>
      </p:sp>
    </p:spTree>
    <p:extLst>
      <p:ext uri="{BB962C8B-B14F-4D97-AF65-F5344CB8AC3E}">
        <p14:creationId xmlns:p14="http://schemas.microsoft.com/office/powerpoint/2010/main" val="3085387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r>
              <a:rPr lang="en-US" sz="1200" kern="1200" dirty="0">
                <a:solidFill>
                  <a:schemeClr val="tx1"/>
                </a:solidFill>
                <a:latin typeface="+mn-lt"/>
                <a:ea typeface="+mn-ea"/>
                <a:cs typeface="+mn-cs"/>
              </a:rPr>
              <a:t>Mankins</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32</a:t>
            </a:fld>
            <a:endParaRPr lang="uk-UA"/>
          </a:p>
        </p:txBody>
      </p:sp>
    </p:spTree>
    <p:extLst>
      <p:ext uri="{BB962C8B-B14F-4D97-AF65-F5344CB8AC3E}">
        <p14:creationId xmlns:p14="http://schemas.microsoft.com/office/powerpoint/2010/main" val="170075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r>
              <a:rPr lang="en-US" sz="1200" kern="1200" dirty="0">
                <a:solidFill>
                  <a:schemeClr val="tx1"/>
                </a:solidFill>
                <a:latin typeface="+mn-lt"/>
                <a:ea typeface="+mn-ea"/>
                <a:cs typeface="+mn-cs"/>
              </a:rPr>
              <a:t>Wurster</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33</a:t>
            </a:fld>
            <a:endParaRPr lang="uk-UA"/>
          </a:p>
        </p:txBody>
      </p:sp>
    </p:spTree>
    <p:extLst>
      <p:ext uri="{BB962C8B-B14F-4D97-AF65-F5344CB8AC3E}">
        <p14:creationId xmlns:p14="http://schemas.microsoft.com/office/powerpoint/2010/main" val="1633098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r>
              <a:rPr lang="en-US" sz="1200" kern="1200" dirty="0">
                <a:solidFill>
                  <a:schemeClr val="tx1"/>
                </a:solidFill>
                <a:latin typeface="+mn-lt"/>
                <a:ea typeface="+mn-ea"/>
                <a:cs typeface="+mn-cs"/>
              </a:rPr>
              <a:t>Wurster</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34</a:t>
            </a:fld>
            <a:endParaRPr lang="uk-UA"/>
          </a:p>
        </p:txBody>
      </p:sp>
    </p:spTree>
    <p:extLst>
      <p:ext uri="{BB962C8B-B14F-4D97-AF65-F5344CB8AC3E}">
        <p14:creationId xmlns:p14="http://schemas.microsoft.com/office/powerpoint/2010/main" val="4269273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Wurster</a:t>
            </a:r>
          </a:p>
        </p:txBody>
      </p:sp>
      <p:sp>
        <p:nvSpPr>
          <p:cNvPr id="4" name="Slide Number Placeholder 3"/>
          <p:cNvSpPr>
            <a:spLocks noGrp="1"/>
          </p:cNvSpPr>
          <p:nvPr>
            <p:ph type="sldNum" sz="quarter" idx="10"/>
          </p:nvPr>
        </p:nvSpPr>
        <p:spPr/>
        <p:txBody>
          <a:bodyPr/>
          <a:lstStyle/>
          <a:p>
            <a:fld id="{BD9C3A12-1E0F-412B-B376-8089A55D946C}" type="slidenum">
              <a:rPr lang="uk-UA" smtClean="0"/>
              <a:pPr/>
              <a:t>35</a:t>
            </a:fld>
            <a:endParaRPr lang="uk-UA"/>
          </a:p>
        </p:txBody>
      </p:sp>
    </p:spTree>
    <p:extLst>
      <p:ext uri="{BB962C8B-B14F-4D97-AF65-F5344CB8AC3E}">
        <p14:creationId xmlns:p14="http://schemas.microsoft.com/office/powerpoint/2010/main" val="3525874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Nagg</a:t>
            </a:r>
          </a:p>
        </p:txBody>
      </p:sp>
      <p:sp>
        <p:nvSpPr>
          <p:cNvPr id="4" name="Slide Number Placeholder 3"/>
          <p:cNvSpPr>
            <a:spLocks noGrp="1"/>
          </p:cNvSpPr>
          <p:nvPr>
            <p:ph type="sldNum" sz="quarter" idx="10"/>
          </p:nvPr>
        </p:nvSpPr>
        <p:spPr/>
        <p:txBody>
          <a:bodyPr/>
          <a:lstStyle/>
          <a:p>
            <a:fld id="{BD9C3A12-1E0F-412B-B376-8089A55D946C}" type="slidenum">
              <a:rPr lang="uk-UA" smtClean="0"/>
              <a:pPr/>
              <a:t>4</a:t>
            </a:fld>
            <a:endParaRPr lang="uk-UA"/>
          </a:p>
        </p:txBody>
      </p:sp>
    </p:spTree>
    <p:extLst>
      <p:ext uri="{BB962C8B-B14F-4D97-AF65-F5344CB8AC3E}">
        <p14:creationId xmlns:p14="http://schemas.microsoft.com/office/powerpoint/2010/main" val="668245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Nagg</a:t>
            </a:r>
          </a:p>
        </p:txBody>
      </p:sp>
      <p:sp>
        <p:nvSpPr>
          <p:cNvPr id="4" name="Slide Number Placeholder 3"/>
          <p:cNvSpPr>
            <a:spLocks noGrp="1"/>
          </p:cNvSpPr>
          <p:nvPr>
            <p:ph type="sldNum" sz="quarter" idx="10"/>
          </p:nvPr>
        </p:nvSpPr>
        <p:spPr/>
        <p:txBody>
          <a:bodyPr/>
          <a:lstStyle/>
          <a:p>
            <a:fld id="{BD9C3A12-1E0F-412B-B376-8089A55D946C}" type="slidenum">
              <a:rPr lang="uk-UA" smtClean="0">
                <a:solidFill>
                  <a:prstClr val="black"/>
                </a:solidFill>
              </a:rPr>
              <a:pPr/>
              <a:t>5</a:t>
            </a:fld>
            <a:endParaRPr lang="uk-UA">
              <a:solidFill>
                <a:prstClr val="black"/>
              </a:solidFill>
            </a:endParaRPr>
          </a:p>
        </p:txBody>
      </p:sp>
    </p:spTree>
    <p:extLst>
      <p:ext uri="{BB962C8B-B14F-4D97-AF65-F5344CB8AC3E}">
        <p14:creationId xmlns:p14="http://schemas.microsoft.com/office/powerpoint/2010/main" val="1469194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Nagg</a:t>
            </a:r>
          </a:p>
        </p:txBody>
      </p:sp>
      <p:sp>
        <p:nvSpPr>
          <p:cNvPr id="4" name="Slide Number Placeholder 3"/>
          <p:cNvSpPr>
            <a:spLocks noGrp="1"/>
          </p:cNvSpPr>
          <p:nvPr>
            <p:ph type="sldNum" sz="quarter" idx="10"/>
          </p:nvPr>
        </p:nvSpPr>
        <p:spPr/>
        <p:txBody>
          <a:bodyPr/>
          <a:lstStyle/>
          <a:p>
            <a:fld id="{BD9C3A12-1E0F-412B-B376-8089A55D946C}" type="slidenum">
              <a:rPr lang="uk-UA" smtClean="0"/>
              <a:pPr/>
              <a:t>6</a:t>
            </a:fld>
            <a:endParaRPr lang="uk-UA"/>
          </a:p>
        </p:txBody>
      </p:sp>
    </p:spTree>
    <p:extLst>
      <p:ext uri="{BB962C8B-B14F-4D97-AF65-F5344CB8AC3E}">
        <p14:creationId xmlns:p14="http://schemas.microsoft.com/office/powerpoint/2010/main" val="1455061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Nagg</a:t>
            </a:r>
          </a:p>
        </p:txBody>
      </p:sp>
      <p:sp>
        <p:nvSpPr>
          <p:cNvPr id="4" name="Slide Number Placeholder 3"/>
          <p:cNvSpPr>
            <a:spLocks noGrp="1"/>
          </p:cNvSpPr>
          <p:nvPr>
            <p:ph type="sldNum" sz="quarter" idx="10"/>
          </p:nvPr>
        </p:nvSpPr>
        <p:spPr/>
        <p:txBody>
          <a:bodyPr/>
          <a:lstStyle/>
          <a:p>
            <a:fld id="{BD9C3A12-1E0F-412B-B376-8089A55D946C}" type="slidenum">
              <a:rPr lang="uk-UA" smtClean="0">
                <a:solidFill>
                  <a:prstClr val="black"/>
                </a:solidFill>
              </a:rPr>
              <a:pPr/>
              <a:t>7</a:t>
            </a:fld>
            <a:endParaRPr lang="uk-UA">
              <a:solidFill>
                <a:prstClr val="black"/>
              </a:solidFill>
            </a:endParaRPr>
          </a:p>
        </p:txBody>
      </p:sp>
    </p:spTree>
    <p:extLst>
      <p:ext uri="{BB962C8B-B14F-4D97-AF65-F5344CB8AC3E}">
        <p14:creationId xmlns:p14="http://schemas.microsoft.com/office/powerpoint/2010/main" val="367855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r>
              <a:rPr lang="en-US" sz="1200" kern="1200" dirty="0">
                <a:solidFill>
                  <a:schemeClr val="tx1"/>
                </a:solidFill>
                <a:latin typeface="+mn-lt"/>
                <a:ea typeface="+mn-ea"/>
                <a:cs typeface="+mn-cs"/>
              </a:rPr>
              <a:t>Fields</a:t>
            </a:r>
          </a:p>
          <a:p>
            <a:pPr lvl="0">
              <a:buFont typeface="Arial" pitchFamily="34" charset="0"/>
              <a:buChar char="•"/>
            </a:pPr>
            <a:r>
              <a:rPr lang="en-US" sz="1200" kern="1200" dirty="0">
                <a:solidFill>
                  <a:schemeClr val="tx1"/>
                </a:solidFill>
                <a:latin typeface="+mn-lt"/>
                <a:ea typeface="+mn-ea"/>
                <a:cs typeface="+mn-cs"/>
              </a:rPr>
              <a:t>Expand existing WBR offering by four new SKU’s 6’ long by 8’6” high</a:t>
            </a:r>
          </a:p>
          <a:p>
            <a:pPr lvl="1">
              <a:buFont typeface="Arial" pitchFamily="34" charset="0"/>
              <a:buChar char="•"/>
            </a:pPr>
            <a:r>
              <a:rPr lang="en-US" sz="1200" kern="1200" dirty="0">
                <a:solidFill>
                  <a:schemeClr val="tx1"/>
                </a:solidFill>
                <a:latin typeface="+mn-lt"/>
                <a:ea typeface="+mn-ea"/>
                <a:cs typeface="+mn-cs"/>
              </a:rPr>
              <a:t>Standard WBR is 6’ long by 6’ high</a:t>
            </a:r>
          </a:p>
          <a:p>
            <a:pPr lvl="1">
              <a:buFont typeface="Arial" pitchFamily="34" charset="0"/>
              <a:buChar char="•"/>
            </a:pPr>
            <a:r>
              <a:rPr lang="en-US" sz="1200" kern="1200" dirty="0">
                <a:solidFill>
                  <a:schemeClr val="tx1"/>
                </a:solidFill>
                <a:latin typeface="+mn-lt"/>
                <a:ea typeface="+mn-ea"/>
                <a:cs typeface="+mn-cs"/>
              </a:rPr>
              <a:t>4”, 6”, 8” and 10”pipe diameters</a:t>
            </a:r>
          </a:p>
          <a:p>
            <a:pPr lvl="0">
              <a:buFont typeface="Arial" pitchFamily="34" charset="0"/>
              <a:buChar char="•"/>
            </a:pPr>
            <a:r>
              <a:rPr lang="en-US" sz="1200" kern="1200" dirty="0">
                <a:solidFill>
                  <a:schemeClr val="tx1"/>
                </a:solidFill>
                <a:latin typeface="+mn-lt"/>
                <a:ea typeface="+mn-ea"/>
                <a:cs typeface="+mn-cs"/>
              </a:rPr>
              <a:t>Added 2’6” to riser height</a:t>
            </a:r>
          </a:p>
          <a:p>
            <a:pPr lvl="0">
              <a:buFont typeface="Arial" pitchFamily="34" charset="0"/>
              <a:buChar char="•"/>
            </a:pPr>
            <a:r>
              <a:rPr lang="en-US" sz="1200" kern="1200" dirty="0">
                <a:solidFill>
                  <a:schemeClr val="tx1"/>
                </a:solidFill>
                <a:latin typeface="+mn-lt"/>
                <a:ea typeface="+mn-ea"/>
                <a:cs typeface="+mn-cs"/>
              </a:rPr>
              <a:t>Push on inlet by grooved outlet</a:t>
            </a:r>
          </a:p>
          <a:p>
            <a:pPr lvl="0">
              <a:buFont typeface="Arial" pitchFamily="34" charset="0"/>
              <a:buChar char="•"/>
            </a:pPr>
            <a:r>
              <a:rPr lang="en-US" sz="1200" kern="1200" dirty="0">
                <a:solidFill>
                  <a:schemeClr val="tx1"/>
                </a:solidFill>
                <a:latin typeface="+mn-lt"/>
                <a:ea typeface="+mn-ea"/>
                <a:cs typeface="+mn-cs"/>
              </a:rPr>
              <a:t>Required for installations that need a deeper bury for the pipe</a:t>
            </a:r>
          </a:p>
          <a:p>
            <a:pPr lvl="1">
              <a:buFont typeface="Arial" pitchFamily="34" charset="0"/>
              <a:buChar char="•"/>
            </a:pPr>
            <a:r>
              <a:rPr lang="en-US" sz="1200" kern="1200" dirty="0">
                <a:solidFill>
                  <a:schemeClr val="tx1"/>
                </a:solidFill>
                <a:latin typeface="+mn-lt"/>
                <a:ea typeface="+mn-ea"/>
                <a:cs typeface="+mn-cs"/>
              </a:rPr>
              <a:t>Warehouse loading dock locations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rgbClr val="858591"/>
                </a:solidFill>
                <a:latin typeface="Arial Narrow Regular" charset="0"/>
              </a:rPr>
              <a:t>By adding the new heights, Zurn Wilkins will be able to cover 75% of market demand</a:t>
            </a:r>
          </a:p>
          <a:p>
            <a:pPr lvl="0">
              <a:buFont typeface="Arial" pitchFamily="34" charset="0"/>
              <a:buChar char="•"/>
            </a:pPr>
            <a:endParaRPr lang="en-US" sz="1200" kern="1200" dirty="0">
              <a:solidFill>
                <a:schemeClr val="tx1"/>
              </a:solidFill>
              <a:latin typeface="+mn-lt"/>
              <a:ea typeface="+mn-ea"/>
              <a:cs typeface="+mn-cs"/>
            </a:endParaRP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8</a:t>
            </a:fld>
            <a:endParaRPr lang="uk-UA"/>
          </a:p>
        </p:txBody>
      </p:sp>
    </p:spTree>
    <p:extLst>
      <p:ext uri="{BB962C8B-B14F-4D97-AF65-F5344CB8AC3E}">
        <p14:creationId xmlns:p14="http://schemas.microsoft.com/office/powerpoint/2010/main" val="523061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Fields</a:t>
            </a:r>
          </a:p>
        </p:txBody>
      </p:sp>
      <p:sp>
        <p:nvSpPr>
          <p:cNvPr id="4" name="Slide Number Placeholder 3"/>
          <p:cNvSpPr>
            <a:spLocks noGrp="1"/>
          </p:cNvSpPr>
          <p:nvPr>
            <p:ph type="sldNum" sz="quarter" idx="10"/>
          </p:nvPr>
        </p:nvSpPr>
        <p:spPr/>
        <p:txBody>
          <a:bodyPr/>
          <a:lstStyle/>
          <a:p>
            <a:fld id="{BD9C3A12-1E0F-412B-B376-8089A55D946C}" type="slidenum">
              <a:rPr lang="uk-UA" smtClean="0"/>
              <a:pPr/>
              <a:t>9</a:t>
            </a:fld>
            <a:endParaRPr lang="uk-UA"/>
          </a:p>
        </p:txBody>
      </p:sp>
    </p:spTree>
    <p:extLst>
      <p:ext uri="{BB962C8B-B14F-4D97-AF65-F5344CB8AC3E}">
        <p14:creationId xmlns:p14="http://schemas.microsoft.com/office/powerpoint/2010/main" val="133958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733436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413604017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351645375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133033183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2653937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411797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32687376"/>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07913603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9197058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8934818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9629812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3495092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6950" y="9258300"/>
            <a:ext cx="1599811" cy="677021"/>
          </a:xfrm>
          <a:prstGeom prst="rect">
            <a:avLst/>
          </a:prstGeom>
        </p:spPr>
      </p:pic>
    </p:spTree>
    <p:extLst>
      <p:ext uri="{BB962C8B-B14F-4D97-AF65-F5344CB8AC3E}">
        <p14:creationId xmlns:p14="http://schemas.microsoft.com/office/powerpoint/2010/main" val="1099693045"/>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05711653"/>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lvl1pPr>
              <a:defRPr b="0" i="0">
                <a:latin typeface="Arial Regular" charset="0"/>
              </a:defRPr>
            </a:lvl1pPr>
          </a:lstStyle>
          <a:p>
            <a:endParaRPr lang="uk-UA" dirty="0"/>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813172478"/>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188229608"/>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64779751"/>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47077449"/>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62576866"/>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262134303"/>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b="0" i="0">
                <a:latin typeface="Arial Regular" charset="0"/>
              </a:defRPr>
            </a:lvl1pPr>
          </a:lstStyle>
          <a:p>
            <a:endParaRPr lang="uk-UA" dirty="0"/>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b="0" i="0">
                <a:latin typeface="Arial Regular" charset="0"/>
              </a:defRPr>
            </a:lvl1pPr>
          </a:lstStyle>
          <a:p>
            <a:endParaRPr lang="uk-UA" dirty="0"/>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b="0" i="0">
                <a:latin typeface="Arial Regular" charset="0"/>
              </a:defRPr>
            </a:lvl1pPr>
          </a:lstStyle>
          <a:p>
            <a:endParaRPr lang="uk-UA"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0917993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2094298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7995374"/>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716150183"/>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lvl1pPr>
              <a:defRPr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725685958"/>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1557463"/>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82868103"/>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73097952"/>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30857641"/>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37340191"/>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72348581"/>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91674725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13943550"/>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400998396"/>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b="0" i="0">
                <a:latin typeface="Arial Regular" charset="0"/>
              </a:defRPr>
            </a:lvl1pPr>
          </a:lstStyle>
          <a:p>
            <a:endParaRPr lang="uk-UA"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48509339"/>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984681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7673552"/>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5143500"/>
            <a:ext cx="4572000" cy="2743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lvl1pPr>
              <a:defRPr b="0" i="0">
                <a:latin typeface="Arial Regular" charset="0"/>
              </a:defRPr>
            </a:lvl1pPr>
          </a:lstStyle>
          <a:p>
            <a:endParaRPr lang="uk-UA" dirty="0"/>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lvl1pPr>
              <a:defRPr b="0" i="0">
                <a:latin typeface="Arial Regular" charset="0"/>
              </a:defRPr>
            </a:lvl1pPr>
          </a:lstStyle>
          <a:p>
            <a:endParaRPr lang="uk-UA"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46770696"/>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719676288"/>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094257"/>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lang="en-US" b="0">
                <a:solidFill>
                  <a:srgbClr val="C0C0C8"/>
                </a:solidFill>
                <a:latin typeface="Arial Regular" charset="0"/>
              </a:rPr>
              <a:pPr/>
              <a:t>‹#›</a:t>
            </a:fld>
            <a:endParaRPr lang="en-US" b="0" dirty="0">
              <a:solidFill>
                <a:srgbClr val="C0C0C8"/>
              </a:solidFill>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pic>
        <p:nvPicPr>
          <p:cNvPr id="11" name="Picture 10">
            <a:extLst>
              <a:ext uri="{FF2B5EF4-FFF2-40B4-BE49-F238E27FC236}">
                <a16:creationId xmlns:a16="http://schemas.microsoft.com/office/drawing/2014/main" xmlns="" id="{D5AE1812-F4D7-8845-97F5-CA28B094FD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43077" y="342900"/>
            <a:ext cx="1740123" cy="1749631"/>
          </a:xfrm>
          <a:prstGeom prst="rect">
            <a:avLst/>
          </a:prstGeom>
        </p:spPr>
      </p:pic>
    </p:spTree>
    <p:extLst>
      <p:ext uri="{BB962C8B-B14F-4D97-AF65-F5344CB8AC3E}">
        <p14:creationId xmlns:p14="http://schemas.microsoft.com/office/powerpoint/2010/main" val="359257660"/>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pic>
        <p:nvPicPr>
          <p:cNvPr id="9" name="Picture 8">
            <a:extLst>
              <a:ext uri="{FF2B5EF4-FFF2-40B4-BE49-F238E27FC236}">
                <a16:creationId xmlns:a16="http://schemas.microsoft.com/office/drawing/2014/main" xmlns="" id="{979EDFD1-3F76-A64A-98FB-71C82E0D5D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43077" y="342900"/>
            <a:ext cx="1740123" cy="1749631"/>
          </a:xfrm>
          <a:prstGeom prst="rect">
            <a:avLst/>
          </a:prstGeom>
        </p:spPr>
      </p:pic>
    </p:spTree>
    <p:extLst>
      <p:ext uri="{BB962C8B-B14F-4D97-AF65-F5344CB8AC3E}">
        <p14:creationId xmlns:p14="http://schemas.microsoft.com/office/powerpoint/2010/main" val="995373837"/>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pic>
        <p:nvPicPr>
          <p:cNvPr id="3" name="Picture 2">
            <a:extLst>
              <a:ext uri="{FF2B5EF4-FFF2-40B4-BE49-F238E27FC236}">
                <a16:creationId xmlns:a16="http://schemas.microsoft.com/office/drawing/2014/main" xmlns="" id="{296E7EF6-67A7-084D-9D57-FE226AB76C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43077" y="342900"/>
            <a:ext cx="1740123" cy="1749632"/>
          </a:xfrm>
          <a:prstGeom prst="rect">
            <a:avLst/>
          </a:prstGeom>
        </p:spPr>
      </p:pic>
    </p:spTree>
    <p:extLst>
      <p:ext uri="{BB962C8B-B14F-4D97-AF65-F5344CB8AC3E}">
        <p14:creationId xmlns:p14="http://schemas.microsoft.com/office/powerpoint/2010/main" val="247183619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029272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lang="en-US" b="0">
                <a:solidFill>
                  <a:srgbClr val="C0C0C8"/>
                </a:solidFill>
                <a:latin typeface="Arial Regular" charset="0"/>
              </a:rPr>
              <a:pPr/>
              <a:t>‹#›</a:t>
            </a:fld>
            <a:endParaRPr lang="en-US" b="0" dirty="0">
              <a:solidFill>
                <a:srgbClr val="C0C0C8"/>
              </a:solidFill>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pic>
        <p:nvPicPr>
          <p:cNvPr id="12" name="Picture 11">
            <a:extLst>
              <a:ext uri="{FF2B5EF4-FFF2-40B4-BE49-F238E27FC236}">
                <a16:creationId xmlns:a16="http://schemas.microsoft.com/office/drawing/2014/main" xmlns="" id="{9264E270-6490-724E-9726-F0136CF1B0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43077" y="342900"/>
            <a:ext cx="1740123" cy="1749631"/>
          </a:xfrm>
          <a:prstGeom prst="rect">
            <a:avLst/>
          </a:prstGeom>
        </p:spPr>
      </p:pic>
    </p:spTree>
    <p:extLst>
      <p:ext uri="{BB962C8B-B14F-4D97-AF65-F5344CB8AC3E}">
        <p14:creationId xmlns:p14="http://schemas.microsoft.com/office/powerpoint/2010/main" val="206659136"/>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pic>
        <p:nvPicPr>
          <p:cNvPr id="7" name="Picture 6">
            <a:extLst>
              <a:ext uri="{FF2B5EF4-FFF2-40B4-BE49-F238E27FC236}">
                <a16:creationId xmlns:a16="http://schemas.microsoft.com/office/drawing/2014/main" xmlns="" id="{0FF6F701-2A2D-1648-A502-1E87CB2C1F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43077" y="342900"/>
            <a:ext cx="1740123" cy="1749632"/>
          </a:xfrm>
          <a:prstGeom prst="rect">
            <a:avLst/>
          </a:prstGeom>
        </p:spPr>
      </p:pic>
    </p:spTree>
    <p:extLst>
      <p:ext uri="{BB962C8B-B14F-4D97-AF65-F5344CB8AC3E}">
        <p14:creationId xmlns:p14="http://schemas.microsoft.com/office/powerpoint/2010/main" val="2777047830"/>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6734" y="9258300"/>
            <a:ext cx="1599811" cy="677021"/>
          </a:xfrm>
          <a:prstGeom prst="rect">
            <a:avLst/>
          </a:prstGeom>
        </p:spPr>
      </p:pic>
      <p:pic>
        <p:nvPicPr>
          <p:cNvPr id="7" name="Picture 6">
            <a:extLst>
              <a:ext uri="{FF2B5EF4-FFF2-40B4-BE49-F238E27FC236}">
                <a16:creationId xmlns:a16="http://schemas.microsoft.com/office/drawing/2014/main" xmlns="" id="{DDD06E95-0719-AE48-ADDF-56BADAACDA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3477" y="342900"/>
            <a:ext cx="1740123" cy="1749632"/>
          </a:xfrm>
          <a:prstGeom prst="rect">
            <a:avLst/>
          </a:prstGeom>
        </p:spPr>
      </p:pic>
    </p:spTree>
    <p:extLst>
      <p:ext uri="{BB962C8B-B14F-4D97-AF65-F5344CB8AC3E}">
        <p14:creationId xmlns:p14="http://schemas.microsoft.com/office/powerpoint/2010/main" val="416764176"/>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pic>
        <p:nvPicPr>
          <p:cNvPr id="10" name="Picture 9">
            <a:extLst>
              <a:ext uri="{FF2B5EF4-FFF2-40B4-BE49-F238E27FC236}">
                <a16:creationId xmlns:a16="http://schemas.microsoft.com/office/drawing/2014/main" xmlns="" id="{7B0AC63C-48A7-8944-AD4B-0F8B8E335F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43077" y="342900"/>
            <a:ext cx="1740123" cy="1749632"/>
          </a:xfrm>
          <a:prstGeom prst="rect">
            <a:avLst/>
          </a:prstGeom>
        </p:spPr>
      </p:pic>
    </p:spTree>
    <p:extLst>
      <p:ext uri="{BB962C8B-B14F-4D97-AF65-F5344CB8AC3E}">
        <p14:creationId xmlns:p14="http://schemas.microsoft.com/office/powerpoint/2010/main" val="3736005925"/>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lang="en-US" b="0">
                <a:solidFill>
                  <a:srgbClr val="C0C0C8"/>
                </a:solidFill>
                <a:latin typeface="Arial Regular" charset="0"/>
              </a:rPr>
              <a:pPr/>
              <a:t>‹#›</a:t>
            </a:fld>
            <a:endParaRPr lang="en-US" b="0" dirty="0">
              <a:solidFill>
                <a:srgbClr val="C0C0C8"/>
              </a:solidFill>
              <a:latin typeface="Arial Regular" charset="0"/>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pic>
        <p:nvPicPr>
          <p:cNvPr id="14" name="Picture 13">
            <a:extLst>
              <a:ext uri="{FF2B5EF4-FFF2-40B4-BE49-F238E27FC236}">
                <a16:creationId xmlns:a16="http://schemas.microsoft.com/office/drawing/2014/main" xmlns="" id="{2828D540-69F9-4A40-9522-F2BB1CF4EA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43077" y="342900"/>
            <a:ext cx="1740123" cy="1749631"/>
          </a:xfrm>
          <a:prstGeom prst="rect">
            <a:avLst/>
          </a:prstGeom>
        </p:spPr>
      </p:pic>
    </p:spTree>
    <p:extLst>
      <p:ext uri="{BB962C8B-B14F-4D97-AF65-F5344CB8AC3E}">
        <p14:creationId xmlns:p14="http://schemas.microsoft.com/office/powerpoint/2010/main" val="2803642136"/>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lang="en-US" b="0">
                <a:solidFill>
                  <a:srgbClr val="C0C0C8"/>
                </a:solidFill>
                <a:latin typeface="Arial Regular" charset="0"/>
              </a:rPr>
              <a:pPr/>
              <a:t>‹#›</a:t>
            </a:fld>
            <a:endParaRPr lang="en-US" b="0" dirty="0">
              <a:solidFill>
                <a:srgbClr val="C0C0C8"/>
              </a:solidFill>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b="0" i="0">
                <a:latin typeface="Arial Regular" charset="0"/>
              </a:defRPr>
            </a:lvl1pPr>
          </a:lstStyle>
          <a:p>
            <a:endParaRPr lang="uk-UA"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pic>
        <p:nvPicPr>
          <p:cNvPr id="22" name="Picture 21">
            <a:extLst>
              <a:ext uri="{FF2B5EF4-FFF2-40B4-BE49-F238E27FC236}">
                <a16:creationId xmlns:a16="http://schemas.microsoft.com/office/drawing/2014/main" xmlns="" id="{199A71FB-EB0A-A04A-893B-761250305A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43077" y="342900"/>
            <a:ext cx="1740123" cy="1749631"/>
          </a:xfrm>
          <a:prstGeom prst="rect">
            <a:avLst/>
          </a:prstGeom>
        </p:spPr>
      </p:pic>
    </p:spTree>
    <p:extLst>
      <p:ext uri="{BB962C8B-B14F-4D97-AF65-F5344CB8AC3E}">
        <p14:creationId xmlns:p14="http://schemas.microsoft.com/office/powerpoint/2010/main" val="191225185"/>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lang="en-US" b="0">
                <a:solidFill>
                  <a:srgbClr val="C0C0C8"/>
                </a:solidFill>
                <a:latin typeface="Arial Regular" charset="0"/>
              </a:rPr>
              <a:pPr/>
              <a:t>‹#›</a:t>
            </a:fld>
            <a:endParaRPr lang="en-US" b="0" dirty="0">
              <a:solidFill>
                <a:srgbClr val="C0C0C8"/>
              </a:solidFill>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pic>
        <p:nvPicPr>
          <p:cNvPr id="28" name="Picture 27">
            <a:extLst>
              <a:ext uri="{FF2B5EF4-FFF2-40B4-BE49-F238E27FC236}">
                <a16:creationId xmlns:a16="http://schemas.microsoft.com/office/drawing/2014/main" xmlns="" id="{54F58AE6-C2D8-6A41-8A03-4D6CFB3240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43077" y="342900"/>
            <a:ext cx="1740123" cy="1749631"/>
          </a:xfrm>
          <a:prstGeom prst="rect">
            <a:avLst/>
          </a:prstGeom>
        </p:spPr>
      </p:pic>
    </p:spTree>
    <p:extLst>
      <p:ext uri="{BB962C8B-B14F-4D97-AF65-F5344CB8AC3E}">
        <p14:creationId xmlns:p14="http://schemas.microsoft.com/office/powerpoint/2010/main" val="3281682562"/>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PICTUR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lang="en-US" b="0">
                <a:solidFill>
                  <a:srgbClr val="C0C0C8"/>
                </a:solidFill>
                <a:latin typeface="Arial Regular" charset="0"/>
              </a:rPr>
              <a:pPr/>
              <a:t>‹#›</a:t>
            </a:fld>
            <a:endParaRPr lang="en-US" b="0" dirty="0">
              <a:solidFill>
                <a:srgbClr val="C0C0C8"/>
              </a:solidFill>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pic>
        <p:nvPicPr>
          <p:cNvPr id="11" name="Picture 10">
            <a:extLst>
              <a:ext uri="{FF2B5EF4-FFF2-40B4-BE49-F238E27FC236}">
                <a16:creationId xmlns:a16="http://schemas.microsoft.com/office/drawing/2014/main" xmlns="" id="{1FF320C7-82D4-8F45-8F45-4E80C24312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43077" y="342900"/>
            <a:ext cx="1740123" cy="1749631"/>
          </a:xfrm>
          <a:prstGeom prst="rect">
            <a:avLst/>
          </a:prstGeom>
        </p:spPr>
      </p:pic>
    </p:spTree>
    <p:extLst>
      <p:ext uri="{BB962C8B-B14F-4D97-AF65-F5344CB8AC3E}">
        <p14:creationId xmlns:p14="http://schemas.microsoft.com/office/powerpoint/2010/main" val="168565461"/>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PICTUR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lang="en-US" b="0">
                <a:solidFill>
                  <a:srgbClr val="C0C0C8"/>
                </a:solidFill>
                <a:latin typeface="Arial Regular" charset="0"/>
              </a:rPr>
              <a:pPr/>
              <a:t>‹#›</a:t>
            </a:fld>
            <a:endParaRPr lang="en-US" b="0" dirty="0">
              <a:solidFill>
                <a:srgbClr val="C0C0C8"/>
              </a:solidFill>
              <a:latin typeface="Arial Regular" charset="0"/>
            </a:endParaRPr>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pic>
        <p:nvPicPr>
          <p:cNvPr id="11" name="Picture 10">
            <a:extLst>
              <a:ext uri="{FF2B5EF4-FFF2-40B4-BE49-F238E27FC236}">
                <a16:creationId xmlns:a16="http://schemas.microsoft.com/office/drawing/2014/main" xmlns="" id="{EC9DFDC3-0D8F-A642-8B0E-23FAC6A167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43077" y="342900"/>
            <a:ext cx="1740123" cy="1749631"/>
          </a:xfrm>
          <a:prstGeom prst="rect">
            <a:avLst/>
          </a:prstGeom>
        </p:spPr>
      </p:pic>
    </p:spTree>
    <p:extLst>
      <p:ext uri="{BB962C8B-B14F-4D97-AF65-F5344CB8AC3E}">
        <p14:creationId xmlns:p14="http://schemas.microsoft.com/office/powerpoint/2010/main" val="3664272842"/>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8331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00222143"/>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lang="en-US" b="0">
                <a:solidFill>
                  <a:srgbClr val="C0C0C8"/>
                </a:solidFill>
                <a:latin typeface="Arial Regular" charset="0"/>
              </a:rPr>
              <a:pPr/>
              <a:t>‹#›</a:t>
            </a:fld>
            <a:endParaRPr lang="en-US" b="0" dirty="0">
              <a:solidFill>
                <a:srgbClr val="C0C0C8"/>
              </a:solidFill>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pic>
        <p:nvPicPr>
          <p:cNvPr id="11" name="Picture 10">
            <a:extLst>
              <a:ext uri="{FF2B5EF4-FFF2-40B4-BE49-F238E27FC236}">
                <a16:creationId xmlns:a16="http://schemas.microsoft.com/office/drawing/2014/main" xmlns="" id="{D5AE1812-F4D7-8845-97F5-CA28B094FD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43077" y="342900"/>
            <a:ext cx="1740123" cy="1749631"/>
          </a:xfrm>
          <a:prstGeom prst="rect">
            <a:avLst/>
          </a:prstGeom>
        </p:spPr>
      </p:pic>
    </p:spTree>
    <p:extLst>
      <p:ext uri="{BB962C8B-B14F-4D97-AF65-F5344CB8AC3E}">
        <p14:creationId xmlns:p14="http://schemas.microsoft.com/office/powerpoint/2010/main" val="4013023851"/>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pic>
        <p:nvPicPr>
          <p:cNvPr id="9" name="Picture 8">
            <a:extLst>
              <a:ext uri="{FF2B5EF4-FFF2-40B4-BE49-F238E27FC236}">
                <a16:creationId xmlns:a16="http://schemas.microsoft.com/office/drawing/2014/main" xmlns="" id="{979EDFD1-3F76-A64A-98FB-71C82E0D5D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43077" y="342900"/>
            <a:ext cx="1740123" cy="1749631"/>
          </a:xfrm>
          <a:prstGeom prst="rect">
            <a:avLst/>
          </a:prstGeom>
        </p:spPr>
      </p:pic>
    </p:spTree>
    <p:extLst>
      <p:ext uri="{BB962C8B-B14F-4D97-AF65-F5344CB8AC3E}">
        <p14:creationId xmlns:p14="http://schemas.microsoft.com/office/powerpoint/2010/main" val="2850324448"/>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pic>
        <p:nvPicPr>
          <p:cNvPr id="3" name="Picture 2">
            <a:extLst>
              <a:ext uri="{FF2B5EF4-FFF2-40B4-BE49-F238E27FC236}">
                <a16:creationId xmlns:a16="http://schemas.microsoft.com/office/drawing/2014/main" xmlns="" id="{296E7EF6-67A7-084D-9D57-FE226AB76C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43077" y="342900"/>
            <a:ext cx="1740123" cy="1749632"/>
          </a:xfrm>
          <a:prstGeom prst="rect">
            <a:avLst/>
          </a:prstGeom>
        </p:spPr>
      </p:pic>
    </p:spTree>
    <p:extLst>
      <p:ext uri="{BB962C8B-B14F-4D97-AF65-F5344CB8AC3E}">
        <p14:creationId xmlns:p14="http://schemas.microsoft.com/office/powerpoint/2010/main" val="3462901151"/>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lang="en-US" b="0">
                <a:solidFill>
                  <a:srgbClr val="C0C0C8"/>
                </a:solidFill>
                <a:latin typeface="Arial Regular" charset="0"/>
              </a:rPr>
              <a:pPr/>
              <a:t>‹#›</a:t>
            </a:fld>
            <a:endParaRPr lang="en-US" b="0" dirty="0">
              <a:solidFill>
                <a:srgbClr val="C0C0C8"/>
              </a:solidFill>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pic>
        <p:nvPicPr>
          <p:cNvPr id="12" name="Picture 11">
            <a:extLst>
              <a:ext uri="{FF2B5EF4-FFF2-40B4-BE49-F238E27FC236}">
                <a16:creationId xmlns:a16="http://schemas.microsoft.com/office/drawing/2014/main" xmlns="" id="{9264E270-6490-724E-9726-F0136CF1B0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43077" y="342900"/>
            <a:ext cx="1740123" cy="1749631"/>
          </a:xfrm>
          <a:prstGeom prst="rect">
            <a:avLst/>
          </a:prstGeom>
        </p:spPr>
      </p:pic>
    </p:spTree>
    <p:extLst>
      <p:ext uri="{BB962C8B-B14F-4D97-AF65-F5344CB8AC3E}">
        <p14:creationId xmlns:p14="http://schemas.microsoft.com/office/powerpoint/2010/main" val="3020532724"/>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pic>
        <p:nvPicPr>
          <p:cNvPr id="7" name="Picture 6">
            <a:extLst>
              <a:ext uri="{FF2B5EF4-FFF2-40B4-BE49-F238E27FC236}">
                <a16:creationId xmlns:a16="http://schemas.microsoft.com/office/drawing/2014/main" xmlns="" id="{0FF6F701-2A2D-1648-A502-1E87CB2C1F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43077" y="342900"/>
            <a:ext cx="1740123" cy="1749632"/>
          </a:xfrm>
          <a:prstGeom prst="rect">
            <a:avLst/>
          </a:prstGeom>
        </p:spPr>
      </p:pic>
    </p:spTree>
    <p:extLst>
      <p:ext uri="{BB962C8B-B14F-4D97-AF65-F5344CB8AC3E}">
        <p14:creationId xmlns:p14="http://schemas.microsoft.com/office/powerpoint/2010/main" val="3774127223"/>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6734" y="9258300"/>
            <a:ext cx="1599811" cy="677021"/>
          </a:xfrm>
          <a:prstGeom prst="rect">
            <a:avLst/>
          </a:prstGeom>
        </p:spPr>
      </p:pic>
      <p:pic>
        <p:nvPicPr>
          <p:cNvPr id="7" name="Picture 6">
            <a:extLst>
              <a:ext uri="{FF2B5EF4-FFF2-40B4-BE49-F238E27FC236}">
                <a16:creationId xmlns:a16="http://schemas.microsoft.com/office/drawing/2014/main" xmlns="" id="{DDD06E95-0719-AE48-ADDF-56BADAACDA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3477" y="342900"/>
            <a:ext cx="1740123" cy="1749632"/>
          </a:xfrm>
          <a:prstGeom prst="rect">
            <a:avLst/>
          </a:prstGeom>
        </p:spPr>
      </p:pic>
    </p:spTree>
    <p:extLst>
      <p:ext uri="{BB962C8B-B14F-4D97-AF65-F5344CB8AC3E}">
        <p14:creationId xmlns:p14="http://schemas.microsoft.com/office/powerpoint/2010/main" val="3147244271"/>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pic>
        <p:nvPicPr>
          <p:cNvPr id="10" name="Picture 9">
            <a:extLst>
              <a:ext uri="{FF2B5EF4-FFF2-40B4-BE49-F238E27FC236}">
                <a16:creationId xmlns:a16="http://schemas.microsoft.com/office/drawing/2014/main" xmlns="" id="{7B0AC63C-48A7-8944-AD4B-0F8B8E335F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43077" y="342900"/>
            <a:ext cx="1740123" cy="1749632"/>
          </a:xfrm>
          <a:prstGeom prst="rect">
            <a:avLst/>
          </a:prstGeom>
        </p:spPr>
      </p:pic>
    </p:spTree>
    <p:extLst>
      <p:ext uri="{BB962C8B-B14F-4D97-AF65-F5344CB8AC3E}">
        <p14:creationId xmlns:p14="http://schemas.microsoft.com/office/powerpoint/2010/main" val="2860225463"/>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lang="en-US" b="0">
                <a:solidFill>
                  <a:srgbClr val="C0C0C8"/>
                </a:solidFill>
                <a:latin typeface="Arial Regular" charset="0"/>
              </a:rPr>
              <a:pPr/>
              <a:t>‹#›</a:t>
            </a:fld>
            <a:endParaRPr lang="en-US" b="0" dirty="0">
              <a:solidFill>
                <a:srgbClr val="C0C0C8"/>
              </a:solidFill>
              <a:latin typeface="Arial Regular" charset="0"/>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pic>
        <p:nvPicPr>
          <p:cNvPr id="14" name="Picture 13">
            <a:extLst>
              <a:ext uri="{FF2B5EF4-FFF2-40B4-BE49-F238E27FC236}">
                <a16:creationId xmlns:a16="http://schemas.microsoft.com/office/drawing/2014/main" xmlns="" id="{2828D540-69F9-4A40-9522-F2BB1CF4EA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43077" y="342900"/>
            <a:ext cx="1740123" cy="1749631"/>
          </a:xfrm>
          <a:prstGeom prst="rect">
            <a:avLst/>
          </a:prstGeom>
        </p:spPr>
      </p:pic>
    </p:spTree>
    <p:extLst>
      <p:ext uri="{BB962C8B-B14F-4D97-AF65-F5344CB8AC3E}">
        <p14:creationId xmlns:p14="http://schemas.microsoft.com/office/powerpoint/2010/main" val="929892796"/>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lang="en-US" b="0">
                <a:solidFill>
                  <a:srgbClr val="C0C0C8"/>
                </a:solidFill>
                <a:latin typeface="Arial Regular" charset="0"/>
              </a:rPr>
              <a:pPr/>
              <a:t>‹#›</a:t>
            </a:fld>
            <a:endParaRPr lang="en-US" b="0" dirty="0">
              <a:solidFill>
                <a:srgbClr val="C0C0C8"/>
              </a:solidFill>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b="0" i="0">
                <a:latin typeface="Arial Regular" charset="0"/>
              </a:defRPr>
            </a:lvl1pPr>
          </a:lstStyle>
          <a:p>
            <a:endParaRPr lang="uk-UA"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pic>
        <p:nvPicPr>
          <p:cNvPr id="22" name="Picture 21">
            <a:extLst>
              <a:ext uri="{FF2B5EF4-FFF2-40B4-BE49-F238E27FC236}">
                <a16:creationId xmlns:a16="http://schemas.microsoft.com/office/drawing/2014/main" xmlns="" id="{199A71FB-EB0A-A04A-893B-761250305A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43077" y="342900"/>
            <a:ext cx="1740123" cy="1749631"/>
          </a:xfrm>
          <a:prstGeom prst="rect">
            <a:avLst/>
          </a:prstGeom>
        </p:spPr>
      </p:pic>
    </p:spTree>
    <p:extLst>
      <p:ext uri="{BB962C8B-B14F-4D97-AF65-F5344CB8AC3E}">
        <p14:creationId xmlns:p14="http://schemas.microsoft.com/office/powerpoint/2010/main" val="249285928"/>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lang="en-US" b="0">
                <a:solidFill>
                  <a:srgbClr val="C0C0C8"/>
                </a:solidFill>
                <a:latin typeface="Arial Regular" charset="0"/>
              </a:rPr>
              <a:pPr/>
              <a:t>‹#›</a:t>
            </a:fld>
            <a:endParaRPr lang="en-US" b="0" dirty="0">
              <a:solidFill>
                <a:srgbClr val="C0C0C8"/>
              </a:solidFill>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pic>
        <p:nvPicPr>
          <p:cNvPr id="28" name="Picture 27">
            <a:extLst>
              <a:ext uri="{FF2B5EF4-FFF2-40B4-BE49-F238E27FC236}">
                <a16:creationId xmlns:a16="http://schemas.microsoft.com/office/drawing/2014/main" xmlns="" id="{54F58AE6-C2D8-6A41-8A03-4D6CFB3240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43077" y="342900"/>
            <a:ext cx="1740123" cy="1749631"/>
          </a:xfrm>
          <a:prstGeom prst="rect">
            <a:avLst/>
          </a:prstGeom>
        </p:spPr>
      </p:pic>
    </p:spTree>
    <p:extLst>
      <p:ext uri="{BB962C8B-B14F-4D97-AF65-F5344CB8AC3E}">
        <p14:creationId xmlns:p14="http://schemas.microsoft.com/office/powerpoint/2010/main" val="319992461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759233176"/>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PICTUR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lang="en-US" b="0">
                <a:solidFill>
                  <a:srgbClr val="C0C0C8"/>
                </a:solidFill>
                <a:latin typeface="Arial Regular" charset="0"/>
              </a:rPr>
              <a:pPr/>
              <a:t>‹#›</a:t>
            </a:fld>
            <a:endParaRPr lang="en-US" b="0" dirty="0">
              <a:solidFill>
                <a:srgbClr val="C0C0C8"/>
              </a:solidFill>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pic>
        <p:nvPicPr>
          <p:cNvPr id="11" name="Picture 10">
            <a:extLst>
              <a:ext uri="{FF2B5EF4-FFF2-40B4-BE49-F238E27FC236}">
                <a16:creationId xmlns:a16="http://schemas.microsoft.com/office/drawing/2014/main" xmlns="" id="{1FF320C7-82D4-8F45-8F45-4E80C24312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43077" y="342900"/>
            <a:ext cx="1740123" cy="1749631"/>
          </a:xfrm>
          <a:prstGeom prst="rect">
            <a:avLst/>
          </a:prstGeom>
        </p:spPr>
      </p:pic>
    </p:spTree>
    <p:extLst>
      <p:ext uri="{BB962C8B-B14F-4D97-AF65-F5344CB8AC3E}">
        <p14:creationId xmlns:p14="http://schemas.microsoft.com/office/powerpoint/2010/main" val="3238664440"/>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PICTUR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lang="en-US" b="0">
                <a:solidFill>
                  <a:srgbClr val="C0C0C8"/>
                </a:solidFill>
                <a:latin typeface="Arial Regular" charset="0"/>
              </a:rPr>
              <a:pPr/>
              <a:t>‹#›</a:t>
            </a:fld>
            <a:endParaRPr lang="en-US" b="0" dirty="0">
              <a:solidFill>
                <a:srgbClr val="C0C0C8"/>
              </a:solidFill>
              <a:latin typeface="Arial Regular" charset="0"/>
            </a:endParaRPr>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pic>
        <p:nvPicPr>
          <p:cNvPr id="11" name="Picture 10">
            <a:extLst>
              <a:ext uri="{FF2B5EF4-FFF2-40B4-BE49-F238E27FC236}">
                <a16:creationId xmlns:a16="http://schemas.microsoft.com/office/drawing/2014/main" xmlns="" id="{EC9DFDC3-0D8F-A642-8B0E-23FAC6A167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43077" y="342900"/>
            <a:ext cx="1740123" cy="1749631"/>
          </a:xfrm>
          <a:prstGeom prst="rect">
            <a:avLst/>
          </a:prstGeom>
        </p:spPr>
      </p:pic>
    </p:spTree>
    <p:extLst>
      <p:ext uri="{BB962C8B-B14F-4D97-AF65-F5344CB8AC3E}">
        <p14:creationId xmlns:p14="http://schemas.microsoft.com/office/powerpoint/2010/main" val="266838304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5280969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46357977"/>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theme" Target="../theme/theme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761" r:id="rId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54357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606236"/>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jp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s://www.zurn.com/media-library/web_documents/pdfs/brochures/111-157-4-2018.aspx" TargetMode="External"/><Relationship Id="rId4" Type="http://schemas.openxmlformats.org/officeDocument/2006/relationships/hyperlink" Target="http://zix.zurn.com/Default.aspx?tabid=36"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hyperlink" Target="https://www.worlddryer.com/" TargetMode="Externa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hyperlink" Target="https://youtu.be/LBta9-ylTH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zurn.com/resources/product-training"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71600" y="7886700"/>
            <a:ext cx="12954000" cy="861774"/>
          </a:xfrm>
          <a:prstGeom prst="rect">
            <a:avLst/>
          </a:prstGeom>
          <a:noFill/>
        </p:spPr>
        <p:txBody>
          <a:bodyPr wrap="square" rtlCol="0">
            <a:spAutoFit/>
          </a:bodyPr>
          <a:lstStyle/>
          <a:p>
            <a:r>
              <a:rPr lang="en-US" sz="5000" dirty="0">
                <a:solidFill>
                  <a:schemeClr val="accent1"/>
                </a:solidFill>
                <a:latin typeface="Arial Regular" charset="0"/>
                <a:ea typeface="Arial Narrow Regular" charset="0"/>
                <a:cs typeface="Lato Semibold" panose="020F0502020204030203" pitchFamily="34" charset="0"/>
              </a:rPr>
              <a:t>Zurn New Product Launches</a:t>
            </a:r>
            <a:endParaRPr lang="ru-RU" sz="5000" dirty="0">
              <a:solidFill>
                <a:schemeClr val="accent1"/>
              </a:solidFill>
              <a:latin typeface="Arial Regular" charset="0"/>
              <a:ea typeface="Lato Semibold" panose="020F0502020204030203" pitchFamily="34" charset="0"/>
              <a:cs typeface="Lato Semibold" panose="020F0502020204030203" pitchFamily="34" charset="0"/>
            </a:endParaRPr>
          </a:p>
        </p:txBody>
      </p:sp>
      <p:sp>
        <p:nvSpPr>
          <p:cNvPr id="4" name="TextBox 3"/>
          <p:cNvSpPr txBox="1"/>
          <p:nvPr/>
        </p:nvSpPr>
        <p:spPr>
          <a:xfrm>
            <a:off x="1447800" y="8738294"/>
            <a:ext cx="10744200" cy="477054"/>
          </a:xfrm>
          <a:prstGeom prst="rect">
            <a:avLst/>
          </a:prstGeom>
          <a:noFill/>
        </p:spPr>
        <p:txBody>
          <a:bodyPr wrap="square" rtlCol="0">
            <a:spAutoFit/>
          </a:bodyPr>
          <a:lstStyle/>
          <a:p>
            <a:r>
              <a:rPr lang="en-US" sz="2500" dirty="0">
                <a:solidFill>
                  <a:schemeClr val="tx2"/>
                </a:solidFill>
                <a:latin typeface="Arial Regular" charset="0"/>
              </a:rPr>
              <a:t>July 2018</a:t>
            </a:r>
            <a:endParaRPr lang="uk-UA" sz="2500" dirty="0">
              <a:solidFill>
                <a:schemeClr val="tx2"/>
              </a:solidFill>
              <a:latin typeface="Arial Regular" charset="0"/>
            </a:endParaRPr>
          </a:p>
        </p:txBody>
      </p:sp>
    </p:spTree>
    <p:extLst>
      <p:ext uri="{BB962C8B-B14F-4D97-AF65-F5344CB8AC3E}">
        <p14:creationId xmlns:p14="http://schemas.microsoft.com/office/powerpoint/2010/main" val="5188516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953501" cy="1338828"/>
          </a:xfrm>
        </p:spPr>
        <p:txBody>
          <a:bodyPr/>
          <a:lstStyle/>
          <a:p>
            <a:r>
              <a:rPr lang="en-US" dirty="0">
                <a:solidFill>
                  <a:schemeClr val="accent1"/>
                </a:solidFill>
              </a:rPr>
              <a:t>present launch</a:t>
            </a:r>
            <a:r>
              <a:rPr lang="en-US" dirty="0"/>
              <a:t/>
            </a:r>
            <a:br>
              <a:rPr lang="en-US" dirty="0"/>
            </a:br>
            <a:r>
              <a:rPr lang="en-US" dirty="0"/>
              <a:t>fire protection</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10</a:t>
            </a:fld>
            <a:endParaRPr b="0" dirty="0">
              <a:latin typeface="Arial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2" name="Group 38"/>
          <p:cNvGrpSpPr/>
          <p:nvPr/>
        </p:nvGrpSpPr>
        <p:grpSpPr>
          <a:xfrm>
            <a:off x="906779" y="2705100"/>
            <a:ext cx="8134351" cy="5923312"/>
            <a:chOff x="7848600" y="5084128"/>
            <a:chExt cx="8134351" cy="5923312"/>
          </a:xfrm>
        </p:grpSpPr>
        <p:grpSp>
          <p:nvGrpSpPr>
            <p:cNvPr id="5" name="Group 39"/>
            <p:cNvGrpSpPr/>
            <p:nvPr/>
          </p:nvGrpSpPr>
          <p:grpSpPr>
            <a:xfrm>
              <a:off x="7848600" y="5084128"/>
              <a:ext cx="8134351" cy="646331"/>
              <a:chOff x="7467600" y="5557807"/>
              <a:chExt cx="8134351" cy="646331"/>
            </a:xfrm>
          </p:grpSpPr>
          <p:sp>
            <p:nvSpPr>
              <p:cNvPr id="42" name="TextBox 41"/>
              <p:cNvSpPr txBox="1"/>
              <p:nvPr/>
            </p:nvSpPr>
            <p:spPr>
              <a:xfrm>
                <a:off x="7587625" y="5557807"/>
                <a:ext cx="8014326" cy="646331"/>
              </a:xfrm>
              <a:prstGeom prst="rect">
                <a:avLst/>
              </a:prstGeom>
              <a:noFill/>
            </p:spPr>
            <p:txBody>
              <a:bodyPr wrap="square" rtlCol="0">
                <a:spAutoFit/>
              </a:bodyPr>
              <a:lstStyle/>
              <a:p>
                <a:r>
                  <a:rPr lang="en-US" sz="3600" dirty="0">
                    <a:solidFill>
                      <a:schemeClr val="accent1"/>
                    </a:solidFill>
                    <a:latin typeface="Arial Narrow Regular" charset="0"/>
                  </a:rPr>
                  <a:t>Fire Protection breakout business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241462" cy="5247590"/>
            </a:xfrm>
            <a:prstGeom prst="rect">
              <a:avLst/>
            </a:prstGeom>
            <a:noFill/>
          </p:spPr>
          <p:txBody>
            <a:bodyPr wrap="square" rtlCol="0">
              <a:spAutoFit/>
            </a:bodyPr>
            <a:lstStyle/>
            <a:p>
              <a:pPr lvl="0">
                <a:spcAft>
                  <a:spcPts val="600"/>
                </a:spcAft>
              </a:pPr>
              <a:r>
                <a:rPr lang="en-US" sz="2000" dirty="0">
                  <a:solidFill>
                    <a:schemeClr val="tx2"/>
                  </a:solidFill>
                  <a:latin typeface="Arial Narrow Regular" charset="0"/>
                </a:rPr>
                <a:t>Be the leader in differentiated fire protection valves and related products that provide installation labor savings and the lowest fire sprinkler system cost</a:t>
              </a:r>
            </a:p>
            <a:p>
              <a:pPr marL="285750" indent="-285750">
                <a:spcAft>
                  <a:spcPts val="600"/>
                </a:spcAft>
                <a:buFont typeface="Arial" panose="020B0604020202020204" pitchFamily="34" charset="0"/>
                <a:buChar char="•"/>
              </a:pPr>
              <a:r>
                <a:rPr lang="en-US" sz="2000" dirty="0">
                  <a:solidFill>
                    <a:schemeClr val="tx2"/>
                  </a:solidFill>
                  <a:latin typeface="Arial Narrow Regular" charset="0"/>
                </a:rPr>
                <a:t>Solid base of business in Fire</a:t>
              </a:r>
            </a:p>
            <a:p>
              <a:pPr marL="285750" indent="-285750">
                <a:spcAft>
                  <a:spcPts val="600"/>
                </a:spcAft>
                <a:buFont typeface="Arial" panose="020B0604020202020204" pitchFamily="34" charset="0"/>
                <a:buChar char="•"/>
              </a:pPr>
              <a:r>
                <a:rPr lang="en-US" sz="2000" dirty="0">
                  <a:solidFill>
                    <a:schemeClr val="tx2"/>
                  </a:solidFill>
                  <a:latin typeface="Arial Narrow Regular" charset="0"/>
                </a:rPr>
                <a:t>Leverage strong Zurn brand recognition</a:t>
              </a:r>
            </a:p>
            <a:p>
              <a:pPr marL="285750" indent="-285750">
                <a:spcAft>
                  <a:spcPts val="600"/>
                </a:spcAft>
                <a:buFont typeface="Arial" panose="020B0604020202020204" pitchFamily="34" charset="0"/>
                <a:buChar char="•"/>
              </a:pPr>
              <a:r>
                <a:rPr lang="en-US" sz="2000" dirty="0">
                  <a:solidFill>
                    <a:schemeClr val="tx2"/>
                  </a:solidFill>
                  <a:latin typeface="Arial Narrow Regular" charset="0"/>
                </a:rPr>
                <a:t>Add resources to grow in Fire by: </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Driving deeper customer engagement</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Selling more of current products</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Rapidly sourcing and launching new products</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Developing new products</a:t>
              </a:r>
            </a:p>
            <a:p>
              <a:pPr marL="285750" indent="-285750">
                <a:spcAft>
                  <a:spcPts val="600"/>
                </a:spcAft>
                <a:buFont typeface="Arial" panose="020B0604020202020204" pitchFamily="34" charset="0"/>
                <a:buChar char="•"/>
              </a:pPr>
              <a:r>
                <a:rPr lang="en-US" sz="2000" dirty="0">
                  <a:solidFill>
                    <a:schemeClr val="tx2"/>
                  </a:solidFill>
                  <a:latin typeface="Arial Narrow Regular" charset="0"/>
                </a:rPr>
                <a:t>Fire protection focused marketing including:</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Fire specific website enhancements and collateral</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Engaging Fire Sprinkler contractors and engineers</a:t>
              </a:r>
            </a:p>
            <a:p>
              <a:pPr marL="285750" indent="-285750">
                <a:spcAft>
                  <a:spcPts val="600"/>
                </a:spcAft>
                <a:buFont typeface="Arial" panose="020B0604020202020204" pitchFamily="34" charset="0"/>
                <a:buChar char="•"/>
              </a:pPr>
              <a:r>
                <a:rPr lang="en-US" sz="2000" dirty="0">
                  <a:solidFill>
                    <a:schemeClr val="tx2"/>
                  </a:solidFill>
                  <a:latin typeface="Arial Narrow Regular" charset="0"/>
                </a:rPr>
                <a:t>Rep resource commitments to join Zurn’s Fire growth plans </a:t>
              </a:r>
            </a:p>
          </p:txBody>
        </p:sp>
      </p:grpSp>
      <p:sp>
        <p:nvSpPr>
          <p:cNvPr id="16" name="Rectangle 15"/>
          <p:cNvSpPr/>
          <p:nvPr/>
        </p:nvSpPr>
        <p:spPr>
          <a:xfrm>
            <a:off x="9124951" y="-3810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11" name="Picture 10" descr="Picture1.png"/>
          <p:cNvPicPr>
            <a:picLocks noChangeAspect="1"/>
          </p:cNvPicPr>
          <p:nvPr/>
        </p:nvPicPr>
        <p:blipFill>
          <a:blip r:embed="rId3" cstate="print"/>
          <a:stretch>
            <a:fillRect/>
          </a:stretch>
        </p:blipFill>
        <p:spPr>
          <a:xfrm>
            <a:off x="9586444" y="1212896"/>
            <a:ext cx="8320556" cy="7866442"/>
          </a:xfrm>
          <a:prstGeom prst="rect">
            <a:avLst/>
          </a:prstGeom>
        </p:spPr>
      </p:pic>
    </p:spTree>
    <p:extLst>
      <p:ext uri="{BB962C8B-B14F-4D97-AF65-F5344CB8AC3E}">
        <p14:creationId xmlns:p14="http://schemas.microsoft.com/office/powerpoint/2010/main" val="36635590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953501" cy="1338828"/>
          </a:xfrm>
        </p:spPr>
        <p:txBody>
          <a:bodyPr/>
          <a:lstStyle/>
          <a:p>
            <a:r>
              <a:rPr lang="en-US" dirty="0">
                <a:solidFill>
                  <a:schemeClr val="accent1"/>
                </a:solidFill>
              </a:rPr>
              <a:t>present launch</a:t>
            </a:r>
            <a:r>
              <a:rPr lang="en-US" dirty="0"/>
              <a:t/>
            </a:r>
            <a:br>
              <a:rPr lang="en-US" dirty="0"/>
            </a:br>
            <a:r>
              <a:rPr lang="en-US" dirty="0"/>
              <a:t>fire protection</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11</a:t>
            </a:fld>
            <a:endParaRPr b="0" dirty="0">
              <a:latin typeface="Arial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2" name="Group 38"/>
          <p:cNvGrpSpPr/>
          <p:nvPr/>
        </p:nvGrpSpPr>
        <p:grpSpPr>
          <a:xfrm>
            <a:off x="381000" y="2204906"/>
            <a:ext cx="8153400" cy="6461921"/>
            <a:chOff x="7848600" y="5084128"/>
            <a:chExt cx="8348413" cy="6461921"/>
          </a:xfrm>
        </p:grpSpPr>
        <p:grpSp>
          <p:nvGrpSpPr>
            <p:cNvPr id="5" name="Group 39"/>
            <p:cNvGrpSpPr/>
            <p:nvPr/>
          </p:nvGrpSpPr>
          <p:grpSpPr>
            <a:xfrm>
              <a:off x="7848600" y="5084128"/>
              <a:ext cx="8134351" cy="646331"/>
              <a:chOff x="7467600" y="5557807"/>
              <a:chExt cx="8134351" cy="646331"/>
            </a:xfrm>
          </p:grpSpPr>
          <p:sp>
            <p:nvSpPr>
              <p:cNvPr id="42" name="TextBox 41"/>
              <p:cNvSpPr txBox="1"/>
              <p:nvPr/>
            </p:nvSpPr>
            <p:spPr>
              <a:xfrm>
                <a:off x="7587625" y="5557807"/>
                <a:ext cx="8014326" cy="646331"/>
              </a:xfrm>
              <a:prstGeom prst="rect">
                <a:avLst/>
              </a:prstGeom>
              <a:noFill/>
            </p:spPr>
            <p:txBody>
              <a:bodyPr wrap="square" rtlCol="0">
                <a:spAutoFit/>
              </a:bodyPr>
              <a:lstStyle/>
              <a:p>
                <a:r>
                  <a:rPr lang="en-US" sz="3600" dirty="0">
                    <a:solidFill>
                      <a:schemeClr val="accent1"/>
                    </a:solidFill>
                    <a:latin typeface="Arial Narrow Regular" charset="0"/>
                  </a:rPr>
                  <a:t>Fire Protection Solutions – Group 1</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5" y="5759850"/>
              <a:ext cx="7917018" cy="5786199"/>
            </a:xfrm>
            <a:prstGeom prst="rect">
              <a:avLst/>
            </a:prstGeom>
            <a:noFill/>
          </p:spPr>
          <p:txBody>
            <a:bodyPr wrap="square" rtlCol="0">
              <a:spAutoFit/>
            </a:bodyPr>
            <a:lstStyle/>
            <a:p>
              <a:pPr>
                <a:spcAft>
                  <a:spcPts val="600"/>
                </a:spcAft>
              </a:pPr>
              <a:r>
                <a:rPr lang="en-US" sz="2000" dirty="0">
                  <a:solidFill>
                    <a:schemeClr val="tx2"/>
                  </a:solidFill>
                  <a:latin typeface="Arial Narrow Regular" charset="0"/>
                </a:rPr>
                <a:t>Advantage the Zurn brand strength, established by backflow and fire valves, with contractors, engineers and distributors by adding products to provide a simple and economical purchase solution from order to delivery, and one-touch project problem resolution.</a:t>
              </a:r>
            </a:p>
            <a:p>
              <a:pPr marL="285750"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Group 1 Products:</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Fire Valves</a:t>
              </a:r>
            </a:p>
            <a:p>
              <a:pPr marL="1657350" lvl="2" indent="-285750">
                <a:spcAft>
                  <a:spcPts val="600"/>
                </a:spcAft>
                <a:buFont typeface="Arial" panose="020B0604020202020204" pitchFamily="34" charset="0"/>
                <a:buChar char="•"/>
              </a:pPr>
              <a:r>
                <a:rPr lang="en-US" sz="2000" dirty="0">
                  <a:solidFill>
                    <a:schemeClr val="tx2"/>
                  </a:solidFill>
                  <a:latin typeface="Arial Narrow Regular" charset="0"/>
                </a:rPr>
                <a:t>Hose valve (F100, F100G)</a:t>
              </a:r>
            </a:p>
            <a:p>
              <a:pPr marL="1657350" lvl="2" indent="-285750">
                <a:spcAft>
                  <a:spcPts val="600"/>
                </a:spcAft>
                <a:buFont typeface="Arial" panose="020B0604020202020204" pitchFamily="34" charset="0"/>
                <a:buChar char="•"/>
              </a:pPr>
              <a:r>
                <a:rPr lang="en-US" sz="2000" dirty="0">
                  <a:solidFill>
                    <a:schemeClr val="tx2"/>
                  </a:solidFill>
                  <a:latin typeface="Arial Narrow Regular" charset="0"/>
                </a:rPr>
                <a:t>Restricting hose valve (F105)</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Test and Drain Valves (FTD)</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Shut-Off  Valves </a:t>
              </a:r>
            </a:p>
            <a:p>
              <a:pPr marL="1657350" lvl="2" indent="-285750">
                <a:spcAft>
                  <a:spcPts val="600"/>
                </a:spcAft>
                <a:buFont typeface="Arial" panose="020B0604020202020204" pitchFamily="34" charset="0"/>
                <a:buChar char="•"/>
              </a:pPr>
              <a:r>
                <a:rPr lang="en-US" sz="2000" dirty="0">
                  <a:solidFill>
                    <a:schemeClr val="tx2"/>
                  </a:solidFill>
                  <a:latin typeface="Arial Narrow Regular" charset="0"/>
                </a:rPr>
                <a:t>Powerball butterfly valve (F49BR, F49BRG)</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Commercial Risers (FEZR)</a:t>
              </a:r>
              <a:endParaRPr lang="en-US" sz="2000" dirty="0">
                <a:solidFill>
                  <a:srgbClr val="858591"/>
                </a:solidFill>
                <a:latin typeface="Arial Narrow Regular" charset="0"/>
              </a:endParaRPr>
            </a:p>
            <a:p>
              <a:pPr marL="285750" lvl="0"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Net pricing sheet available on ZIX and list prices are loaded in Axapta</a:t>
              </a:r>
            </a:p>
            <a:p>
              <a:pPr marL="285750" lvl="0"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New products specification sheets and digital sell sheet available on zurn.com/fire</a:t>
              </a:r>
            </a:p>
          </p:txBody>
        </p:sp>
      </p:grpSp>
      <p:sp>
        <p:nvSpPr>
          <p:cNvPr id="16" name="Rectangle 15"/>
          <p:cNvSpPr/>
          <p:nvPr/>
        </p:nvSpPr>
        <p:spPr>
          <a:xfrm>
            <a:off x="9124951" y="-3810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4951" y="2322522"/>
            <a:ext cx="9168713" cy="6112475"/>
          </a:xfrm>
          <a:prstGeom prst="rect">
            <a:avLst/>
          </a:prstGeom>
        </p:spPr>
      </p:pic>
    </p:spTree>
    <p:extLst>
      <p:ext uri="{BB962C8B-B14F-4D97-AF65-F5344CB8AC3E}">
        <p14:creationId xmlns:p14="http://schemas.microsoft.com/office/powerpoint/2010/main" val="32710274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953501" cy="1338828"/>
          </a:xfrm>
        </p:spPr>
        <p:txBody>
          <a:bodyPr/>
          <a:lstStyle/>
          <a:p>
            <a:r>
              <a:rPr lang="en-US" dirty="0">
                <a:solidFill>
                  <a:schemeClr val="accent1"/>
                </a:solidFill>
              </a:rPr>
              <a:t>present launch</a:t>
            </a:r>
            <a:r>
              <a:rPr lang="en-US" dirty="0"/>
              <a:t/>
            </a:r>
            <a:br>
              <a:rPr lang="en-US" dirty="0"/>
            </a:br>
            <a:r>
              <a:rPr lang="en-US" dirty="0"/>
              <a:t>fire protection</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12</a:t>
            </a:fld>
            <a:endParaRPr b="0" dirty="0">
              <a:latin typeface="Arial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2" name="Group 38"/>
          <p:cNvGrpSpPr/>
          <p:nvPr/>
        </p:nvGrpSpPr>
        <p:grpSpPr>
          <a:xfrm>
            <a:off x="381000" y="2705100"/>
            <a:ext cx="8686800" cy="5692480"/>
            <a:chOff x="7848600" y="5084128"/>
            <a:chExt cx="8134351" cy="5692480"/>
          </a:xfrm>
        </p:grpSpPr>
        <p:grpSp>
          <p:nvGrpSpPr>
            <p:cNvPr id="5" name="Group 39"/>
            <p:cNvGrpSpPr/>
            <p:nvPr/>
          </p:nvGrpSpPr>
          <p:grpSpPr>
            <a:xfrm>
              <a:off x="7848600" y="5084128"/>
              <a:ext cx="8134351" cy="646331"/>
              <a:chOff x="7467600" y="5557807"/>
              <a:chExt cx="8134351" cy="646331"/>
            </a:xfrm>
          </p:grpSpPr>
          <p:sp>
            <p:nvSpPr>
              <p:cNvPr id="42" name="TextBox 41"/>
              <p:cNvSpPr txBox="1"/>
              <p:nvPr/>
            </p:nvSpPr>
            <p:spPr>
              <a:xfrm>
                <a:off x="7587625" y="5557807"/>
                <a:ext cx="8014326" cy="646331"/>
              </a:xfrm>
              <a:prstGeom prst="rect">
                <a:avLst/>
              </a:prstGeom>
              <a:noFill/>
            </p:spPr>
            <p:txBody>
              <a:bodyPr wrap="square" rtlCol="0">
                <a:spAutoFit/>
              </a:bodyPr>
              <a:lstStyle/>
              <a:p>
                <a:r>
                  <a:rPr lang="en-US" sz="3600" dirty="0">
                    <a:solidFill>
                      <a:schemeClr val="accent1"/>
                    </a:solidFill>
                    <a:latin typeface="Arial Narrow Regular" charset="0"/>
                  </a:rPr>
                  <a:t>fire valves – hose valve</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5" y="5759850"/>
              <a:ext cx="7132125" cy="5016758"/>
            </a:xfrm>
            <a:prstGeom prst="rect">
              <a:avLst/>
            </a:prstGeom>
            <a:noFill/>
          </p:spPr>
          <p:txBody>
            <a:bodyPr wrap="square" rtlCol="0">
              <a:spAutoFit/>
            </a:bodyPr>
            <a:lstStyle/>
            <a:p>
              <a:pPr marL="285750" indent="-285750">
                <a:spcBef>
                  <a:spcPts val="600"/>
                </a:spcBef>
                <a:spcAft>
                  <a:spcPts val="600"/>
                </a:spcAft>
              </a:pPr>
              <a:r>
                <a:rPr lang="en-US" sz="2000" dirty="0">
                  <a:solidFill>
                    <a:schemeClr val="tx2"/>
                  </a:solidFill>
                  <a:latin typeface="Arial Narrow Regular" charset="0"/>
                </a:rPr>
                <a:t>Model F100 and F100G</a:t>
              </a:r>
            </a:p>
            <a:p>
              <a:pPr marL="285750" indent="-285750">
                <a:spcBef>
                  <a:spcPts val="600"/>
                </a:spcBef>
                <a:spcAft>
                  <a:spcPts val="600"/>
                </a:spcAft>
                <a:buFont typeface="Arial" panose="020B0604020202020204" pitchFamily="34" charset="0"/>
                <a:buChar char="•"/>
              </a:pPr>
              <a:r>
                <a:rPr lang="en-US" sz="2000" dirty="0">
                  <a:solidFill>
                    <a:schemeClr val="tx2"/>
                  </a:solidFill>
                  <a:latin typeface="Arial Narrow Regular" charset="0"/>
                </a:rPr>
                <a:t>Standpipe valve listed for use on fire hose rack assembly, or as a fire department outlet connection</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Sizes:  1-1/2” and 2-1/2”</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Maximum inlet pressure:  300 psi</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Inlet connection:  FNPT or Grooved</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Outlet connection:  NH, FNPT or Special Thread (2-1/2”)</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2-1/2” available rough chrome plated (request lead time)</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Standards Compliance:</a:t>
              </a:r>
            </a:p>
            <a:p>
              <a:pPr marL="1657350" lvl="2" indent="-285750">
                <a:spcAft>
                  <a:spcPts val="600"/>
                </a:spcAft>
                <a:buFont typeface="Arial" panose="020B0604020202020204" pitchFamily="34" charset="0"/>
                <a:buChar char="•"/>
              </a:pPr>
              <a:r>
                <a:rPr lang="en-US" sz="2000" dirty="0">
                  <a:solidFill>
                    <a:schemeClr val="tx2"/>
                  </a:solidFill>
                  <a:latin typeface="Arial Narrow Regular" charset="0"/>
                </a:rPr>
                <a:t>UL® Listed</a:t>
              </a:r>
            </a:p>
            <a:p>
              <a:pPr marL="1657350" lvl="2" indent="-285750">
                <a:spcAft>
                  <a:spcPts val="600"/>
                </a:spcAft>
                <a:buFont typeface="Arial" panose="020B0604020202020204" pitchFamily="34" charset="0"/>
                <a:buChar char="•"/>
              </a:pPr>
              <a:r>
                <a:rPr lang="en-US" sz="2000" dirty="0">
                  <a:solidFill>
                    <a:schemeClr val="tx2"/>
                  </a:solidFill>
                  <a:latin typeface="Arial Narrow Regular" charset="0"/>
                </a:rPr>
                <a:t>C-UL®, ULC® Listed (2-1/2” only)</a:t>
              </a:r>
            </a:p>
            <a:p>
              <a:pPr marL="1657350" lvl="2" indent="-285750">
                <a:spcAft>
                  <a:spcPts val="600"/>
                </a:spcAft>
                <a:buFont typeface="Arial" panose="020B0604020202020204" pitchFamily="34" charset="0"/>
                <a:buChar char="•"/>
              </a:pPr>
              <a:r>
                <a:rPr lang="en-US" sz="2000" dirty="0">
                  <a:solidFill>
                    <a:schemeClr val="tx2"/>
                  </a:solidFill>
                  <a:latin typeface="Arial Narrow Regular" charset="0"/>
                </a:rPr>
                <a:t>FM® Approved</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No special order forms necessary</a:t>
              </a:r>
            </a:p>
          </p:txBody>
        </p:sp>
      </p:grpSp>
      <p:sp>
        <p:nvSpPr>
          <p:cNvPr id="16" name="Rectangle 15"/>
          <p:cNvSpPr/>
          <p:nvPr/>
        </p:nvSpPr>
        <p:spPr>
          <a:xfrm>
            <a:off x="9124951" y="-3810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12" name="Picture 11" descr="112-F100F_AL.png"/>
          <p:cNvPicPr>
            <a:picLocks noChangeAspect="1"/>
          </p:cNvPicPr>
          <p:nvPr/>
        </p:nvPicPr>
        <p:blipFill>
          <a:blip r:embed="rId3" cstate="print"/>
          <a:stretch>
            <a:fillRect/>
          </a:stretch>
        </p:blipFill>
        <p:spPr>
          <a:xfrm>
            <a:off x="12210100" y="3314700"/>
            <a:ext cx="2648900" cy="3810000"/>
          </a:xfrm>
          <a:prstGeom prst="rect">
            <a:avLst/>
          </a:prstGeom>
        </p:spPr>
      </p:pic>
      <p:pic>
        <p:nvPicPr>
          <p:cNvPr id="13" name="Picture 12" descr="212-F100_AL.png"/>
          <p:cNvPicPr>
            <a:picLocks noChangeAspect="1"/>
          </p:cNvPicPr>
          <p:nvPr/>
        </p:nvPicPr>
        <p:blipFill>
          <a:blip r:embed="rId4" cstate="print"/>
          <a:stretch>
            <a:fillRect/>
          </a:stretch>
        </p:blipFill>
        <p:spPr>
          <a:xfrm>
            <a:off x="9448800" y="1104900"/>
            <a:ext cx="2528980" cy="3886200"/>
          </a:xfrm>
          <a:prstGeom prst="rect">
            <a:avLst/>
          </a:prstGeom>
        </p:spPr>
      </p:pic>
      <p:pic>
        <p:nvPicPr>
          <p:cNvPr id="14" name="Picture 13" descr="212-F100G_AL.png"/>
          <p:cNvPicPr>
            <a:picLocks noChangeAspect="1"/>
          </p:cNvPicPr>
          <p:nvPr/>
        </p:nvPicPr>
        <p:blipFill>
          <a:blip r:embed="rId5" cstate="print"/>
          <a:stretch>
            <a:fillRect/>
          </a:stretch>
        </p:blipFill>
        <p:spPr>
          <a:xfrm>
            <a:off x="15308766" y="5676900"/>
            <a:ext cx="2369634" cy="3886200"/>
          </a:xfrm>
          <a:prstGeom prst="rect">
            <a:avLst/>
          </a:prstGeom>
        </p:spPr>
      </p:pic>
      <p:sp>
        <p:nvSpPr>
          <p:cNvPr id="15" name="TextBox 14"/>
          <p:cNvSpPr txBox="1"/>
          <p:nvPr/>
        </p:nvSpPr>
        <p:spPr>
          <a:xfrm>
            <a:off x="9296400" y="5067300"/>
            <a:ext cx="2514600" cy="400110"/>
          </a:xfrm>
          <a:prstGeom prst="rect">
            <a:avLst/>
          </a:prstGeom>
          <a:noFill/>
        </p:spPr>
        <p:txBody>
          <a:bodyPr wrap="square" rtlCol="0">
            <a:spAutoFit/>
          </a:bodyPr>
          <a:lstStyle/>
          <a:p>
            <a:pPr algn="ctr"/>
            <a:r>
              <a:rPr lang="en-US" sz="2000" dirty="0">
                <a:solidFill>
                  <a:schemeClr val="tx2"/>
                </a:solidFill>
              </a:rPr>
              <a:t>212-F100</a:t>
            </a:r>
          </a:p>
        </p:txBody>
      </p:sp>
      <p:sp>
        <p:nvSpPr>
          <p:cNvPr id="18" name="TextBox 17"/>
          <p:cNvSpPr txBox="1"/>
          <p:nvPr/>
        </p:nvSpPr>
        <p:spPr>
          <a:xfrm>
            <a:off x="12115800" y="7200900"/>
            <a:ext cx="2514600" cy="400110"/>
          </a:xfrm>
          <a:prstGeom prst="rect">
            <a:avLst/>
          </a:prstGeom>
          <a:noFill/>
        </p:spPr>
        <p:txBody>
          <a:bodyPr wrap="square" rtlCol="0">
            <a:spAutoFit/>
          </a:bodyPr>
          <a:lstStyle/>
          <a:p>
            <a:pPr algn="ctr"/>
            <a:r>
              <a:rPr lang="en-US" sz="2000" dirty="0">
                <a:solidFill>
                  <a:schemeClr val="tx2"/>
                </a:solidFill>
              </a:rPr>
              <a:t>112-F100F</a:t>
            </a:r>
          </a:p>
        </p:txBody>
      </p:sp>
      <p:sp>
        <p:nvSpPr>
          <p:cNvPr id="19" name="TextBox 18"/>
          <p:cNvSpPr txBox="1"/>
          <p:nvPr/>
        </p:nvSpPr>
        <p:spPr>
          <a:xfrm>
            <a:off x="15087600" y="9620190"/>
            <a:ext cx="2514600" cy="400110"/>
          </a:xfrm>
          <a:prstGeom prst="rect">
            <a:avLst/>
          </a:prstGeom>
          <a:noFill/>
        </p:spPr>
        <p:txBody>
          <a:bodyPr wrap="square" rtlCol="0">
            <a:spAutoFit/>
          </a:bodyPr>
          <a:lstStyle/>
          <a:p>
            <a:pPr algn="ctr"/>
            <a:r>
              <a:rPr lang="en-US" sz="2000" dirty="0">
                <a:solidFill>
                  <a:schemeClr val="tx2"/>
                </a:solidFill>
              </a:rPr>
              <a:t>112-F100G</a:t>
            </a:r>
          </a:p>
        </p:txBody>
      </p:sp>
    </p:spTree>
    <p:extLst>
      <p:ext uri="{BB962C8B-B14F-4D97-AF65-F5344CB8AC3E}">
        <p14:creationId xmlns:p14="http://schemas.microsoft.com/office/powerpoint/2010/main" val="32710274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953501" cy="1338828"/>
          </a:xfrm>
        </p:spPr>
        <p:txBody>
          <a:bodyPr/>
          <a:lstStyle/>
          <a:p>
            <a:r>
              <a:rPr lang="en-US" dirty="0">
                <a:solidFill>
                  <a:schemeClr val="accent1"/>
                </a:solidFill>
              </a:rPr>
              <a:t>present launch</a:t>
            </a:r>
            <a:r>
              <a:rPr lang="en-US" dirty="0"/>
              <a:t/>
            </a:r>
            <a:br>
              <a:rPr lang="en-US" dirty="0"/>
            </a:br>
            <a:r>
              <a:rPr lang="en-US" dirty="0"/>
              <a:t>fire protection</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13</a:t>
            </a:fld>
            <a:endParaRPr b="0" dirty="0">
              <a:latin typeface="Arial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2" name="Group 38"/>
          <p:cNvGrpSpPr/>
          <p:nvPr/>
        </p:nvGrpSpPr>
        <p:grpSpPr>
          <a:xfrm>
            <a:off x="906779" y="2705100"/>
            <a:ext cx="8134351" cy="6000257"/>
            <a:chOff x="7848600" y="5084128"/>
            <a:chExt cx="8134351" cy="6000257"/>
          </a:xfrm>
        </p:grpSpPr>
        <p:grpSp>
          <p:nvGrpSpPr>
            <p:cNvPr id="5" name="Group 39"/>
            <p:cNvGrpSpPr/>
            <p:nvPr/>
          </p:nvGrpSpPr>
          <p:grpSpPr>
            <a:xfrm>
              <a:off x="7848600" y="5084128"/>
              <a:ext cx="8134351" cy="646331"/>
              <a:chOff x="7467600" y="5557807"/>
              <a:chExt cx="8134351" cy="646331"/>
            </a:xfrm>
          </p:grpSpPr>
          <p:sp>
            <p:nvSpPr>
              <p:cNvPr id="42" name="TextBox 41"/>
              <p:cNvSpPr txBox="1"/>
              <p:nvPr/>
            </p:nvSpPr>
            <p:spPr>
              <a:xfrm>
                <a:off x="7587625" y="5557807"/>
                <a:ext cx="8014326" cy="646331"/>
              </a:xfrm>
              <a:prstGeom prst="rect">
                <a:avLst/>
              </a:prstGeom>
              <a:noFill/>
            </p:spPr>
            <p:txBody>
              <a:bodyPr wrap="square" rtlCol="0">
                <a:spAutoFit/>
              </a:bodyPr>
              <a:lstStyle/>
              <a:p>
                <a:r>
                  <a:rPr lang="en-US" sz="3600" dirty="0">
                    <a:solidFill>
                      <a:schemeClr val="accent1"/>
                    </a:solidFill>
                    <a:latin typeface="Arial Narrow Regular" charset="0"/>
                  </a:rPr>
                  <a:t>fire valves – restricting hose valve</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5" y="5759850"/>
              <a:ext cx="7653425" cy="5324535"/>
            </a:xfrm>
            <a:prstGeom prst="rect">
              <a:avLst/>
            </a:prstGeom>
            <a:noFill/>
          </p:spPr>
          <p:txBody>
            <a:bodyPr wrap="square" rtlCol="0">
              <a:spAutoFit/>
            </a:bodyPr>
            <a:lstStyle/>
            <a:p>
              <a:pPr marL="285750" lvl="0" indent="-285750">
                <a:spcAft>
                  <a:spcPts val="600"/>
                </a:spcAft>
              </a:pPr>
              <a:r>
                <a:rPr lang="en-US" sz="2000" dirty="0">
                  <a:solidFill>
                    <a:schemeClr val="tx2"/>
                  </a:solidFill>
                  <a:latin typeface="Arial Narrow Regular" charset="0"/>
                </a:rPr>
                <a:t>Model F105</a:t>
              </a:r>
            </a:p>
            <a:p>
              <a:pPr marL="285750" lvl="0" indent="-285750">
                <a:spcAft>
                  <a:spcPts val="600"/>
                </a:spcAft>
                <a:buFont typeface="Arial" pitchFamily="34" charset="0"/>
                <a:buChar char="•"/>
              </a:pPr>
              <a:r>
                <a:rPr lang="en-US" sz="2000" dirty="0">
                  <a:solidFill>
                    <a:schemeClr val="tx2"/>
                  </a:solidFill>
                  <a:latin typeface="Arial Narrow Regular" charset="0"/>
                </a:rPr>
                <a:t>Standpipe valve for hose stations.  </a:t>
              </a:r>
            </a:p>
            <a:p>
              <a:pPr marL="285750" indent="-285750">
                <a:spcAft>
                  <a:spcPts val="600"/>
                </a:spcAft>
                <a:buFont typeface="Arial" panose="020B0604020202020204" pitchFamily="34" charset="0"/>
                <a:buChar char="•"/>
              </a:pPr>
              <a:r>
                <a:rPr lang="en-US" sz="2000" dirty="0">
                  <a:solidFill>
                    <a:schemeClr val="tx2"/>
                  </a:solidFill>
                  <a:latin typeface="Arial Narrow Regular" charset="0"/>
                </a:rPr>
                <a:t>Regulates pressure under FLOW conditions only. </a:t>
              </a:r>
            </a:p>
            <a:p>
              <a:pPr marL="285750" indent="-285750">
                <a:spcAft>
                  <a:spcPts val="600"/>
                </a:spcAft>
                <a:buFont typeface="Arial" panose="020B0604020202020204" pitchFamily="34" charset="0"/>
                <a:buChar char="•"/>
              </a:pPr>
              <a:r>
                <a:rPr lang="en-US" sz="2000" dirty="0">
                  <a:solidFill>
                    <a:schemeClr val="tx2"/>
                  </a:solidFill>
                  <a:latin typeface="Arial Narrow Regular" charset="0"/>
                </a:rPr>
                <a:t>Can be adjusted and set in the field while flow testing the standpipe riser. </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Sizes:  1-1/2” and 2-1/2”</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Maximum inlet pressure:  175 psi</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Inlet connection:  FNPT</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Outlet connection:  NH, FNPT or Special Thread (2-1/2)</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Standards Compliance:</a:t>
              </a:r>
            </a:p>
            <a:p>
              <a:pPr marL="1657350" lvl="2" indent="-285750">
                <a:spcAft>
                  <a:spcPts val="600"/>
                </a:spcAft>
                <a:buFont typeface="Arial" panose="020B0604020202020204" pitchFamily="34" charset="0"/>
                <a:buChar char="•"/>
              </a:pPr>
              <a:r>
                <a:rPr lang="en-US" sz="2000" dirty="0">
                  <a:solidFill>
                    <a:schemeClr val="tx2"/>
                  </a:solidFill>
                  <a:latin typeface="Arial Narrow Regular" charset="0"/>
                </a:rPr>
                <a:t>UL® Listed</a:t>
              </a:r>
            </a:p>
            <a:p>
              <a:pPr marL="1657350" lvl="2" indent="-285750">
                <a:spcAft>
                  <a:spcPts val="600"/>
                </a:spcAft>
                <a:buFont typeface="Arial" panose="020B0604020202020204" pitchFamily="34" charset="0"/>
                <a:buChar char="•"/>
              </a:pPr>
              <a:r>
                <a:rPr lang="en-US" sz="2000" dirty="0">
                  <a:solidFill>
                    <a:schemeClr val="tx2"/>
                  </a:solidFill>
                  <a:latin typeface="Arial Narrow Regular" charset="0"/>
                </a:rPr>
                <a:t>FM® Approved</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No special order forms necessary</a:t>
              </a:r>
            </a:p>
            <a:p>
              <a:pPr marL="1657350" lvl="2" indent="-285750">
                <a:buFont typeface="Arial" panose="020B0604020202020204" pitchFamily="34" charset="0"/>
                <a:buChar char="•"/>
              </a:pPr>
              <a:endParaRPr lang="en-US" sz="2000" dirty="0">
                <a:solidFill>
                  <a:schemeClr val="tx2"/>
                </a:solidFill>
                <a:latin typeface="Arial Narrow Regular" charset="0"/>
              </a:endParaRPr>
            </a:p>
          </p:txBody>
        </p:sp>
      </p:grpSp>
      <p:sp>
        <p:nvSpPr>
          <p:cNvPr id="16" name="Rectangle 15"/>
          <p:cNvSpPr/>
          <p:nvPr/>
        </p:nvSpPr>
        <p:spPr>
          <a:xfrm>
            <a:off x="9124951" y="-3810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11" name="Picture 10" descr="212-F105_AL.png"/>
          <p:cNvPicPr>
            <a:picLocks noChangeAspect="1"/>
          </p:cNvPicPr>
          <p:nvPr/>
        </p:nvPicPr>
        <p:blipFill>
          <a:blip r:embed="rId3" cstate="print"/>
          <a:stretch>
            <a:fillRect/>
          </a:stretch>
        </p:blipFill>
        <p:spPr>
          <a:xfrm>
            <a:off x="12192000" y="2476500"/>
            <a:ext cx="3505200" cy="5362956"/>
          </a:xfrm>
          <a:prstGeom prst="rect">
            <a:avLst/>
          </a:prstGeom>
        </p:spPr>
      </p:pic>
      <p:sp>
        <p:nvSpPr>
          <p:cNvPr id="12" name="TextBox 11"/>
          <p:cNvSpPr txBox="1"/>
          <p:nvPr/>
        </p:nvSpPr>
        <p:spPr>
          <a:xfrm>
            <a:off x="12573000" y="7867590"/>
            <a:ext cx="2514600" cy="400110"/>
          </a:xfrm>
          <a:prstGeom prst="rect">
            <a:avLst/>
          </a:prstGeom>
          <a:noFill/>
        </p:spPr>
        <p:txBody>
          <a:bodyPr wrap="square" rtlCol="0">
            <a:spAutoFit/>
          </a:bodyPr>
          <a:lstStyle/>
          <a:p>
            <a:pPr algn="ctr"/>
            <a:r>
              <a:rPr lang="en-US" sz="2000" dirty="0">
                <a:solidFill>
                  <a:schemeClr val="tx2"/>
                </a:solidFill>
              </a:rPr>
              <a:t>212-F105</a:t>
            </a:r>
          </a:p>
        </p:txBody>
      </p:sp>
    </p:spTree>
    <p:extLst>
      <p:ext uri="{BB962C8B-B14F-4D97-AF65-F5344CB8AC3E}">
        <p14:creationId xmlns:p14="http://schemas.microsoft.com/office/powerpoint/2010/main" val="3282406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953501" cy="1338828"/>
          </a:xfrm>
        </p:spPr>
        <p:txBody>
          <a:bodyPr/>
          <a:lstStyle/>
          <a:p>
            <a:r>
              <a:rPr lang="en-US" dirty="0">
                <a:solidFill>
                  <a:schemeClr val="accent1"/>
                </a:solidFill>
              </a:rPr>
              <a:t>present launch</a:t>
            </a:r>
            <a:r>
              <a:rPr lang="en-US" dirty="0"/>
              <a:t/>
            </a:r>
            <a:br>
              <a:rPr lang="en-US" dirty="0"/>
            </a:br>
            <a:r>
              <a:rPr lang="en-US" dirty="0"/>
              <a:t>fire protection </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14</a:t>
            </a:fld>
            <a:endParaRPr b="0" dirty="0">
              <a:latin typeface="Arial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2" name="Group 38"/>
          <p:cNvGrpSpPr/>
          <p:nvPr/>
        </p:nvGrpSpPr>
        <p:grpSpPr>
          <a:xfrm>
            <a:off x="906779" y="2705100"/>
            <a:ext cx="8134351" cy="7308307"/>
            <a:chOff x="7848600" y="5084128"/>
            <a:chExt cx="8134351" cy="7308307"/>
          </a:xfrm>
        </p:grpSpPr>
        <p:grpSp>
          <p:nvGrpSpPr>
            <p:cNvPr id="5" name="Group 39"/>
            <p:cNvGrpSpPr/>
            <p:nvPr/>
          </p:nvGrpSpPr>
          <p:grpSpPr>
            <a:xfrm>
              <a:off x="7848600" y="5084128"/>
              <a:ext cx="8134351" cy="646331"/>
              <a:chOff x="7467600" y="5557807"/>
              <a:chExt cx="8134351" cy="646331"/>
            </a:xfrm>
          </p:grpSpPr>
          <p:sp>
            <p:nvSpPr>
              <p:cNvPr id="42" name="TextBox 41"/>
              <p:cNvSpPr txBox="1"/>
              <p:nvPr/>
            </p:nvSpPr>
            <p:spPr>
              <a:xfrm>
                <a:off x="7587625" y="5557807"/>
                <a:ext cx="8014326" cy="646331"/>
              </a:xfrm>
              <a:prstGeom prst="rect">
                <a:avLst/>
              </a:prstGeom>
              <a:noFill/>
            </p:spPr>
            <p:txBody>
              <a:bodyPr wrap="square" rtlCol="0">
                <a:spAutoFit/>
              </a:bodyPr>
              <a:lstStyle/>
              <a:p>
                <a:r>
                  <a:rPr lang="en-US" sz="3600" dirty="0">
                    <a:solidFill>
                      <a:schemeClr val="accent1"/>
                    </a:solidFill>
                    <a:latin typeface="Arial Narrow Regular" charset="0"/>
                  </a:rPr>
                  <a:t>test and drain valves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241462" cy="6632585"/>
            </a:xfrm>
            <a:prstGeom prst="rect">
              <a:avLst/>
            </a:prstGeom>
            <a:noFill/>
          </p:spPr>
          <p:txBody>
            <a:bodyPr wrap="square" rtlCol="0">
              <a:spAutoFit/>
            </a:bodyPr>
            <a:lstStyle/>
            <a:p>
              <a:pPr lvl="0">
                <a:spcAft>
                  <a:spcPts val="600"/>
                </a:spcAft>
              </a:pPr>
              <a:r>
                <a:rPr lang="en-US" sz="2000" dirty="0">
                  <a:solidFill>
                    <a:schemeClr val="tx2"/>
                  </a:solidFill>
                  <a:latin typeface="Arial Narrow Regular" charset="0"/>
                </a:rPr>
                <a:t>Model </a:t>
              </a:r>
              <a:r>
                <a:rPr lang="en-US" sz="2000" dirty="0" smtClean="0">
                  <a:solidFill>
                    <a:schemeClr val="tx2"/>
                  </a:solidFill>
                  <a:latin typeface="Arial Narrow Regular" charset="0"/>
                </a:rPr>
                <a:t>FTD</a:t>
              </a:r>
              <a:endParaRPr lang="en-US" sz="2000" dirty="0">
                <a:solidFill>
                  <a:schemeClr val="tx2"/>
                </a:solidFill>
                <a:latin typeface="Arial Narrow Regular" charset="0"/>
              </a:endParaRPr>
            </a:p>
            <a:p>
              <a:pPr marL="285750" indent="-285750">
                <a:spcAft>
                  <a:spcPts val="600"/>
                </a:spcAft>
                <a:buFont typeface="Arial" panose="020B0604020202020204" pitchFamily="34" charset="0"/>
                <a:buChar char="•"/>
              </a:pPr>
              <a:r>
                <a:rPr lang="en-US" sz="2000" dirty="0">
                  <a:solidFill>
                    <a:schemeClr val="tx2"/>
                  </a:solidFill>
                  <a:latin typeface="Arial Narrow Regular" charset="0"/>
                </a:rPr>
                <a:t>Provide for required water flow testing and draining of a sprinkler system with one valve. </a:t>
              </a:r>
            </a:p>
            <a:p>
              <a:pPr marL="285750" indent="-285750">
                <a:spcAft>
                  <a:spcPts val="600"/>
                </a:spcAft>
                <a:buFont typeface="Arial" panose="020B0604020202020204" pitchFamily="34" charset="0"/>
                <a:buChar char="•"/>
              </a:pPr>
              <a:r>
                <a:rPr lang="en-US" sz="2000" dirty="0">
                  <a:solidFill>
                    <a:schemeClr val="tx2"/>
                  </a:solidFill>
                  <a:latin typeface="Arial Narrow Regular" charset="0"/>
                </a:rPr>
                <a:t>In the test position this valve simulates flow of a single sprinkler with a 5.6 K-Factor orifice. </a:t>
              </a:r>
            </a:p>
            <a:p>
              <a:pPr marL="285750" indent="-285750">
                <a:spcAft>
                  <a:spcPts val="600"/>
                </a:spcAft>
                <a:buFont typeface="Arial" panose="020B0604020202020204" pitchFamily="34" charset="0"/>
                <a:buChar char="•"/>
              </a:pPr>
              <a:r>
                <a:rPr lang="en-US" sz="2000" dirty="0">
                  <a:solidFill>
                    <a:schemeClr val="tx2"/>
                  </a:solidFill>
                  <a:latin typeface="Arial Narrow Regular" charset="0"/>
                </a:rPr>
                <a:t>The drain position allows unrestricted flow for rapid draining of the system. </a:t>
              </a:r>
            </a:p>
            <a:p>
              <a:pPr marL="285750" indent="-285750">
                <a:spcAft>
                  <a:spcPts val="600"/>
                </a:spcAft>
                <a:buFont typeface="Arial" panose="020B0604020202020204" pitchFamily="34" charset="0"/>
                <a:buChar char="•"/>
              </a:pPr>
              <a:r>
                <a:rPr lang="en-US" sz="2000" dirty="0">
                  <a:solidFill>
                    <a:schemeClr val="tx2"/>
                  </a:solidFill>
                  <a:latin typeface="Arial Narrow Regular" charset="0"/>
                </a:rPr>
                <a:t>Clear sight glass plugs facilitates visual inspection of water flow through the valve.</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Sizes:  1”, 1-1/4”, 1-1/2” and </a:t>
              </a:r>
              <a:r>
                <a:rPr lang="en-US" sz="2000" dirty="0" smtClean="0">
                  <a:solidFill>
                    <a:schemeClr val="tx2"/>
                  </a:solidFill>
                  <a:latin typeface="Arial Narrow Regular" charset="0"/>
                </a:rPr>
                <a:t>2”</a:t>
              </a:r>
              <a:endParaRPr lang="en-US" sz="2000" dirty="0">
                <a:solidFill>
                  <a:schemeClr val="tx2"/>
                </a:solidFill>
                <a:latin typeface="Arial Narrow Regular" charset="0"/>
              </a:endParaRP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Maximum inlet pressure:  300 psi</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Inlet connection:  FNPT</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Outlet connection:  FNPT</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Standards Compliance:</a:t>
              </a:r>
            </a:p>
            <a:p>
              <a:pPr marL="1657350" lvl="2" indent="-285750">
                <a:spcAft>
                  <a:spcPts val="600"/>
                </a:spcAft>
                <a:buFont typeface="Arial" panose="020B0604020202020204" pitchFamily="34" charset="0"/>
                <a:buChar char="•"/>
              </a:pPr>
              <a:r>
                <a:rPr lang="en-US" sz="2000" dirty="0">
                  <a:solidFill>
                    <a:schemeClr val="tx2"/>
                  </a:solidFill>
                  <a:latin typeface="Arial Narrow Regular" charset="0"/>
                </a:rPr>
                <a:t>UL® Listed, </a:t>
              </a:r>
            </a:p>
            <a:p>
              <a:pPr marL="1657350" lvl="2" indent="-285750">
                <a:spcAft>
                  <a:spcPts val="600"/>
                </a:spcAft>
                <a:buFont typeface="Arial" panose="020B0604020202020204" pitchFamily="34" charset="0"/>
                <a:buChar char="•"/>
              </a:pPr>
              <a:r>
                <a:rPr lang="en-US" sz="2000" dirty="0">
                  <a:solidFill>
                    <a:schemeClr val="tx2"/>
                  </a:solidFill>
                  <a:latin typeface="Arial Narrow Regular" charset="0"/>
                </a:rPr>
                <a:t>C-UL®</a:t>
              </a:r>
            </a:p>
            <a:p>
              <a:pPr marL="1657350" lvl="2" indent="-285750">
                <a:spcAft>
                  <a:spcPts val="600"/>
                </a:spcAft>
                <a:buFont typeface="Arial" panose="020B0604020202020204" pitchFamily="34" charset="0"/>
                <a:buChar char="•"/>
              </a:pPr>
              <a:r>
                <a:rPr lang="en-US" sz="2000" dirty="0">
                  <a:solidFill>
                    <a:schemeClr val="tx2"/>
                  </a:solidFill>
                  <a:latin typeface="Arial Narrow Regular" charset="0"/>
                </a:rPr>
                <a:t>FM® Approved</a:t>
              </a:r>
            </a:p>
            <a:p>
              <a:pPr marL="285750" indent="-285750">
                <a:spcAft>
                  <a:spcPts val="600"/>
                </a:spcAft>
                <a:buFont typeface="Arial" panose="020B0604020202020204" pitchFamily="34" charset="0"/>
                <a:buChar char="•"/>
              </a:pPr>
              <a:endParaRPr lang="en-US" sz="2000" dirty="0">
                <a:solidFill>
                  <a:schemeClr val="tx2"/>
                </a:solidFill>
                <a:latin typeface="Arial Narrow Regular" charset="0"/>
              </a:endParaRPr>
            </a:p>
          </p:txBody>
        </p:sp>
      </p:gr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11" name="Picture 10" descr="114-FTD-K56_AF.png"/>
          <p:cNvPicPr>
            <a:picLocks noChangeAspect="1"/>
          </p:cNvPicPr>
          <p:nvPr/>
        </p:nvPicPr>
        <p:blipFill>
          <a:blip r:embed="rId3" cstate="print"/>
          <a:stretch>
            <a:fillRect/>
          </a:stretch>
        </p:blipFill>
        <p:spPr>
          <a:xfrm>
            <a:off x="11734800" y="3390900"/>
            <a:ext cx="5030558" cy="3764534"/>
          </a:xfrm>
          <a:prstGeom prst="rect">
            <a:avLst/>
          </a:prstGeom>
        </p:spPr>
      </p:pic>
      <p:sp>
        <p:nvSpPr>
          <p:cNvPr id="12" name="TextBox 11"/>
          <p:cNvSpPr txBox="1"/>
          <p:nvPr/>
        </p:nvSpPr>
        <p:spPr>
          <a:xfrm>
            <a:off x="11506200" y="7257990"/>
            <a:ext cx="2514600" cy="400110"/>
          </a:xfrm>
          <a:prstGeom prst="rect">
            <a:avLst/>
          </a:prstGeom>
          <a:noFill/>
        </p:spPr>
        <p:txBody>
          <a:bodyPr wrap="square" rtlCol="0">
            <a:spAutoFit/>
          </a:bodyPr>
          <a:lstStyle/>
          <a:p>
            <a:pPr algn="ctr"/>
            <a:r>
              <a:rPr lang="en-US" sz="2000" dirty="0">
                <a:solidFill>
                  <a:schemeClr val="tx2"/>
                </a:solidFill>
              </a:rPr>
              <a:t>114-FTD-K56</a:t>
            </a:r>
          </a:p>
        </p:txBody>
      </p:sp>
      <p:sp>
        <p:nvSpPr>
          <p:cNvPr id="13" name="TextBox 12"/>
          <p:cNvSpPr txBox="1"/>
          <p:nvPr/>
        </p:nvSpPr>
        <p:spPr>
          <a:xfrm>
            <a:off x="9906000" y="8420100"/>
            <a:ext cx="7315200" cy="707886"/>
          </a:xfrm>
          <a:prstGeom prst="rect">
            <a:avLst/>
          </a:prstGeom>
          <a:noFill/>
        </p:spPr>
        <p:txBody>
          <a:bodyPr wrap="square" rtlCol="0">
            <a:spAutoFit/>
          </a:bodyPr>
          <a:lstStyle/>
          <a:p>
            <a:pPr algn="ctr"/>
            <a:r>
              <a:rPr lang="en-US" sz="2000" dirty="0">
                <a:solidFill>
                  <a:schemeClr val="tx2"/>
                </a:solidFill>
              </a:rPr>
              <a:t>Angle style test and drain valve in development </a:t>
            </a:r>
          </a:p>
          <a:p>
            <a:pPr algn="ctr"/>
            <a:r>
              <a:rPr lang="en-US" sz="2000" dirty="0">
                <a:solidFill>
                  <a:schemeClr val="tx2"/>
                </a:solidFill>
              </a:rPr>
              <a:t>Future launch Q4</a:t>
            </a:r>
          </a:p>
        </p:txBody>
      </p:sp>
    </p:spTree>
    <p:extLst>
      <p:ext uri="{BB962C8B-B14F-4D97-AF65-F5344CB8AC3E}">
        <p14:creationId xmlns:p14="http://schemas.microsoft.com/office/powerpoint/2010/main" val="16497653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953501" cy="1338828"/>
          </a:xfrm>
        </p:spPr>
        <p:txBody>
          <a:bodyPr/>
          <a:lstStyle/>
          <a:p>
            <a:r>
              <a:rPr lang="en-US" dirty="0">
                <a:solidFill>
                  <a:schemeClr val="accent1"/>
                </a:solidFill>
              </a:rPr>
              <a:t>present launch</a:t>
            </a:r>
            <a:r>
              <a:rPr lang="en-US" dirty="0"/>
              <a:t/>
            </a:r>
            <a:br>
              <a:rPr lang="en-US" dirty="0"/>
            </a:br>
            <a:r>
              <a:rPr lang="en-US" dirty="0"/>
              <a:t>fire protection</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15</a:t>
            </a:fld>
            <a:endParaRPr b="0" dirty="0">
              <a:latin typeface="Arial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2" name="Group 38"/>
          <p:cNvGrpSpPr/>
          <p:nvPr/>
        </p:nvGrpSpPr>
        <p:grpSpPr>
          <a:xfrm>
            <a:off x="304800" y="2705100"/>
            <a:ext cx="9685021" cy="6846642"/>
            <a:chOff x="7848600" y="5084128"/>
            <a:chExt cx="8134351" cy="6846642"/>
          </a:xfrm>
        </p:grpSpPr>
        <p:grpSp>
          <p:nvGrpSpPr>
            <p:cNvPr id="5" name="Group 39"/>
            <p:cNvGrpSpPr/>
            <p:nvPr/>
          </p:nvGrpSpPr>
          <p:grpSpPr>
            <a:xfrm>
              <a:off x="7848600" y="5084128"/>
              <a:ext cx="8134351" cy="646331"/>
              <a:chOff x="7467600" y="5557807"/>
              <a:chExt cx="8134351" cy="646331"/>
            </a:xfrm>
          </p:grpSpPr>
          <p:sp>
            <p:nvSpPr>
              <p:cNvPr id="42" name="TextBox 41"/>
              <p:cNvSpPr txBox="1"/>
              <p:nvPr/>
            </p:nvSpPr>
            <p:spPr>
              <a:xfrm>
                <a:off x="7587625" y="5557807"/>
                <a:ext cx="8014326" cy="646331"/>
              </a:xfrm>
              <a:prstGeom prst="rect">
                <a:avLst/>
              </a:prstGeom>
              <a:noFill/>
            </p:spPr>
            <p:txBody>
              <a:bodyPr wrap="square" rtlCol="0">
                <a:spAutoFit/>
              </a:bodyPr>
              <a:lstStyle/>
              <a:p>
                <a:r>
                  <a:rPr lang="en-US" sz="3600" dirty="0">
                    <a:solidFill>
                      <a:schemeClr val="accent1"/>
                    </a:solidFill>
                    <a:latin typeface="Arial Narrow Regular" charset="0"/>
                  </a:rPr>
                  <a:t>shut-off valves – powerball butterfly valve</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7" y="5759850"/>
              <a:ext cx="6672560" cy="6170920"/>
            </a:xfrm>
            <a:prstGeom prst="rect">
              <a:avLst/>
            </a:prstGeom>
            <a:noFill/>
          </p:spPr>
          <p:txBody>
            <a:bodyPr wrap="square" rtlCol="0">
              <a:spAutoFit/>
            </a:bodyPr>
            <a:lstStyle/>
            <a:p>
              <a:pPr lvl="0">
                <a:spcAft>
                  <a:spcPts val="600"/>
                </a:spcAft>
              </a:pPr>
              <a:r>
                <a:rPr lang="en-US" sz="2000" dirty="0">
                  <a:solidFill>
                    <a:schemeClr val="tx2"/>
                  </a:solidFill>
                  <a:latin typeface="Arial Narrow Regular" charset="0"/>
                </a:rPr>
                <a:t>Model F49BR and F49BRG</a:t>
              </a:r>
            </a:p>
            <a:p>
              <a:pPr marL="285750" indent="-285750">
                <a:spcAft>
                  <a:spcPts val="600"/>
                </a:spcAft>
                <a:buFont typeface="Arial" panose="020B0604020202020204" pitchFamily="34" charset="0"/>
                <a:buChar char="•"/>
              </a:pPr>
              <a:r>
                <a:rPr lang="en-US" sz="2000" dirty="0">
                  <a:solidFill>
                    <a:schemeClr val="tx2"/>
                  </a:solidFill>
                  <a:latin typeface="Arial Narrow Regular" charset="0"/>
                </a:rPr>
                <a:t>Provide for system shutoff to facilitate repair and maintenance.</a:t>
              </a:r>
            </a:p>
            <a:p>
              <a:pPr marL="285750" indent="-285750">
                <a:spcAft>
                  <a:spcPts val="600"/>
                </a:spcAft>
                <a:buFont typeface="Arial" panose="020B0604020202020204" pitchFamily="34" charset="0"/>
                <a:buChar char="•"/>
              </a:pPr>
              <a:r>
                <a:rPr lang="en-US" sz="2000" dirty="0">
                  <a:solidFill>
                    <a:schemeClr val="tx2"/>
                  </a:solidFill>
                  <a:latin typeface="Arial Narrow Regular" charset="0"/>
                </a:rPr>
                <a:t>Operated with a slow closing ¼ turn anti-water hammer valve.</a:t>
              </a:r>
            </a:p>
            <a:p>
              <a:pPr marL="285750" indent="-285750">
                <a:spcAft>
                  <a:spcPts val="600"/>
                </a:spcAft>
                <a:buFont typeface="Arial" panose="020B0604020202020204" pitchFamily="34" charset="0"/>
                <a:buChar char="•"/>
              </a:pPr>
              <a:r>
                <a:rPr lang="en-US" sz="2000" dirty="0">
                  <a:solidFill>
                    <a:schemeClr val="tx2"/>
                  </a:solidFill>
                  <a:latin typeface="Arial Narrow Regular" charset="0"/>
                </a:rPr>
                <a:t>Tamper switches signal movement of the valve from the full open position to an alarm control panel, and to auxiliary equipment such as an indicating light or audible alarm in the area of the valve installation.</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Sizes:  1”, 1-1/4”, 1-1/2”, 2” and 2-1/2”</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Grooved connections sizes:  1-1/4”, 1-1/2”, 2” and 2-1/2”</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Maximum working water pressure:  300 psi</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Standards Compliance:</a:t>
              </a:r>
            </a:p>
            <a:p>
              <a:pPr marL="1657350" lvl="2" indent="-285750">
                <a:spcAft>
                  <a:spcPts val="600"/>
                </a:spcAft>
                <a:buFont typeface="Arial" panose="020B0604020202020204" pitchFamily="34" charset="0"/>
                <a:buChar char="•"/>
              </a:pPr>
              <a:r>
                <a:rPr lang="en-US" sz="2000" dirty="0">
                  <a:solidFill>
                    <a:schemeClr val="tx2"/>
                  </a:solidFill>
                  <a:latin typeface="Arial Narrow Regular" charset="0"/>
                </a:rPr>
                <a:t>UL® Listed</a:t>
              </a:r>
            </a:p>
            <a:p>
              <a:pPr marL="1657350" lvl="2" indent="-285750">
                <a:spcAft>
                  <a:spcPts val="600"/>
                </a:spcAft>
                <a:buFont typeface="Arial" panose="020B0604020202020204" pitchFamily="34" charset="0"/>
                <a:buChar char="•"/>
              </a:pPr>
              <a:r>
                <a:rPr lang="en-US" sz="2000" dirty="0">
                  <a:solidFill>
                    <a:schemeClr val="tx2"/>
                  </a:solidFill>
                  <a:latin typeface="Arial Narrow Regular" charset="0"/>
                </a:rPr>
                <a:t>C-UL®</a:t>
              </a:r>
            </a:p>
            <a:p>
              <a:pPr marL="1657350" lvl="2" indent="-285750">
                <a:spcAft>
                  <a:spcPts val="600"/>
                </a:spcAft>
                <a:buFont typeface="Arial" panose="020B0604020202020204" pitchFamily="34" charset="0"/>
                <a:buChar char="•"/>
              </a:pPr>
              <a:r>
                <a:rPr lang="en-US" sz="2000" dirty="0">
                  <a:solidFill>
                    <a:schemeClr val="tx2"/>
                  </a:solidFill>
                  <a:latin typeface="Arial Narrow Regular" charset="0"/>
                </a:rPr>
                <a:t>FM® Approved</a:t>
              </a:r>
            </a:p>
            <a:p>
              <a:pPr marL="971550" lvl="1" indent="-285750">
                <a:buFont typeface="Arial" panose="020B0604020202020204" pitchFamily="34" charset="0"/>
                <a:buChar char="•"/>
              </a:pPr>
              <a:endParaRPr lang="en-US" sz="2000" dirty="0">
                <a:solidFill>
                  <a:schemeClr val="tx2"/>
                </a:solidFill>
                <a:latin typeface="Arial Narrow Regular" charset="0"/>
              </a:endParaRPr>
            </a:p>
            <a:p>
              <a:pPr marL="971550" lvl="1" indent="-285750">
                <a:buFont typeface="Arial" panose="020B0604020202020204" pitchFamily="34" charset="0"/>
                <a:buChar char="•"/>
              </a:pPr>
              <a:endParaRPr lang="en-US" sz="2000" dirty="0">
                <a:solidFill>
                  <a:schemeClr val="tx2"/>
                </a:solidFill>
                <a:latin typeface="Arial Narrow Regular" charset="0"/>
              </a:endParaRPr>
            </a:p>
            <a:p>
              <a:pPr marL="285750" indent="-285750">
                <a:spcAft>
                  <a:spcPts val="600"/>
                </a:spcAft>
              </a:pPr>
              <a:endParaRPr lang="en-US" sz="2000" dirty="0">
                <a:solidFill>
                  <a:schemeClr val="tx2"/>
                </a:solidFill>
                <a:latin typeface="Arial Narrow Regular" charset="0"/>
              </a:endParaRPr>
            </a:p>
          </p:txBody>
        </p:sp>
      </p:grpSp>
      <p:sp>
        <p:nvSpPr>
          <p:cNvPr id="16" name="Rectangle 15"/>
          <p:cNvSpPr/>
          <p:nvPr/>
        </p:nvSpPr>
        <p:spPr>
          <a:xfrm>
            <a:off x="9124951" y="-3810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11" name="Picture 10" descr="112-F49BR_AF.png"/>
          <p:cNvPicPr>
            <a:picLocks noChangeAspect="1"/>
          </p:cNvPicPr>
          <p:nvPr/>
        </p:nvPicPr>
        <p:blipFill>
          <a:blip r:embed="rId3" cstate="print"/>
          <a:stretch>
            <a:fillRect/>
          </a:stretch>
        </p:blipFill>
        <p:spPr>
          <a:xfrm>
            <a:off x="9863772" y="1028700"/>
            <a:ext cx="5376228" cy="3657298"/>
          </a:xfrm>
          <a:prstGeom prst="rect">
            <a:avLst/>
          </a:prstGeom>
        </p:spPr>
      </p:pic>
      <p:sp>
        <p:nvSpPr>
          <p:cNvPr id="12" name="TextBox 11"/>
          <p:cNvSpPr txBox="1"/>
          <p:nvPr/>
        </p:nvSpPr>
        <p:spPr>
          <a:xfrm>
            <a:off x="10168572" y="4762500"/>
            <a:ext cx="2514600" cy="400110"/>
          </a:xfrm>
          <a:prstGeom prst="rect">
            <a:avLst/>
          </a:prstGeom>
          <a:noFill/>
        </p:spPr>
        <p:txBody>
          <a:bodyPr wrap="square" rtlCol="0">
            <a:spAutoFit/>
          </a:bodyPr>
          <a:lstStyle/>
          <a:p>
            <a:pPr algn="ctr"/>
            <a:r>
              <a:rPr lang="en-US" sz="2000" dirty="0">
                <a:solidFill>
                  <a:schemeClr val="tx2"/>
                </a:solidFill>
              </a:rPr>
              <a:t>112-F49BR</a:t>
            </a:r>
          </a:p>
        </p:txBody>
      </p:sp>
      <p:pic>
        <p:nvPicPr>
          <p:cNvPr id="13" name="Picture 12" descr="2-F49BRG_AF.png"/>
          <p:cNvPicPr>
            <a:picLocks noChangeAspect="1"/>
          </p:cNvPicPr>
          <p:nvPr/>
        </p:nvPicPr>
        <p:blipFill>
          <a:blip r:embed="rId4" cstate="print"/>
          <a:stretch>
            <a:fillRect/>
          </a:stretch>
        </p:blipFill>
        <p:spPr>
          <a:xfrm>
            <a:off x="13944600" y="4971990"/>
            <a:ext cx="3721608" cy="3429000"/>
          </a:xfrm>
          <a:prstGeom prst="rect">
            <a:avLst/>
          </a:prstGeom>
        </p:spPr>
      </p:pic>
      <p:sp>
        <p:nvSpPr>
          <p:cNvPr id="14" name="TextBox 13"/>
          <p:cNvSpPr txBox="1"/>
          <p:nvPr/>
        </p:nvSpPr>
        <p:spPr>
          <a:xfrm>
            <a:off x="14020800" y="8553390"/>
            <a:ext cx="2514600" cy="400110"/>
          </a:xfrm>
          <a:prstGeom prst="rect">
            <a:avLst/>
          </a:prstGeom>
          <a:noFill/>
        </p:spPr>
        <p:txBody>
          <a:bodyPr wrap="square" rtlCol="0">
            <a:spAutoFit/>
          </a:bodyPr>
          <a:lstStyle/>
          <a:p>
            <a:pPr algn="ctr"/>
            <a:r>
              <a:rPr lang="en-US" sz="2000" dirty="0">
                <a:solidFill>
                  <a:schemeClr val="tx2"/>
                </a:solidFill>
              </a:rPr>
              <a:t>2-F49BRG</a:t>
            </a:r>
          </a:p>
        </p:txBody>
      </p:sp>
    </p:spTree>
    <p:extLst>
      <p:ext uri="{BB962C8B-B14F-4D97-AF65-F5344CB8AC3E}">
        <p14:creationId xmlns:p14="http://schemas.microsoft.com/office/powerpoint/2010/main" val="32792707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953501" cy="1338828"/>
          </a:xfrm>
        </p:spPr>
        <p:txBody>
          <a:bodyPr/>
          <a:lstStyle/>
          <a:p>
            <a:r>
              <a:rPr lang="en-US" dirty="0">
                <a:solidFill>
                  <a:schemeClr val="accent1"/>
                </a:solidFill>
              </a:rPr>
              <a:t>present launch</a:t>
            </a:r>
            <a:r>
              <a:rPr lang="en-US" dirty="0"/>
              <a:t/>
            </a:r>
            <a:br>
              <a:rPr lang="en-US" dirty="0"/>
            </a:br>
            <a:r>
              <a:rPr lang="en-US" dirty="0"/>
              <a:t>fire protection</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16</a:t>
            </a:fld>
            <a:endParaRPr b="0" dirty="0">
              <a:latin typeface="Arial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2" name="Group 38"/>
          <p:cNvGrpSpPr/>
          <p:nvPr/>
        </p:nvGrpSpPr>
        <p:grpSpPr>
          <a:xfrm>
            <a:off x="906779" y="2705100"/>
            <a:ext cx="8134351" cy="6846642"/>
            <a:chOff x="7848600" y="5084128"/>
            <a:chExt cx="8134351" cy="6846642"/>
          </a:xfrm>
        </p:grpSpPr>
        <p:grpSp>
          <p:nvGrpSpPr>
            <p:cNvPr id="5" name="Group 39"/>
            <p:cNvGrpSpPr/>
            <p:nvPr/>
          </p:nvGrpSpPr>
          <p:grpSpPr>
            <a:xfrm>
              <a:off x="7848600" y="5084128"/>
              <a:ext cx="8134351" cy="646331"/>
              <a:chOff x="7467600" y="5557807"/>
              <a:chExt cx="8134351" cy="646331"/>
            </a:xfrm>
          </p:grpSpPr>
          <p:sp>
            <p:nvSpPr>
              <p:cNvPr id="42" name="TextBox 41"/>
              <p:cNvSpPr txBox="1"/>
              <p:nvPr/>
            </p:nvSpPr>
            <p:spPr>
              <a:xfrm>
                <a:off x="7587625" y="5557807"/>
                <a:ext cx="8014326" cy="646331"/>
              </a:xfrm>
              <a:prstGeom prst="rect">
                <a:avLst/>
              </a:prstGeom>
              <a:noFill/>
            </p:spPr>
            <p:txBody>
              <a:bodyPr wrap="square" rtlCol="0">
                <a:spAutoFit/>
              </a:bodyPr>
              <a:lstStyle/>
              <a:p>
                <a:r>
                  <a:rPr lang="en-US" sz="3600" dirty="0">
                    <a:solidFill>
                      <a:schemeClr val="accent1"/>
                    </a:solidFill>
                    <a:latin typeface="Arial Narrow Regular" charset="0"/>
                  </a:rPr>
                  <a:t>commercial fire risers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241462" cy="6170920"/>
            </a:xfrm>
            <a:prstGeom prst="rect">
              <a:avLst/>
            </a:prstGeom>
            <a:noFill/>
          </p:spPr>
          <p:txBody>
            <a:bodyPr wrap="square" rtlCol="0">
              <a:spAutoFit/>
            </a:bodyPr>
            <a:lstStyle/>
            <a:p>
              <a:pPr lvl="0">
                <a:spcAft>
                  <a:spcPts val="600"/>
                </a:spcAft>
              </a:pPr>
              <a:r>
                <a:rPr lang="en-US" sz="2000" dirty="0">
                  <a:solidFill>
                    <a:schemeClr val="tx2"/>
                  </a:solidFill>
                  <a:latin typeface="Arial Narrow Regular" charset="0"/>
                </a:rPr>
                <a:t>Model FEZR</a:t>
              </a:r>
            </a:p>
            <a:p>
              <a:pPr marL="285750" indent="-285750">
                <a:spcAft>
                  <a:spcPts val="600"/>
                </a:spcAft>
                <a:buFont typeface="Arial" panose="020B0604020202020204" pitchFamily="34" charset="0"/>
                <a:buChar char="•"/>
              </a:pPr>
              <a:r>
                <a:rPr lang="en-US" sz="2000" dirty="0">
                  <a:solidFill>
                    <a:schemeClr val="tx2"/>
                  </a:solidFill>
                  <a:latin typeface="Arial Narrow Regular" charset="0"/>
                </a:rPr>
                <a:t>Vertically mounted assemblies designed to connect a water supply line to a fire sprinkler system. </a:t>
              </a:r>
            </a:p>
            <a:p>
              <a:pPr marL="285750" indent="-285750">
                <a:spcAft>
                  <a:spcPts val="600"/>
                </a:spcAft>
                <a:buFont typeface="Arial" panose="020B0604020202020204" pitchFamily="34" charset="0"/>
                <a:buChar char="•"/>
              </a:pPr>
              <a:r>
                <a:rPr lang="en-US" sz="2000" dirty="0">
                  <a:solidFill>
                    <a:schemeClr val="tx2"/>
                  </a:solidFill>
                  <a:latin typeface="Arial Narrow Regular" charset="0"/>
                </a:rPr>
                <a:t>Each unit consists of a Test and Drain Valve, a Water Flow Detector Switch, and a Pressure Gauge providing for the required system flow testing, alarm triggering upon activation of a fire sprinkler, draining of the system, and monitoring of the system water pressure.</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Sizes:  2”, 2-1/2”, 3”, 4” and 6”</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Maximum inlet pressure:  300 psi</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Inlet connection:  Grooved</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Outlet connection:  Grooved</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Standards Compliance:</a:t>
              </a:r>
            </a:p>
            <a:p>
              <a:pPr marL="1657350" lvl="2" indent="-285750">
                <a:spcAft>
                  <a:spcPts val="600"/>
                </a:spcAft>
                <a:buFont typeface="Arial" panose="020B0604020202020204" pitchFamily="34" charset="0"/>
                <a:buChar char="•"/>
              </a:pPr>
              <a:r>
                <a:rPr lang="en-US" sz="2000" dirty="0">
                  <a:solidFill>
                    <a:schemeClr val="tx2"/>
                  </a:solidFill>
                  <a:latin typeface="Arial Narrow Regular" charset="0"/>
                </a:rPr>
                <a:t>UL® Listed</a:t>
              </a:r>
            </a:p>
            <a:p>
              <a:pPr marL="1657350" lvl="2" indent="-285750">
                <a:spcAft>
                  <a:spcPts val="600"/>
                </a:spcAft>
                <a:buFont typeface="Arial" panose="020B0604020202020204" pitchFamily="34" charset="0"/>
                <a:buChar char="•"/>
              </a:pPr>
              <a:r>
                <a:rPr lang="en-US" sz="2000" dirty="0">
                  <a:solidFill>
                    <a:schemeClr val="tx2"/>
                  </a:solidFill>
                  <a:latin typeface="Arial Narrow Regular" charset="0"/>
                </a:rPr>
                <a:t>FM® Approved</a:t>
              </a:r>
            </a:p>
            <a:p>
              <a:pPr marL="1657350" lvl="2" indent="-285750">
                <a:spcAft>
                  <a:spcPts val="600"/>
                </a:spcAft>
                <a:buFont typeface="Arial" panose="020B0604020202020204" pitchFamily="34" charset="0"/>
                <a:buChar char="•"/>
              </a:pPr>
              <a:r>
                <a:rPr lang="en-US" sz="2000" dirty="0">
                  <a:solidFill>
                    <a:schemeClr val="tx2"/>
                  </a:solidFill>
                  <a:latin typeface="Arial Narrow Regular" charset="0"/>
                </a:rPr>
                <a:t>Listed by California State Fire Marshall</a:t>
              </a:r>
            </a:p>
            <a:p>
              <a:pPr marL="971550" lvl="1" indent="-285750">
                <a:buFont typeface="Arial" panose="020B0604020202020204" pitchFamily="34" charset="0"/>
                <a:buChar char="•"/>
              </a:pPr>
              <a:endParaRPr lang="en-US" sz="2000" dirty="0">
                <a:solidFill>
                  <a:schemeClr val="tx2"/>
                </a:solidFill>
                <a:latin typeface="Arial Narrow Regular" charset="0"/>
              </a:endParaRPr>
            </a:p>
          </p:txBody>
        </p:sp>
      </p:grpSp>
      <p:sp>
        <p:nvSpPr>
          <p:cNvPr id="16" name="Rectangle 15"/>
          <p:cNvSpPr/>
          <p:nvPr/>
        </p:nvSpPr>
        <p:spPr>
          <a:xfrm>
            <a:off x="9124951" y="-3810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11" name="Picture 10" descr="212-FEZR-TD_AF.png"/>
          <p:cNvPicPr>
            <a:picLocks noChangeAspect="1"/>
          </p:cNvPicPr>
          <p:nvPr/>
        </p:nvPicPr>
        <p:blipFill>
          <a:blip r:embed="rId3" cstate="print"/>
          <a:stretch>
            <a:fillRect/>
          </a:stretch>
        </p:blipFill>
        <p:spPr>
          <a:xfrm>
            <a:off x="9342323" y="2400300"/>
            <a:ext cx="8793277" cy="5867400"/>
          </a:xfrm>
          <a:prstGeom prst="rect">
            <a:avLst/>
          </a:prstGeom>
        </p:spPr>
      </p:pic>
      <p:sp>
        <p:nvSpPr>
          <p:cNvPr id="12" name="TextBox 11"/>
          <p:cNvSpPr txBox="1"/>
          <p:nvPr/>
        </p:nvSpPr>
        <p:spPr>
          <a:xfrm>
            <a:off x="12649200" y="8343900"/>
            <a:ext cx="2514600" cy="400110"/>
          </a:xfrm>
          <a:prstGeom prst="rect">
            <a:avLst/>
          </a:prstGeom>
          <a:noFill/>
        </p:spPr>
        <p:txBody>
          <a:bodyPr wrap="square" rtlCol="0">
            <a:spAutoFit/>
          </a:bodyPr>
          <a:lstStyle/>
          <a:p>
            <a:pPr algn="ctr"/>
            <a:r>
              <a:rPr lang="en-US" sz="2000" dirty="0">
                <a:solidFill>
                  <a:schemeClr val="tx2"/>
                </a:solidFill>
              </a:rPr>
              <a:t>212-FEZR-TD</a:t>
            </a:r>
          </a:p>
        </p:txBody>
      </p:sp>
    </p:spTree>
    <p:extLst>
      <p:ext uri="{BB962C8B-B14F-4D97-AF65-F5344CB8AC3E}">
        <p14:creationId xmlns:p14="http://schemas.microsoft.com/office/powerpoint/2010/main" val="40805570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3810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4" name="Title 3"/>
          <p:cNvSpPr>
            <a:spLocks noGrp="1"/>
          </p:cNvSpPr>
          <p:nvPr>
            <p:ph type="title"/>
          </p:nvPr>
        </p:nvSpPr>
        <p:spPr>
          <a:xfrm>
            <a:off x="876299" y="571411"/>
            <a:ext cx="8953501" cy="1338828"/>
          </a:xfrm>
        </p:spPr>
        <p:txBody>
          <a:bodyPr/>
          <a:lstStyle/>
          <a:p>
            <a:r>
              <a:rPr lang="en-US" dirty="0">
                <a:solidFill>
                  <a:schemeClr val="accent1"/>
                </a:solidFill>
              </a:rPr>
              <a:t>present launch</a:t>
            </a:r>
            <a:r>
              <a:rPr lang="en-US" dirty="0"/>
              <a:t/>
            </a:r>
            <a:br>
              <a:rPr lang="en-US" dirty="0"/>
            </a:br>
            <a:r>
              <a:rPr lang="en-US" dirty="0"/>
              <a:t>marketing materials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17</a:t>
            </a:fld>
            <a:endParaRPr b="0" dirty="0">
              <a:latin typeface="Arial Regular" charset="0"/>
            </a:endParaRPr>
          </a:p>
        </p:txBody>
      </p:sp>
      <p:sp>
        <p:nvSpPr>
          <p:cNvPr id="31" name="Rectangle 30"/>
          <p:cNvSpPr/>
          <p:nvPr/>
        </p:nvSpPr>
        <p:spPr>
          <a:xfrm>
            <a:off x="9144000" y="19812"/>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1026" name="Picture 2"/>
          <p:cNvPicPr>
            <a:picLocks noChangeAspect="1" noChangeArrowheads="1"/>
          </p:cNvPicPr>
          <p:nvPr/>
        </p:nvPicPr>
        <p:blipFill>
          <a:blip r:embed="rId3" cstate="print"/>
          <a:srcRect/>
          <a:stretch>
            <a:fillRect/>
          </a:stretch>
        </p:blipFill>
        <p:spPr bwMode="auto">
          <a:xfrm>
            <a:off x="533400" y="2247900"/>
            <a:ext cx="4876800" cy="6312530"/>
          </a:xfrm>
          <a:prstGeom prst="rect">
            <a:avLst/>
          </a:prstGeom>
          <a:noFill/>
          <a:ln w="9525">
            <a:solidFill>
              <a:schemeClr val="accent1"/>
            </a:solidFill>
            <a:miter lim="800000"/>
            <a:headEnd/>
            <a:tailEnd/>
          </a:ln>
        </p:spPr>
      </p:pic>
      <p:sp>
        <p:nvSpPr>
          <p:cNvPr id="13" name="TextBox 12"/>
          <p:cNvSpPr txBox="1"/>
          <p:nvPr/>
        </p:nvSpPr>
        <p:spPr>
          <a:xfrm>
            <a:off x="1676400" y="8877300"/>
            <a:ext cx="2514600" cy="707886"/>
          </a:xfrm>
          <a:prstGeom prst="rect">
            <a:avLst/>
          </a:prstGeom>
          <a:noFill/>
        </p:spPr>
        <p:txBody>
          <a:bodyPr wrap="square" rtlCol="0">
            <a:spAutoFit/>
          </a:bodyPr>
          <a:lstStyle/>
          <a:p>
            <a:pPr algn="ctr"/>
            <a:r>
              <a:rPr lang="en-US" sz="2000" dirty="0">
                <a:solidFill>
                  <a:schemeClr val="tx2"/>
                </a:solidFill>
              </a:rPr>
              <a:t>Net Pricing Sheet</a:t>
            </a:r>
          </a:p>
          <a:p>
            <a:pPr algn="ctr"/>
            <a:r>
              <a:rPr lang="en-US" sz="2000" dirty="0">
                <a:solidFill>
                  <a:schemeClr val="tx2"/>
                </a:solidFill>
              </a:rPr>
              <a:t>available on ZIX</a:t>
            </a:r>
          </a:p>
        </p:txBody>
      </p:sp>
      <p:pic>
        <p:nvPicPr>
          <p:cNvPr id="1030" name="Picture 6"/>
          <p:cNvPicPr>
            <a:picLocks noChangeAspect="1" noChangeArrowheads="1"/>
          </p:cNvPicPr>
          <p:nvPr/>
        </p:nvPicPr>
        <p:blipFill>
          <a:blip r:embed="rId4" cstate="print"/>
          <a:srcRect/>
          <a:stretch>
            <a:fillRect/>
          </a:stretch>
        </p:blipFill>
        <p:spPr bwMode="auto">
          <a:xfrm>
            <a:off x="6400800" y="2247900"/>
            <a:ext cx="4876800" cy="6344574"/>
          </a:xfrm>
          <a:prstGeom prst="rect">
            <a:avLst/>
          </a:prstGeom>
          <a:noFill/>
          <a:ln w="9525">
            <a:solidFill>
              <a:schemeClr val="accent1"/>
            </a:solidFill>
            <a:miter lim="800000"/>
            <a:headEnd/>
            <a:tailEnd/>
          </a:ln>
        </p:spPr>
      </p:pic>
      <p:pic>
        <p:nvPicPr>
          <p:cNvPr id="1032" name="Picture 8"/>
          <p:cNvPicPr>
            <a:picLocks noChangeAspect="1" noChangeArrowheads="1"/>
          </p:cNvPicPr>
          <p:nvPr/>
        </p:nvPicPr>
        <p:blipFill>
          <a:blip r:embed="rId5" cstate="print"/>
          <a:srcRect/>
          <a:stretch>
            <a:fillRect/>
          </a:stretch>
        </p:blipFill>
        <p:spPr bwMode="auto">
          <a:xfrm>
            <a:off x="12344400" y="2171700"/>
            <a:ext cx="4953000" cy="6433300"/>
          </a:xfrm>
          <a:prstGeom prst="rect">
            <a:avLst/>
          </a:prstGeom>
          <a:noFill/>
          <a:ln w="9525">
            <a:solidFill>
              <a:schemeClr val="accent1"/>
            </a:solidFill>
            <a:miter lim="800000"/>
            <a:headEnd/>
            <a:tailEnd/>
          </a:ln>
        </p:spPr>
      </p:pic>
      <p:sp>
        <p:nvSpPr>
          <p:cNvPr id="21" name="TextBox 20"/>
          <p:cNvSpPr txBox="1"/>
          <p:nvPr/>
        </p:nvSpPr>
        <p:spPr>
          <a:xfrm>
            <a:off x="7315200" y="8877300"/>
            <a:ext cx="3276600" cy="707886"/>
          </a:xfrm>
          <a:prstGeom prst="rect">
            <a:avLst/>
          </a:prstGeom>
          <a:noFill/>
        </p:spPr>
        <p:txBody>
          <a:bodyPr wrap="square" rtlCol="0">
            <a:spAutoFit/>
          </a:bodyPr>
          <a:lstStyle/>
          <a:p>
            <a:pPr algn="ctr"/>
            <a:r>
              <a:rPr lang="en-US" sz="2000" dirty="0">
                <a:solidFill>
                  <a:schemeClr val="tx2"/>
                </a:solidFill>
              </a:rPr>
              <a:t>Specification Sheets</a:t>
            </a:r>
          </a:p>
          <a:p>
            <a:pPr algn="ctr"/>
            <a:r>
              <a:rPr lang="en-US" sz="2000" dirty="0">
                <a:solidFill>
                  <a:schemeClr val="tx2"/>
                </a:solidFill>
              </a:rPr>
              <a:t>available on zurn.com</a:t>
            </a:r>
          </a:p>
        </p:txBody>
      </p:sp>
      <p:sp>
        <p:nvSpPr>
          <p:cNvPr id="22" name="TextBox 21"/>
          <p:cNvSpPr txBox="1"/>
          <p:nvPr/>
        </p:nvSpPr>
        <p:spPr>
          <a:xfrm>
            <a:off x="11582400" y="8877300"/>
            <a:ext cx="6553200" cy="707886"/>
          </a:xfrm>
          <a:prstGeom prst="rect">
            <a:avLst/>
          </a:prstGeom>
          <a:noFill/>
        </p:spPr>
        <p:txBody>
          <a:bodyPr wrap="square" rtlCol="0">
            <a:spAutoFit/>
          </a:bodyPr>
          <a:lstStyle/>
          <a:p>
            <a:pPr algn="ctr"/>
            <a:r>
              <a:rPr lang="en-US" sz="2000" dirty="0">
                <a:solidFill>
                  <a:schemeClr val="tx2"/>
                </a:solidFill>
              </a:rPr>
              <a:t>Sell </a:t>
            </a:r>
            <a:r>
              <a:rPr lang="en-US" sz="2000" dirty="0" smtClean="0">
                <a:solidFill>
                  <a:schemeClr val="tx2"/>
                </a:solidFill>
              </a:rPr>
              <a:t>Sheet available </a:t>
            </a:r>
            <a:r>
              <a:rPr lang="en-US" sz="2000" dirty="0">
                <a:solidFill>
                  <a:schemeClr val="tx2"/>
                </a:solidFill>
              </a:rPr>
              <a:t>on </a:t>
            </a:r>
            <a:r>
              <a:rPr lang="en-US" sz="2000" dirty="0" smtClean="0">
                <a:solidFill>
                  <a:schemeClr val="tx2"/>
                </a:solidFill>
              </a:rPr>
              <a:t>zurn.com and ZIX</a:t>
            </a:r>
          </a:p>
          <a:p>
            <a:pPr algn="ctr"/>
            <a:r>
              <a:rPr lang="en-US" sz="2000" dirty="0" smtClean="0">
                <a:solidFill>
                  <a:schemeClr val="tx2"/>
                </a:solidFill>
              </a:rPr>
              <a:t>Postcard available for order on ZIX Literature Fulfillment</a:t>
            </a:r>
            <a:endParaRPr lang="en-US" sz="2000" dirty="0">
              <a:solidFill>
                <a:schemeClr val="tx2"/>
              </a:solidFill>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41566" y="2179319"/>
            <a:ext cx="4955833" cy="3303889"/>
          </a:xfrm>
          <a:prstGeom prst="rect">
            <a:avLst/>
          </a:prstGeom>
        </p:spPr>
      </p:pic>
    </p:spTree>
    <p:extLst>
      <p:ext uri="{BB962C8B-B14F-4D97-AF65-F5344CB8AC3E}">
        <p14:creationId xmlns:p14="http://schemas.microsoft.com/office/powerpoint/2010/main" val="32710274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3810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4" name="Title 3"/>
          <p:cNvSpPr>
            <a:spLocks noGrp="1"/>
          </p:cNvSpPr>
          <p:nvPr>
            <p:ph type="title"/>
          </p:nvPr>
        </p:nvSpPr>
        <p:spPr>
          <a:xfrm>
            <a:off x="876299" y="571411"/>
            <a:ext cx="8953501" cy="1338828"/>
          </a:xfrm>
        </p:spPr>
        <p:txBody>
          <a:bodyPr/>
          <a:lstStyle/>
          <a:p>
            <a:r>
              <a:rPr lang="en-US" dirty="0">
                <a:solidFill>
                  <a:schemeClr val="accent1"/>
                </a:solidFill>
              </a:rPr>
              <a:t>present launch</a:t>
            </a:r>
            <a:r>
              <a:rPr lang="en-US" dirty="0"/>
              <a:t/>
            </a:r>
            <a:br>
              <a:rPr lang="en-US" dirty="0"/>
            </a:br>
            <a:r>
              <a:rPr lang="en-US" dirty="0"/>
              <a:t>www.zurn.com/fire</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18</a:t>
            </a:fld>
            <a:endParaRPr b="0" dirty="0">
              <a:latin typeface="Arial Regular" charset="0"/>
            </a:endParaRPr>
          </a:p>
        </p:txBody>
      </p:sp>
      <p:sp>
        <p:nvSpPr>
          <p:cNvPr id="31" name="Rectangle 30"/>
          <p:cNvSpPr/>
          <p:nvPr/>
        </p:nvSpPr>
        <p:spPr>
          <a:xfrm>
            <a:off x="9144000" y="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2050" name="Picture 2"/>
          <p:cNvPicPr>
            <a:picLocks noChangeAspect="1" noChangeArrowheads="1"/>
          </p:cNvPicPr>
          <p:nvPr/>
        </p:nvPicPr>
        <p:blipFill>
          <a:blip r:embed="rId3" cstate="print"/>
          <a:srcRect/>
          <a:stretch>
            <a:fillRect/>
          </a:stretch>
        </p:blipFill>
        <p:spPr bwMode="auto">
          <a:xfrm>
            <a:off x="9829800" y="2230220"/>
            <a:ext cx="3886200" cy="756148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4097000" y="2019300"/>
            <a:ext cx="3886200" cy="8035960"/>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458624" y="2857500"/>
            <a:ext cx="8837776" cy="5562600"/>
          </a:xfrm>
          <a:prstGeom prst="rect">
            <a:avLst/>
          </a:prstGeom>
          <a:noFill/>
          <a:ln w="9525">
            <a:solidFill>
              <a:schemeClr val="accent1"/>
            </a:solidFill>
            <a:miter lim="800000"/>
            <a:headEnd/>
            <a:tailEnd/>
          </a:ln>
        </p:spPr>
      </p:pic>
      <p:sp>
        <p:nvSpPr>
          <p:cNvPr id="17" name="TextBox 16"/>
          <p:cNvSpPr txBox="1"/>
          <p:nvPr/>
        </p:nvSpPr>
        <p:spPr>
          <a:xfrm>
            <a:off x="457200" y="8572500"/>
            <a:ext cx="8839200" cy="615553"/>
          </a:xfrm>
          <a:prstGeom prst="rect">
            <a:avLst/>
          </a:prstGeom>
          <a:noFill/>
        </p:spPr>
        <p:txBody>
          <a:bodyPr wrap="square" rtlCol="0">
            <a:spAutoFit/>
          </a:bodyPr>
          <a:lstStyle/>
          <a:p>
            <a:pPr algn="ctr"/>
            <a:r>
              <a:rPr lang="en-US" sz="2000" dirty="0">
                <a:solidFill>
                  <a:schemeClr val="tx2"/>
                </a:solidFill>
              </a:rPr>
              <a:t>Fire Protection microsite on zurn.com/fire</a:t>
            </a:r>
          </a:p>
          <a:p>
            <a:pPr algn="ctr"/>
            <a:r>
              <a:rPr lang="en-US" sz="1400" dirty="0">
                <a:solidFill>
                  <a:schemeClr val="tx2"/>
                </a:solidFill>
              </a:rPr>
              <a:t>Also accessible on zurn.com under Markets/Fire Protection</a:t>
            </a:r>
          </a:p>
        </p:txBody>
      </p:sp>
    </p:spTree>
    <p:extLst>
      <p:ext uri="{BB962C8B-B14F-4D97-AF65-F5344CB8AC3E}">
        <p14:creationId xmlns:p14="http://schemas.microsoft.com/office/powerpoint/2010/main" val="32710274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953501" cy="1338828"/>
          </a:xfrm>
        </p:spPr>
        <p:txBody>
          <a:bodyPr/>
          <a:lstStyle/>
          <a:p>
            <a:r>
              <a:rPr lang="en-US" dirty="0">
                <a:solidFill>
                  <a:schemeClr val="accent1"/>
                </a:solidFill>
              </a:rPr>
              <a:t>present launch</a:t>
            </a:r>
            <a:r>
              <a:rPr lang="en-US" dirty="0"/>
              <a:t/>
            </a:r>
            <a:br>
              <a:rPr lang="en-US" dirty="0"/>
            </a:br>
            <a:r>
              <a:rPr lang="en-US" dirty="0"/>
              <a:t>fire protection</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19</a:t>
            </a:fld>
            <a:endParaRPr b="0" dirty="0">
              <a:latin typeface="Arial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2" name="Group 38"/>
          <p:cNvGrpSpPr/>
          <p:nvPr/>
        </p:nvGrpSpPr>
        <p:grpSpPr>
          <a:xfrm>
            <a:off x="381000" y="2204906"/>
            <a:ext cx="8153400" cy="5538592"/>
            <a:chOff x="7848600" y="5084128"/>
            <a:chExt cx="8348413" cy="5538592"/>
          </a:xfrm>
        </p:grpSpPr>
        <p:grpSp>
          <p:nvGrpSpPr>
            <p:cNvPr id="5" name="Group 39"/>
            <p:cNvGrpSpPr/>
            <p:nvPr/>
          </p:nvGrpSpPr>
          <p:grpSpPr>
            <a:xfrm>
              <a:off x="7848600" y="5084128"/>
              <a:ext cx="8134351" cy="646331"/>
              <a:chOff x="7467600" y="5557807"/>
              <a:chExt cx="8134351" cy="646331"/>
            </a:xfrm>
          </p:grpSpPr>
          <p:sp>
            <p:nvSpPr>
              <p:cNvPr id="42" name="TextBox 41"/>
              <p:cNvSpPr txBox="1"/>
              <p:nvPr/>
            </p:nvSpPr>
            <p:spPr>
              <a:xfrm>
                <a:off x="7587625" y="5557807"/>
                <a:ext cx="8014326" cy="646331"/>
              </a:xfrm>
              <a:prstGeom prst="rect">
                <a:avLst/>
              </a:prstGeom>
              <a:noFill/>
            </p:spPr>
            <p:txBody>
              <a:bodyPr wrap="square" rtlCol="0">
                <a:spAutoFit/>
              </a:bodyPr>
              <a:lstStyle/>
              <a:p>
                <a:r>
                  <a:rPr lang="en-US" sz="3600" dirty="0">
                    <a:solidFill>
                      <a:schemeClr val="accent1"/>
                    </a:solidFill>
                    <a:latin typeface="Arial Narrow Regular" charset="0"/>
                  </a:rPr>
                  <a:t>Fire Protection Solutions – Group 1</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5" y="5759850"/>
              <a:ext cx="7917018" cy="4862870"/>
            </a:xfrm>
            <a:prstGeom prst="rect">
              <a:avLst/>
            </a:prstGeom>
            <a:noFill/>
          </p:spPr>
          <p:txBody>
            <a:bodyPr wrap="square" rtlCol="0">
              <a:spAutoFit/>
            </a:bodyPr>
            <a:lstStyle/>
            <a:p>
              <a:pPr marL="285750" lvl="0"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Inventory Plan </a:t>
              </a:r>
            </a:p>
            <a:p>
              <a:pPr marL="971550" lvl="1"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Phase 1 (launch – Oct. 31):</a:t>
              </a:r>
            </a:p>
            <a:p>
              <a:pPr marL="1657350" lvl="2"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Wilkins facility (Paso Robles) distribution for Dallas and Ontario service areas</a:t>
              </a:r>
            </a:p>
            <a:p>
              <a:pPr marL="1657350" lvl="2"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Atlanta Service Center distribution for Philadelphia and Chicago service areas</a:t>
              </a:r>
            </a:p>
            <a:p>
              <a:pPr marL="971550" lvl="1"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Phase 2 (Nov. 1 – Jan. 31):</a:t>
              </a:r>
            </a:p>
            <a:p>
              <a:pPr marL="1657350" lvl="2"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Expansion to all service centers</a:t>
              </a:r>
            </a:p>
            <a:p>
              <a:pPr marL="971550" lvl="1"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Phase 3 (Feb. 1):</a:t>
              </a:r>
            </a:p>
            <a:p>
              <a:pPr marL="1657350" lvl="2"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Inventory at rep stocking locations</a:t>
              </a:r>
            </a:p>
            <a:p>
              <a:pPr marL="1657350" lvl="2" indent="-285750">
                <a:spcAft>
                  <a:spcPts val="600"/>
                </a:spcAft>
                <a:buClr>
                  <a:schemeClr val="tx2"/>
                </a:buClr>
                <a:buFont typeface="Arial" panose="020B0604020202020204" pitchFamily="34" charset="0"/>
                <a:buChar char="•"/>
              </a:pPr>
              <a:endParaRPr lang="en-US" sz="2000" dirty="0">
                <a:solidFill>
                  <a:srgbClr val="858591"/>
                </a:solidFill>
                <a:latin typeface="Arial Narrow Regular" charset="0"/>
              </a:endParaRPr>
            </a:p>
            <a:p>
              <a:pPr marL="285750" lvl="0"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Total available market $48 million</a:t>
              </a:r>
            </a:p>
            <a:p>
              <a:pPr lvl="0">
                <a:spcAft>
                  <a:spcPts val="600"/>
                </a:spcAft>
              </a:pPr>
              <a:endParaRPr lang="en-US" sz="2000" dirty="0">
                <a:solidFill>
                  <a:schemeClr val="tx2"/>
                </a:solidFill>
                <a:latin typeface="Arial Narrow Regular" charset="0"/>
              </a:endParaRPr>
            </a:p>
          </p:txBody>
        </p:sp>
      </p:grpSp>
      <p:sp>
        <p:nvSpPr>
          <p:cNvPr id="16" name="Rectangle 15"/>
          <p:cNvSpPr/>
          <p:nvPr/>
        </p:nvSpPr>
        <p:spPr>
          <a:xfrm>
            <a:off x="9124951" y="-3810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4951" y="2204906"/>
            <a:ext cx="9168713" cy="6112475"/>
          </a:xfrm>
          <a:prstGeom prst="rect">
            <a:avLst/>
          </a:prstGeom>
        </p:spPr>
      </p:pic>
    </p:spTree>
    <p:extLst>
      <p:ext uri="{BB962C8B-B14F-4D97-AF65-F5344CB8AC3E}">
        <p14:creationId xmlns:p14="http://schemas.microsoft.com/office/powerpoint/2010/main" val="32710274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450" y="399454"/>
            <a:ext cx="5448300" cy="1962076"/>
          </a:xfrm>
        </p:spPr>
        <p:txBody>
          <a:bodyPr/>
          <a:lstStyle/>
          <a:p>
            <a:r>
              <a:rPr lang="en-US" dirty="0">
                <a:solidFill>
                  <a:schemeClr val="accent1"/>
                </a:solidFill>
              </a:rPr>
              <a:t>agenda</a:t>
            </a:r>
            <a:br>
              <a:rPr lang="en-US" dirty="0">
                <a:solidFill>
                  <a:schemeClr val="accent1"/>
                </a:solidFill>
              </a:rPr>
            </a:br>
            <a:r>
              <a:rPr lang="en-US" dirty="0"/>
              <a:t>what you’ll learn</a:t>
            </a:r>
            <a:br>
              <a:rPr lang="en-US" dirty="0"/>
            </a:br>
            <a:endParaRPr lang="uk-UA" dirty="0"/>
          </a:p>
        </p:txBody>
      </p:sp>
      <p:grpSp>
        <p:nvGrpSpPr>
          <p:cNvPr id="25" name="Group 24"/>
          <p:cNvGrpSpPr/>
          <p:nvPr/>
        </p:nvGrpSpPr>
        <p:grpSpPr>
          <a:xfrm>
            <a:off x="762000" y="2666231"/>
            <a:ext cx="7658098" cy="1862048"/>
            <a:chOff x="1562101" y="3053723"/>
            <a:chExt cx="7658098" cy="1862048"/>
          </a:xfrm>
        </p:grpSpPr>
        <p:sp>
          <p:nvSpPr>
            <p:cNvPr id="4" name="TextBox 3"/>
            <p:cNvSpPr txBox="1"/>
            <p:nvPr/>
          </p:nvSpPr>
          <p:spPr>
            <a:xfrm>
              <a:off x="1562101"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01</a:t>
              </a:r>
              <a:endParaRPr lang="uk-UA" sz="11500" dirty="0">
                <a:solidFill>
                  <a:schemeClr val="accent1"/>
                </a:solidFill>
                <a:latin typeface="Arial Narrow Regular" charset="0"/>
              </a:endParaRPr>
            </a:p>
          </p:txBody>
        </p:sp>
        <p:sp>
          <p:nvSpPr>
            <p:cNvPr id="7" name="TextBox 6"/>
            <p:cNvSpPr txBox="1"/>
            <p:nvPr/>
          </p:nvSpPr>
          <p:spPr>
            <a:xfrm>
              <a:off x="3657600" y="3206123"/>
              <a:ext cx="5562599" cy="646331"/>
            </a:xfrm>
            <a:prstGeom prst="rect">
              <a:avLst/>
            </a:prstGeom>
            <a:noFill/>
          </p:spPr>
          <p:txBody>
            <a:bodyPr wrap="square" rtlCol="0">
              <a:spAutoFit/>
            </a:bodyPr>
            <a:lstStyle/>
            <a:p>
              <a:r>
                <a:rPr lang="en-US" sz="3600" dirty="0">
                  <a:solidFill>
                    <a:srgbClr val="0A091B"/>
                  </a:solidFill>
                  <a:latin typeface="Arial Narrow Regular" charset="0"/>
                </a:rPr>
                <a:t>past launches</a:t>
              </a:r>
            </a:p>
          </p:txBody>
        </p:sp>
      </p:grpSp>
      <p:grpSp>
        <p:nvGrpSpPr>
          <p:cNvPr id="27" name="Group 26"/>
          <p:cNvGrpSpPr/>
          <p:nvPr/>
        </p:nvGrpSpPr>
        <p:grpSpPr>
          <a:xfrm>
            <a:off x="762000" y="5524500"/>
            <a:ext cx="7581898" cy="1862048"/>
            <a:chOff x="1562101" y="5371229"/>
            <a:chExt cx="7581898" cy="1862048"/>
          </a:xfrm>
        </p:grpSpPr>
        <p:sp>
          <p:nvSpPr>
            <p:cNvPr id="11" name="TextBox 10"/>
            <p:cNvSpPr txBox="1"/>
            <p:nvPr/>
          </p:nvSpPr>
          <p:spPr>
            <a:xfrm>
              <a:off x="1562101"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03</a:t>
              </a:r>
              <a:endParaRPr lang="uk-UA" sz="11500" dirty="0">
                <a:solidFill>
                  <a:schemeClr val="accent1"/>
                </a:solidFill>
                <a:latin typeface="Arial Narrow Regular" charset="0"/>
              </a:endParaRPr>
            </a:p>
          </p:txBody>
        </p:sp>
        <p:sp>
          <p:nvSpPr>
            <p:cNvPr id="12" name="TextBox 11"/>
            <p:cNvSpPr txBox="1"/>
            <p:nvPr/>
          </p:nvSpPr>
          <p:spPr>
            <a:xfrm>
              <a:off x="3657600" y="5523629"/>
              <a:ext cx="5486399" cy="646331"/>
            </a:xfrm>
            <a:prstGeom prst="rect">
              <a:avLst/>
            </a:prstGeom>
            <a:noFill/>
          </p:spPr>
          <p:txBody>
            <a:bodyPr wrap="square" rtlCol="0">
              <a:spAutoFit/>
            </a:bodyPr>
            <a:lstStyle/>
            <a:p>
              <a:r>
                <a:rPr lang="en-US" sz="3600" dirty="0">
                  <a:solidFill>
                    <a:srgbClr val="0A091B"/>
                  </a:solidFill>
                  <a:latin typeface="Arial Narrow Regular" charset="0"/>
                </a:rPr>
                <a:t>future launches</a:t>
              </a:r>
              <a:endParaRPr lang="uk-UA" sz="3600" dirty="0">
                <a:solidFill>
                  <a:srgbClr val="0A091B"/>
                </a:solidFill>
                <a:latin typeface="Arial Narrow Regular" charset="0"/>
              </a:endParaRPr>
            </a:p>
          </p:txBody>
        </p:sp>
      </p:grpSp>
      <p:grpSp>
        <p:nvGrpSpPr>
          <p:cNvPr id="26" name="Group 25"/>
          <p:cNvGrpSpPr/>
          <p:nvPr/>
        </p:nvGrpSpPr>
        <p:grpSpPr>
          <a:xfrm>
            <a:off x="9486900" y="2666231"/>
            <a:ext cx="7239000" cy="1862048"/>
            <a:chOff x="9486900" y="3053723"/>
            <a:chExt cx="7239000" cy="1862048"/>
          </a:xfrm>
        </p:grpSpPr>
        <p:sp>
          <p:nvSpPr>
            <p:cNvPr id="15" name="TextBox 14"/>
            <p:cNvSpPr txBox="1"/>
            <p:nvPr/>
          </p:nvSpPr>
          <p:spPr>
            <a:xfrm>
              <a:off x="9486900"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02</a:t>
              </a:r>
              <a:endParaRPr lang="uk-UA" sz="11500" dirty="0">
                <a:solidFill>
                  <a:schemeClr val="accent1"/>
                </a:solidFill>
                <a:latin typeface="Arial Narrow Regular" charset="0"/>
              </a:endParaRPr>
            </a:p>
          </p:txBody>
        </p:sp>
        <p:sp>
          <p:nvSpPr>
            <p:cNvPr id="16" name="TextBox 15"/>
            <p:cNvSpPr txBox="1"/>
            <p:nvPr/>
          </p:nvSpPr>
          <p:spPr>
            <a:xfrm>
              <a:off x="11582400" y="3206123"/>
              <a:ext cx="5143500" cy="646331"/>
            </a:xfrm>
            <a:prstGeom prst="rect">
              <a:avLst/>
            </a:prstGeom>
            <a:noFill/>
          </p:spPr>
          <p:txBody>
            <a:bodyPr wrap="square" rtlCol="0">
              <a:spAutoFit/>
            </a:bodyPr>
            <a:lstStyle/>
            <a:p>
              <a:r>
                <a:rPr lang="en-US" sz="3600" dirty="0">
                  <a:solidFill>
                    <a:srgbClr val="0A091B"/>
                  </a:solidFill>
                  <a:latin typeface="Arial Narrow Regular" charset="0"/>
                </a:rPr>
                <a:t>present launches</a:t>
              </a:r>
              <a:endParaRPr lang="uk-UA" sz="3600" dirty="0">
                <a:solidFill>
                  <a:srgbClr val="0A091B"/>
                </a:solidFill>
                <a:latin typeface="Arial Narrow Regular" charset="0"/>
              </a:endParaRPr>
            </a:p>
          </p:txBody>
        </p:sp>
      </p:grpSp>
      <p:grpSp>
        <p:nvGrpSpPr>
          <p:cNvPr id="28" name="Group 27"/>
          <p:cNvGrpSpPr/>
          <p:nvPr/>
        </p:nvGrpSpPr>
        <p:grpSpPr>
          <a:xfrm>
            <a:off x="9486900" y="5524500"/>
            <a:ext cx="7239000" cy="1862048"/>
            <a:chOff x="9486900" y="5371229"/>
            <a:chExt cx="7239000" cy="1862048"/>
          </a:xfrm>
        </p:grpSpPr>
        <p:sp>
          <p:nvSpPr>
            <p:cNvPr id="19" name="TextBox 18"/>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04</a:t>
              </a:r>
              <a:endParaRPr lang="uk-UA" sz="11500" dirty="0">
                <a:solidFill>
                  <a:schemeClr val="accent1"/>
                </a:solidFill>
                <a:latin typeface="Arial Narrow Regular" charset="0"/>
              </a:endParaRPr>
            </a:p>
          </p:txBody>
        </p:sp>
        <p:sp>
          <p:nvSpPr>
            <p:cNvPr id="20" name="TextBox 19"/>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resources</a:t>
              </a:r>
              <a:endParaRPr lang="uk-UA" sz="3600" dirty="0">
                <a:solidFill>
                  <a:srgbClr val="0A091B"/>
                </a:solidFill>
                <a:latin typeface="Arial Narrow Regular" charset="0"/>
              </a:endParaRPr>
            </a:p>
          </p:txBody>
        </p:sp>
      </p:grpSp>
      <p:sp>
        <p:nvSpPr>
          <p:cNvPr id="21" name="TextBox 20"/>
          <p:cNvSpPr txBox="1"/>
          <p:nvPr/>
        </p:nvSpPr>
        <p:spPr>
          <a:xfrm>
            <a:off x="3162300" y="3442037"/>
            <a:ext cx="6400799" cy="1015663"/>
          </a:xfrm>
          <a:prstGeom prst="rect">
            <a:avLst/>
          </a:prstGeom>
          <a:noFill/>
        </p:spPr>
        <p:txBody>
          <a:bodyPr wrap="square" rtlCol="0">
            <a:spAutoFit/>
          </a:bodyPr>
          <a:lstStyle/>
          <a:p>
            <a:r>
              <a:rPr lang="en-US" sz="2000" dirty="0">
                <a:solidFill>
                  <a:schemeClr val="tx2"/>
                </a:solidFill>
                <a:latin typeface="Arial Narrow Regular" charset="0"/>
              </a:rPr>
              <a:t>Lean construction point drain “C” market</a:t>
            </a:r>
          </a:p>
          <a:p>
            <a:r>
              <a:rPr lang="en-US" sz="2000" dirty="0">
                <a:solidFill>
                  <a:schemeClr val="tx2"/>
                </a:solidFill>
                <a:latin typeface="Arial Narrow Regular" charset="0"/>
              </a:rPr>
              <a:t>EZCarry product enhancements</a:t>
            </a:r>
          </a:p>
          <a:p>
            <a:r>
              <a:rPr lang="en-US" sz="2000" dirty="0">
                <a:solidFill>
                  <a:schemeClr val="tx2"/>
                </a:solidFill>
                <a:latin typeface="Arial Narrow Regular" charset="0"/>
              </a:rPr>
              <a:t>Wilkins building riser product line extension </a:t>
            </a:r>
          </a:p>
        </p:txBody>
      </p:sp>
      <p:sp>
        <p:nvSpPr>
          <p:cNvPr id="3" name="Rectangle 2"/>
          <p:cNvSpPr/>
          <p:nvPr/>
        </p:nvSpPr>
        <p:spPr>
          <a:xfrm>
            <a:off x="16611600" y="9029700"/>
            <a:ext cx="304800" cy="1066800"/>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24" name="TextBox 23"/>
          <p:cNvSpPr txBox="1"/>
          <p:nvPr/>
        </p:nvSpPr>
        <p:spPr>
          <a:xfrm>
            <a:off x="12039601" y="3454737"/>
            <a:ext cx="6705600" cy="1015663"/>
          </a:xfrm>
          <a:prstGeom prst="rect">
            <a:avLst/>
          </a:prstGeom>
          <a:noFill/>
        </p:spPr>
        <p:txBody>
          <a:bodyPr wrap="square" rtlCol="0">
            <a:spAutoFit/>
          </a:bodyPr>
          <a:lstStyle/>
          <a:p>
            <a:r>
              <a:rPr lang="en-US" sz="2000" dirty="0">
                <a:solidFill>
                  <a:schemeClr val="tx2"/>
                </a:solidFill>
                <a:latin typeface="Arial Narrow Regular" charset="0"/>
              </a:rPr>
              <a:t>Fire Protection breakout business (Group 1 products) </a:t>
            </a:r>
          </a:p>
          <a:p>
            <a:r>
              <a:rPr lang="en-US" sz="2000" dirty="0">
                <a:solidFill>
                  <a:schemeClr val="tx2"/>
                </a:solidFill>
                <a:latin typeface="Arial Narrow Regular" charset="0"/>
              </a:rPr>
              <a:t>inSpec digital specification tool</a:t>
            </a:r>
          </a:p>
          <a:p>
            <a:r>
              <a:rPr lang="en-US" sz="2000" dirty="0">
                <a:solidFill>
                  <a:schemeClr val="tx2"/>
                </a:solidFill>
                <a:latin typeface="Arial Narrow Regular" charset="0"/>
              </a:rPr>
              <a:t>Marketing update</a:t>
            </a:r>
          </a:p>
        </p:txBody>
      </p:sp>
      <p:sp>
        <p:nvSpPr>
          <p:cNvPr id="22" name="TextBox 21"/>
          <p:cNvSpPr txBox="1"/>
          <p:nvPr/>
        </p:nvSpPr>
        <p:spPr>
          <a:xfrm>
            <a:off x="3295649" y="6333917"/>
            <a:ext cx="6343650" cy="1938992"/>
          </a:xfrm>
          <a:prstGeom prst="rect">
            <a:avLst/>
          </a:prstGeom>
          <a:noFill/>
        </p:spPr>
        <p:txBody>
          <a:bodyPr wrap="square" rtlCol="0">
            <a:spAutoFit/>
          </a:bodyPr>
          <a:lstStyle/>
          <a:p>
            <a:r>
              <a:rPr lang="en-US" sz="2000" dirty="0">
                <a:solidFill>
                  <a:schemeClr val="tx2"/>
                </a:solidFill>
                <a:latin typeface="Arial Narrow Regular" charset="0"/>
              </a:rPr>
              <a:t>Solid surface sink systems</a:t>
            </a:r>
          </a:p>
          <a:p>
            <a:r>
              <a:rPr lang="en-US" sz="2000" dirty="0">
                <a:solidFill>
                  <a:schemeClr val="tx2"/>
                </a:solidFill>
                <a:latin typeface="Arial Narrow Regular" charset="0"/>
              </a:rPr>
              <a:t>Fire Protection breakout business (Group 2 products)</a:t>
            </a:r>
          </a:p>
          <a:p>
            <a:r>
              <a:rPr lang="en-US" sz="2000" dirty="0">
                <a:solidFill>
                  <a:schemeClr val="tx2"/>
                </a:solidFill>
                <a:latin typeface="Arial Narrow Regular" charset="0"/>
              </a:rPr>
              <a:t>Smart connected backflow</a:t>
            </a:r>
          </a:p>
          <a:p>
            <a:r>
              <a:rPr lang="en-US" sz="2000" dirty="0">
                <a:solidFill>
                  <a:schemeClr val="tx2"/>
                </a:solidFill>
                <a:latin typeface="Arial Narrow Regular" charset="0"/>
              </a:rPr>
              <a:t>400ST n-Pattern Series (USC Launch)</a:t>
            </a:r>
          </a:p>
          <a:p>
            <a:r>
              <a:rPr lang="en-US" sz="2000" dirty="0">
                <a:solidFill>
                  <a:schemeClr val="tx2"/>
                </a:solidFill>
                <a:latin typeface="Arial Narrow Regular" charset="0"/>
              </a:rPr>
              <a:t>First fit PRV</a:t>
            </a:r>
          </a:p>
          <a:p>
            <a:r>
              <a:rPr lang="en-US" sz="2000" dirty="0">
                <a:solidFill>
                  <a:schemeClr val="tx2"/>
                </a:solidFill>
                <a:latin typeface="Arial Narrow Regular" charset="0"/>
              </a:rPr>
              <a:t>Product training</a:t>
            </a:r>
          </a:p>
        </p:txBody>
      </p:sp>
    </p:spTree>
    <p:extLst>
      <p:ext uri="{BB962C8B-B14F-4D97-AF65-F5344CB8AC3E}">
        <p14:creationId xmlns:p14="http://schemas.microsoft.com/office/powerpoint/2010/main" val="6483910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0"/>
          </p:nvPr>
        </p:nvSpPr>
        <p:spPr/>
        <p:txBody>
          <a:body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lang="en-US" b="0">
                <a:solidFill>
                  <a:srgbClr val="C0C0C8"/>
                </a:solidFill>
                <a:latin typeface="Arial Regular" charset="0"/>
              </a:rPr>
              <a:pPr/>
              <a:t>20</a:t>
            </a:fld>
            <a:endParaRPr lang="en-US" b="0" dirty="0">
              <a:solidFill>
                <a:srgbClr val="C0C0C8"/>
              </a:solidFill>
              <a:latin typeface="Arial Regular"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 y="0"/>
            <a:ext cx="18272139" cy="10287000"/>
          </a:xfrm>
          <a:prstGeom prst="rect">
            <a:avLst/>
          </a:prstGeom>
        </p:spPr>
      </p:pic>
    </p:spTree>
    <p:extLst>
      <p:ext uri="{BB962C8B-B14F-4D97-AF65-F5344CB8AC3E}">
        <p14:creationId xmlns:p14="http://schemas.microsoft.com/office/powerpoint/2010/main" val="40219577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0"/>
          </p:nvPr>
        </p:nvSpPr>
        <p:spPr/>
        <p:txBody>
          <a:body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lang="en-US" b="0">
                <a:solidFill>
                  <a:srgbClr val="C0C0C8"/>
                </a:solidFill>
                <a:latin typeface="Arial Regular" charset="0"/>
              </a:rPr>
              <a:pPr/>
              <a:t>21</a:t>
            </a:fld>
            <a:endParaRPr lang="en-US" b="0" dirty="0">
              <a:solidFill>
                <a:srgbClr val="C0C0C8"/>
              </a:solidFill>
              <a:latin typeface="Arial Regular"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 y="0"/>
            <a:ext cx="18272139" cy="10287000"/>
          </a:xfrm>
          <a:prstGeom prst="rect">
            <a:avLst/>
          </a:prstGeom>
        </p:spPr>
      </p:pic>
    </p:spTree>
    <p:extLst>
      <p:ext uri="{BB962C8B-B14F-4D97-AF65-F5344CB8AC3E}">
        <p14:creationId xmlns:p14="http://schemas.microsoft.com/office/powerpoint/2010/main" val="8885523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491198" cy="10401300"/>
          </a:xfrm>
          <a:prstGeom prst="rect">
            <a:avLst/>
          </a:prstGeom>
        </p:spPr>
      </p:pic>
    </p:spTree>
    <p:extLst>
      <p:ext uri="{BB962C8B-B14F-4D97-AF65-F5344CB8AC3E}">
        <p14:creationId xmlns:p14="http://schemas.microsoft.com/office/powerpoint/2010/main" val="6508492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3810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4" name="Title 3"/>
          <p:cNvSpPr>
            <a:spLocks noGrp="1"/>
          </p:cNvSpPr>
          <p:nvPr>
            <p:ph type="title"/>
          </p:nvPr>
        </p:nvSpPr>
        <p:spPr>
          <a:xfrm>
            <a:off x="876299" y="571411"/>
            <a:ext cx="7615083" cy="1338828"/>
          </a:xfrm>
        </p:spPr>
        <p:txBody>
          <a:bodyPr/>
          <a:lstStyle/>
          <a:p>
            <a:r>
              <a:rPr lang="en-US" dirty="0">
                <a:solidFill>
                  <a:schemeClr val="accent1"/>
                </a:solidFill>
              </a:rPr>
              <a:t>present launches</a:t>
            </a:r>
            <a:r>
              <a:rPr lang="en-US" dirty="0"/>
              <a:t/>
            </a:r>
            <a:br>
              <a:rPr lang="en-US" dirty="0"/>
            </a:br>
            <a:r>
              <a:rPr lang="en-US" dirty="0"/>
              <a:t>marketing</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23</a:t>
            </a:fld>
            <a:endParaRPr b="0" dirty="0">
              <a:latin typeface="Arial Regular" charset="0"/>
            </a:endParaRPr>
          </a:p>
        </p:txBody>
      </p:sp>
      <p:sp>
        <p:nvSpPr>
          <p:cNvPr id="31" name="Rectangle 30"/>
          <p:cNvSpPr/>
          <p:nvPr/>
        </p:nvSpPr>
        <p:spPr>
          <a:xfrm>
            <a:off x="9296400" y="-25400"/>
            <a:ext cx="89789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830579" y="2580620"/>
            <a:ext cx="6092661" cy="2514620"/>
            <a:chOff x="7848600" y="5198428"/>
            <a:chExt cx="5852615" cy="2514620"/>
          </a:xfrm>
        </p:grpSpPr>
        <p:cxnSp>
          <p:nvCxnSpPr>
            <p:cNvPr id="43" name="Straight Connector 42"/>
            <p:cNvCxnSpPr/>
            <p:nvPr/>
          </p:nvCxnSpPr>
          <p:spPr>
            <a:xfrm>
              <a:off x="7848600" y="5198428"/>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8196270" y="5958722"/>
              <a:ext cx="5504945" cy="1754326"/>
            </a:xfrm>
            <a:prstGeom prst="rect">
              <a:avLst/>
            </a:prstGeom>
            <a:noFill/>
          </p:spPr>
          <p:txBody>
            <a:bodyPr wrap="square" rtlCol="0">
              <a:spAutoFit/>
            </a:bodyPr>
            <a:lstStyle/>
            <a:p>
              <a:pPr lvl="0">
                <a:spcAft>
                  <a:spcPts val="600"/>
                </a:spcAft>
                <a:buClr>
                  <a:schemeClr val="tx2"/>
                </a:buClr>
              </a:pPr>
              <a:r>
                <a:rPr lang="en-US" sz="1800" dirty="0">
                  <a:solidFill>
                    <a:schemeClr val="tx2"/>
                  </a:solidFill>
                  <a:latin typeface="Arial Regular" charset="0"/>
                </a:rPr>
                <a:t>Running a business doesn’t leave a lot of time to catch your breath. Let us ease your workload and worries with products that do the job as promised. Every water solution in our portfolio is engineered to satisfy your requirements and expectations for years to come. You also have options in specs and materials.</a:t>
              </a:r>
            </a:p>
          </p:txBody>
        </p:sp>
      </p:grpSp>
      <p:sp>
        <p:nvSpPr>
          <p:cNvPr id="6" name="Rectangle 5"/>
          <p:cNvSpPr/>
          <p:nvPr/>
        </p:nvSpPr>
        <p:spPr>
          <a:xfrm>
            <a:off x="609600" y="9182100"/>
            <a:ext cx="1752600" cy="844692"/>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8" name="Rectangle 7"/>
          <p:cNvSpPr/>
          <p:nvPr/>
        </p:nvSpPr>
        <p:spPr>
          <a:xfrm>
            <a:off x="468629" y="2324100"/>
            <a:ext cx="590551" cy="1143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2" name="Picture 1"/>
          <p:cNvPicPr>
            <a:picLocks noChangeAspect="1"/>
          </p:cNvPicPr>
          <p:nvPr/>
        </p:nvPicPr>
        <p:blipFill rotWithShape="1">
          <a:blip r:embed="rId3" cstate="print"/>
          <a:srcRect l="10833" t="8889" r="67518" b="52222"/>
          <a:stretch/>
        </p:blipFill>
        <p:spPr>
          <a:xfrm>
            <a:off x="8077200" y="-76999"/>
            <a:ext cx="10256520" cy="10363999"/>
          </a:xfrm>
          <a:prstGeom prst="rect">
            <a:avLst/>
          </a:prstGeom>
        </p:spPr>
      </p:pic>
      <p:grpSp>
        <p:nvGrpSpPr>
          <p:cNvPr id="14" name="Group 13"/>
          <p:cNvGrpSpPr/>
          <p:nvPr/>
        </p:nvGrpSpPr>
        <p:grpSpPr>
          <a:xfrm>
            <a:off x="830579" y="2466320"/>
            <a:ext cx="6179820" cy="1579602"/>
            <a:chOff x="7848600" y="5084128"/>
            <a:chExt cx="8795944" cy="1579602"/>
          </a:xfrm>
        </p:grpSpPr>
        <p:grpSp>
          <p:nvGrpSpPr>
            <p:cNvPr id="15" name="Group 14"/>
            <p:cNvGrpSpPr/>
            <p:nvPr/>
          </p:nvGrpSpPr>
          <p:grpSpPr>
            <a:xfrm>
              <a:off x="7848600" y="5084128"/>
              <a:ext cx="8795944" cy="1200329"/>
              <a:chOff x="7467600" y="5557807"/>
              <a:chExt cx="8795944" cy="1200329"/>
            </a:xfrm>
          </p:grpSpPr>
          <p:sp>
            <p:nvSpPr>
              <p:cNvPr id="18" name="TextBox 17"/>
              <p:cNvSpPr txBox="1"/>
              <p:nvPr/>
            </p:nvSpPr>
            <p:spPr>
              <a:xfrm>
                <a:off x="7587625" y="5557807"/>
                <a:ext cx="8675919" cy="1200329"/>
              </a:xfrm>
              <a:prstGeom prst="rect">
                <a:avLst/>
              </a:prstGeom>
              <a:noFill/>
            </p:spPr>
            <p:txBody>
              <a:bodyPr wrap="square" rtlCol="0">
                <a:spAutoFit/>
              </a:bodyPr>
              <a:lstStyle/>
              <a:p>
                <a:r>
                  <a:rPr lang="en-US" sz="3600" dirty="0">
                    <a:solidFill>
                      <a:schemeClr val="accent1"/>
                    </a:solidFill>
                    <a:latin typeface="Arial Narrow Regular" charset="0"/>
                  </a:rPr>
                  <a:t>product overview brochure</a:t>
                </a:r>
              </a:p>
              <a:p>
                <a:endParaRPr lang="uk-UA" sz="3600" dirty="0">
                  <a:solidFill>
                    <a:schemeClr val="accent1"/>
                  </a:solidFill>
                  <a:latin typeface="Arial Narrow Regular" charset="0"/>
                </a:endParaRPr>
              </a:p>
            </p:txBody>
          </p:sp>
          <p:cxnSp>
            <p:nvCxnSpPr>
              <p:cNvPr id="19" name="Straight Connector 18"/>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8279996" y="6294398"/>
              <a:ext cx="7481285" cy="369332"/>
            </a:xfrm>
            <a:prstGeom prst="rect">
              <a:avLst/>
            </a:prstGeom>
            <a:noFill/>
          </p:spPr>
          <p:txBody>
            <a:bodyPr wrap="square" rtlCol="0">
              <a:spAutoFit/>
            </a:bodyPr>
            <a:lstStyle/>
            <a:p>
              <a:pPr lvl="0">
                <a:spcAft>
                  <a:spcPts val="600"/>
                </a:spcAft>
                <a:buClr>
                  <a:schemeClr val="tx2"/>
                </a:buClr>
              </a:pPr>
              <a:endParaRPr lang="en-US" sz="1800" dirty="0">
                <a:solidFill>
                  <a:schemeClr val="tx2"/>
                </a:solidFill>
                <a:latin typeface="Arial Regular" charset="0"/>
              </a:endParaRPr>
            </a:p>
          </p:txBody>
        </p:sp>
      </p:grpSp>
      <p:sp>
        <p:nvSpPr>
          <p:cNvPr id="9" name="TextBox 8"/>
          <p:cNvSpPr txBox="1"/>
          <p:nvPr/>
        </p:nvSpPr>
        <p:spPr>
          <a:xfrm>
            <a:off x="5197731" y="9182100"/>
            <a:ext cx="2476960" cy="707886"/>
          </a:xfrm>
          <a:prstGeom prst="rect">
            <a:avLst/>
          </a:prstGeom>
          <a:noFill/>
        </p:spPr>
        <p:txBody>
          <a:bodyPr wrap="none" rtlCol="0">
            <a:spAutoFit/>
          </a:bodyPr>
          <a:lstStyle/>
          <a:p>
            <a:pPr algn="r"/>
            <a:r>
              <a:rPr lang="en-US" sz="2000" dirty="0">
                <a:solidFill>
                  <a:schemeClr val="tx2"/>
                </a:solidFill>
                <a:latin typeface="Arial Narrow Regular"/>
                <a:hlinkClick r:id="rId4"/>
              </a:rPr>
              <a:t>Order copies on ZIX</a:t>
            </a:r>
            <a:endParaRPr lang="en-US" sz="2000" dirty="0">
              <a:solidFill>
                <a:schemeClr val="tx2"/>
              </a:solidFill>
              <a:latin typeface="Arial Narrow Regular"/>
              <a:hlinkClick r:id="rId5"/>
            </a:endParaRPr>
          </a:p>
          <a:p>
            <a:pPr algn="r"/>
            <a:r>
              <a:rPr lang="en-US" sz="2000" dirty="0">
                <a:solidFill>
                  <a:schemeClr val="tx2"/>
                </a:solidFill>
                <a:latin typeface="Arial Narrow Regular"/>
                <a:hlinkClick r:id="rId5"/>
              </a:rPr>
              <a:t>PDF</a:t>
            </a:r>
            <a:endParaRPr lang="en-US" sz="2000" dirty="0">
              <a:solidFill>
                <a:schemeClr val="tx2"/>
              </a:solidFill>
              <a:latin typeface="Arial Narrow Regular"/>
            </a:endParaRPr>
          </a:p>
        </p:txBody>
      </p:sp>
    </p:spTree>
    <p:extLst>
      <p:ext uri="{BB962C8B-B14F-4D97-AF65-F5344CB8AC3E}">
        <p14:creationId xmlns:p14="http://schemas.microsoft.com/office/powerpoint/2010/main" val="31358773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3810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4" name="Title 3"/>
          <p:cNvSpPr>
            <a:spLocks noGrp="1"/>
          </p:cNvSpPr>
          <p:nvPr>
            <p:ph type="title"/>
          </p:nvPr>
        </p:nvSpPr>
        <p:spPr>
          <a:xfrm>
            <a:off x="876299" y="571411"/>
            <a:ext cx="7615083" cy="1338828"/>
          </a:xfrm>
        </p:spPr>
        <p:txBody>
          <a:bodyPr/>
          <a:lstStyle/>
          <a:p>
            <a:r>
              <a:rPr lang="en-US" dirty="0">
                <a:solidFill>
                  <a:schemeClr val="accent1"/>
                </a:solidFill>
              </a:rPr>
              <a:t>present launches</a:t>
            </a:r>
            <a:r>
              <a:rPr lang="en-US" dirty="0"/>
              <a:t/>
            </a:r>
            <a:br>
              <a:rPr lang="en-US" dirty="0"/>
            </a:br>
            <a:r>
              <a:rPr lang="en-US" dirty="0"/>
              <a:t>marketing</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24</a:t>
            </a:fld>
            <a:endParaRPr b="0" dirty="0">
              <a:latin typeface="Arial Regular" charset="0"/>
            </a:endParaRPr>
          </a:p>
        </p:txBody>
      </p:sp>
      <p:sp>
        <p:nvSpPr>
          <p:cNvPr id="31" name="Rectangle 30"/>
          <p:cNvSpPr/>
          <p:nvPr/>
        </p:nvSpPr>
        <p:spPr>
          <a:xfrm>
            <a:off x="9296400" y="-25400"/>
            <a:ext cx="89789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830579" y="2580620"/>
            <a:ext cx="6092661" cy="2514620"/>
            <a:chOff x="7848600" y="5198428"/>
            <a:chExt cx="5852615" cy="2514620"/>
          </a:xfrm>
        </p:grpSpPr>
        <p:cxnSp>
          <p:nvCxnSpPr>
            <p:cNvPr id="43" name="Straight Connector 42"/>
            <p:cNvCxnSpPr/>
            <p:nvPr/>
          </p:nvCxnSpPr>
          <p:spPr>
            <a:xfrm>
              <a:off x="7848600" y="5198428"/>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8196270" y="5958722"/>
              <a:ext cx="5504945" cy="1754326"/>
            </a:xfrm>
            <a:prstGeom prst="rect">
              <a:avLst/>
            </a:prstGeom>
            <a:noFill/>
          </p:spPr>
          <p:txBody>
            <a:bodyPr wrap="square" rtlCol="0">
              <a:spAutoFit/>
            </a:bodyPr>
            <a:lstStyle/>
            <a:p>
              <a:pPr lvl="0">
                <a:spcAft>
                  <a:spcPts val="600"/>
                </a:spcAft>
                <a:buClr>
                  <a:schemeClr val="tx2"/>
                </a:buClr>
              </a:pPr>
              <a:r>
                <a:rPr lang="en-US" sz="1800" dirty="0">
                  <a:solidFill>
                    <a:schemeClr val="tx2"/>
                  </a:solidFill>
                  <a:latin typeface="Arial Narrow Regular"/>
                </a:rPr>
                <a:t>Polk Mechanical wears many hard hats on its projects, providing both plumbing and mechanical services across commercial, industrial, maintenance and risk management. The firm leads in healthcare construction and continues to achieve outstanding growth with record-low incidents.</a:t>
              </a:r>
            </a:p>
          </p:txBody>
        </p:sp>
      </p:grpSp>
      <p:sp>
        <p:nvSpPr>
          <p:cNvPr id="6" name="Rectangle 5"/>
          <p:cNvSpPr/>
          <p:nvPr/>
        </p:nvSpPr>
        <p:spPr>
          <a:xfrm>
            <a:off x="609600" y="9182100"/>
            <a:ext cx="1752600" cy="844692"/>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8" name="Rectangle 7"/>
          <p:cNvSpPr/>
          <p:nvPr/>
        </p:nvSpPr>
        <p:spPr>
          <a:xfrm>
            <a:off x="468629" y="2324100"/>
            <a:ext cx="590551" cy="1143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14" name="Group 13"/>
          <p:cNvGrpSpPr/>
          <p:nvPr/>
        </p:nvGrpSpPr>
        <p:grpSpPr>
          <a:xfrm>
            <a:off x="830579" y="2466320"/>
            <a:ext cx="6179820" cy="1579602"/>
            <a:chOff x="7848600" y="5084128"/>
            <a:chExt cx="8795944" cy="1579602"/>
          </a:xfrm>
        </p:grpSpPr>
        <p:grpSp>
          <p:nvGrpSpPr>
            <p:cNvPr id="15" name="Group 14"/>
            <p:cNvGrpSpPr/>
            <p:nvPr/>
          </p:nvGrpSpPr>
          <p:grpSpPr>
            <a:xfrm>
              <a:off x="7848600" y="5084128"/>
              <a:ext cx="8795944" cy="1200329"/>
              <a:chOff x="7467600" y="5557807"/>
              <a:chExt cx="8795944" cy="1200329"/>
            </a:xfrm>
          </p:grpSpPr>
          <p:sp>
            <p:nvSpPr>
              <p:cNvPr id="18" name="TextBox 17"/>
              <p:cNvSpPr txBox="1"/>
              <p:nvPr/>
            </p:nvSpPr>
            <p:spPr>
              <a:xfrm>
                <a:off x="7587625" y="5557807"/>
                <a:ext cx="8675919" cy="1200329"/>
              </a:xfrm>
              <a:prstGeom prst="rect">
                <a:avLst/>
              </a:prstGeom>
              <a:noFill/>
            </p:spPr>
            <p:txBody>
              <a:bodyPr wrap="square" rtlCol="0">
                <a:spAutoFit/>
              </a:bodyPr>
              <a:lstStyle/>
              <a:p>
                <a:r>
                  <a:rPr lang="en-US" sz="3600" dirty="0">
                    <a:solidFill>
                      <a:schemeClr val="accent1"/>
                    </a:solidFill>
                    <a:latin typeface="Arial Narrow Regular" charset="0"/>
                  </a:rPr>
                  <a:t>EZ1 case study</a:t>
                </a:r>
              </a:p>
              <a:p>
                <a:endParaRPr lang="uk-UA" sz="3600" dirty="0">
                  <a:solidFill>
                    <a:schemeClr val="accent1"/>
                  </a:solidFill>
                  <a:latin typeface="Arial Narrow Regular" charset="0"/>
                </a:endParaRPr>
              </a:p>
            </p:txBody>
          </p:sp>
          <p:cxnSp>
            <p:nvCxnSpPr>
              <p:cNvPr id="19" name="Straight Connector 18"/>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8279996" y="6294398"/>
              <a:ext cx="7481285" cy="369332"/>
            </a:xfrm>
            <a:prstGeom prst="rect">
              <a:avLst/>
            </a:prstGeom>
            <a:noFill/>
          </p:spPr>
          <p:txBody>
            <a:bodyPr wrap="square" rtlCol="0">
              <a:spAutoFit/>
            </a:bodyPr>
            <a:lstStyle/>
            <a:p>
              <a:pPr lvl="0">
                <a:spcAft>
                  <a:spcPts val="600"/>
                </a:spcAft>
                <a:buClr>
                  <a:schemeClr val="tx2"/>
                </a:buClr>
              </a:pPr>
              <a:endParaRPr lang="en-US" sz="1800" dirty="0">
                <a:solidFill>
                  <a:schemeClr val="tx2"/>
                </a:solidFill>
                <a:latin typeface="Arial Regular" charset="0"/>
              </a:endParaRPr>
            </a:p>
          </p:txBody>
        </p:sp>
      </p:grpSp>
      <p:pic>
        <p:nvPicPr>
          <p:cNvPr id="5" name="Picture 4"/>
          <p:cNvPicPr>
            <a:picLocks noChangeAspect="1"/>
          </p:cNvPicPr>
          <p:nvPr/>
        </p:nvPicPr>
        <p:blipFill>
          <a:blip r:embed="rId3" cstate="print"/>
          <a:stretch>
            <a:fillRect/>
          </a:stretch>
        </p:blipFill>
        <p:spPr>
          <a:xfrm>
            <a:off x="9009513" y="-50800"/>
            <a:ext cx="9337328" cy="5201629"/>
          </a:xfrm>
          <a:prstGeom prst="rect">
            <a:avLst/>
          </a:prstGeom>
        </p:spPr>
      </p:pic>
      <p:pic>
        <p:nvPicPr>
          <p:cNvPr id="7" name="Picture 6"/>
          <p:cNvPicPr>
            <a:picLocks noChangeAspect="1"/>
          </p:cNvPicPr>
          <p:nvPr/>
        </p:nvPicPr>
        <p:blipFill>
          <a:blip r:embed="rId4" cstate="print"/>
          <a:stretch>
            <a:fillRect/>
          </a:stretch>
        </p:blipFill>
        <p:spPr>
          <a:xfrm>
            <a:off x="9009513" y="4686300"/>
            <a:ext cx="9337328" cy="5581590"/>
          </a:xfrm>
          <a:prstGeom prst="rect">
            <a:avLst/>
          </a:prstGeom>
        </p:spPr>
      </p:pic>
    </p:spTree>
    <p:extLst>
      <p:ext uri="{BB962C8B-B14F-4D97-AF65-F5344CB8AC3E}">
        <p14:creationId xmlns:p14="http://schemas.microsoft.com/office/powerpoint/2010/main" val="42255077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3810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4" name="Title 3"/>
          <p:cNvSpPr>
            <a:spLocks noGrp="1"/>
          </p:cNvSpPr>
          <p:nvPr>
            <p:ph type="title"/>
          </p:nvPr>
        </p:nvSpPr>
        <p:spPr>
          <a:xfrm>
            <a:off x="876299" y="571411"/>
            <a:ext cx="7615083" cy="1338828"/>
          </a:xfrm>
        </p:spPr>
        <p:txBody>
          <a:bodyPr/>
          <a:lstStyle/>
          <a:p>
            <a:r>
              <a:rPr lang="en-US" dirty="0">
                <a:solidFill>
                  <a:schemeClr val="accent1"/>
                </a:solidFill>
              </a:rPr>
              <a:t>present launches</a:t>
            </a:r>
            <a:r>
              <a:rPr lang="en-US" dirty="0"/>
              <a:t/>
            </a:r>
            <a:br>
              <a:rPr lang="en-US" dirty="0"/>
            </a:br>
            <a:r>
              <a:rPr lang="en-US" dirty="0"/>
              <a:t>marketing</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25</a:t>
            </a:fld>
            <a:endParaRPr b="0" dirty="0">
              <a:latin typeface="Arial Regular" charset="0"/>
            </a:endParaRPr>
          </a:p>
        </p:txBody>
      </p:sp>
      <p:sp>
        <p:nvSpPr>
          <p:cNvPr id="31" name="Rectangle 30"/>
          <p:cNvSpPr/>
          <p:nvPr/>
        </p:nvSpPr>
        <p:spPr>
          <a:xfrm>
            <a:off x="9296400" y="-25400"/>
            <a:ext cx="89789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830579" y="2580620"/>
            <a:ext cx="8237221" cy="1496080"/>
            <a:chOff x="7848600" y="5198428"/>
            <a:chExt cx="7912681" cy="1496080"/>
          </a:xfrm>
        </p:grpSpPr>
        <p:cxnSp>
          <p:nvCxnSpPr>
            <p:cNvPr id="43" name="Straight Connector 42"/>
            <p:cNvCxnSpPr/>
            <p:nvPr/>
          </p:nvCxnSpPr>
          <p:spPr>
            <a:xfrm>
              <a:off x="7848600" y="5198428"/>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8279996" y="6294398"/>
              <a:ext cx="7481285" cy="400110"/>
            </a:xfrm>
            <a:prstGeom prst="rect">
              <a:avLst/>
            </a:prstGeom>
            <a:noFill/>
          </p:spPr>
          <p:txBody>
            <a:bodyPr wrap="square" rtlCol="0">
              <a:spAutoFit/>
            </a:bodyPr>
            <a:lstStyle/>
            <a:p>
              <a:pPr marL="285750" lvl="0" indent="-285750">
                <a:spcAft>
                  <a:spcPts val="600"/>
                </a:spcAft>
                <a:buClr>
                  <a:schemeClr val="tx2"/>
                </a:buClr>
                <a:buFont typeface="Arial" panose="020B0604020202020204" pitchFamily="34" charset="0"/>
                <a:buChar char="•"/>
              </a:pPr>
              <a:r>
                <a:rPr lang="en-US" sz="2000" dirty="0">
                  <a:solidFill>
                    <a:schemeClr val="accent1"/>
                  </a:solidFill>
                  <a:latin typeface="Arial Narrow Regular" charset="0"/>
                </a:rPr>
                <a:t>Content</a:t>
              </a:r>
              <a:endParaRPr lang="en-US" sz="1800" dirty="0">
                <a:solidFill>
                  <a:schemeClr val="tx2"/>
                </a:solidFill>
                <a:latin typeface="Arial Regular" charset="0"/>
              </a:endParaRPr>
            </a:p>
          </p:txBody>
        </p:sp>
      </p:grpSp>
      <p:sp>
        <p:nvSpPr>
          <p:cNvPr id="6" name="Rectangle 5"/>
          <p:cNvSpPr/>
          <p:nvPr/>
        </p:nvSpPr>
        <p:spPr>
          <a:xfrm>
            <a:off x="609600" y="9182100"/>
            <a:ext cx="1752600" cy="844692"/>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7" name="Picture 6"/>
          <p:cNvPicPr>
            <a:picLocks noChangeAspect="1"/>
          </p:cNvPicPr>
          <p:nvPr/>
        </p:nvPicPr>
        <p:blipFill rotWithShape="1">
          <a:blip r:embed="rId3" cstate="print"/>
          <a:srcRect l="10417" t="24445" r="61458" b="64444"/>
          <a:stretch/>
        </p:blipFill>
        <p:spPr>
          <a:xfrm>
            <a:off x="6248400" y="114300"/>
            <a:ext cx="11954120" cy="2656471"/>
          </a:xfrm>
          <a:prstGeom prst="rect">
            <a:avLst/>
          </a:prstGeom>
        </p:spPr>
      </p:pic>
      <p:sp>
        <p:nvSpPr>
          <p:cNvPr id="8" name="Rectangle 7"/>
          <p:cNvSpPr/>
          <p:nvPr/>
        </p:nvSpPr>
        <p:spPr>
          <a:xfrm>
            <a:off x="468629" y="2324100"/>
            <a:ext cx="590551" cy="1143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5" name="Picture 4"/>
          <p:cNvPicPr>
            <a:picLocks noChangeAspect="1"/>
          </p:cNvPicPr>
          <p:nvPr/>
        </p:nvPicPr>
        <p:blipFill rotWithShape="1">
          <a:blip r:embed="rId4" cstate="print"/>
          <a:srcRect t="5926" r="50625" b="58519"/>
          <a:stretch/>
        </p:blipFill>
        <p:spPr>
          <a:xfrm>
            <a:off x="0" y="2863481"/>
            <a:ext cx="18288000" cy="7407797"/>
          </a:xfrm>
          <a:prstGeom prst="rect">
            <a:avLst/>
          </a:prstGeom>
        </p:spPr>
      </p:pic>
    </p:spTree>
    <p:extLst>
      <p:ext uri="{BB962C8B-B14F-4D97-AF65-F5344CB8AC3E}">
        <p14:creationId xmlns:p14="http://schemas.microsoft.com/office/powerpoint/2010/main" val="39513347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2700" y="-5080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a:solidFill>
                    <a:schemeClr val="bg2"/>
                  </a:solidFill>
                </a:ln>
                <a:solidFill>
                  <a:schemeClr val="tx1"/>
                </a:solidFill>
              </a:rPr>
              <a:t>https://www.worlddryer.com/</a:t>
            </a:r>
          </a:p>
        </p:txBody>
      </p:sp>
      <p:sp>
        <p:nvSpPr>
          <p:cNvPr id="4" name="Title 3"/>
          <p:cNvSpPr>
            <a:spLocks noGrp="1"/>
          </p:cNvSpPr>
          <p:nvPr>
            <p:ph type="title"/>
          </p:nvPr>
        </p:nvSpPr>
        <p:spPr>
          <a:xfrm>
            <a:off x="876299" y="571411"/>
            <a:ext cx="7615083" cy="1338828"/>
          </a:xfrm>
        </p:spPr>
        <p:txBody>
          <a:bodyPr/>
          <a:lstStyle/>
          <a:p>
            <a:r>
              <a:rPr lang="en-US" dirty="0">
                <a:solidFill>
                  <a:schemeClr val="accent1"/>
                </a:solidFill>
              </a:rPr>
              <a:t>present launches</a:t>
            </a:r>
            <a:r>
              <a:rPr lang="en-US" dirty="0"/>
              <a:t/>
            </a:r>
            <a:br>
              <a:rPr lang="en-US" dirty="0"/>
            </a:br>
            <a:r>
              <a:rPr lang="en-US" dirty="0"/>
              <a:t>marketing</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26</a:t>
            </a:fld>
            <a:endParaRPr b="0" dirty="0">
              <a:latin typeface="Arial Regular" charset="0"/>
            </a:endParaRPr>
          </a:p>
        </p:txBody>
      </p:sp>
      <p:sp>
        <p:nvSpPr>
          <p:cNvPr id="31" name="Rectangle 30"/>
          <p:cNvSpPr/>
          <p:nvPr/>
        </p:nvSpPr>
        <p:spPr>
          <a:xfrm>
            <a:off x="9296400" y="-25400"/>
            <a:ext cx="89789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https://www.worlddryer.com/</a:t>
            </a:r>
          </a:p>
        </p:txBody>
      </p:sp>
      <p:grpSp>
        <p:nvGrpSpPr>
          <p:cNvPr id="39" name="Group 38"/>
          <p:cNvGrpSpPr/>
          <p:nvPr/>
        </p:nvGrpSpPr>
        <p:grpSpPr>
          <a:xfrm>
            <a:off x="830579" y="2580620"/>
            <a:ext cx="8237221" cy="1496080"/>
            <a:chOff x="7848600" y="5198428"/>
            <a:chExt cx="7912681" cy="1496080"/>
          </a:xfrm>
        </p:grpSpPr>
        <p:cxnSp>
          <p:nvCxnSpPr>
            <p:cNvPr id="43" name="Straight Connector 42"/>
            <p:cNvCxnSpPr/>
            <p:nvPr/>
          </p:nvCxnSpPr>
          <p:spPr>
            <a:xfrm>
              <a:off x="7848600" y="5198428"/>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8279996" y="6294398"/>
              <a:ext cx="7481285" cy="400110"/>
            </a:xfrm>
            <a:prstGeom prst="rect">
              <a:avLst/>
            </a:prstGeom>
            <a:noFill/>
          </p:spPr>
          <p:txBody>
            <a:bodyPr wrap="square" rtlCol="0">
              <a:spAutoFit/>
            </a:bodyPr>
            <a:lstStyle/>
            <a:p>
              <a:pPr marL="285750" lvl="0" indent="-285750">
                <a:spcAft>
                  <a:spcPts val="600"/>
                </a:spcAft>
                <a:buClr>
                  <a:schemeClr val="tx2"/>
                </a:buClr>
                <a:buFont typeface="Arial" panose="020B0604020202020204" pitchFamily="34" charset="0"/>
                <a:buChar char="•"/>
              </a:pPr>
              <a:r>
                <a:rPr lang="en-US" sz="2000" dirty="0">
                  <a:solidFill>
                    <a:schemeClr val="accent1"/>
                  </a:solidFill>
                  <a:latin typeface="Arial Narrow Regular" charset="0"/>
                </a:rPr>
                <a:t>Content</a:t>
              </a:r>
              <a:endParaRPr lang="en-US" sz="1800" dirty="0">
                <a:solidFill>
                  <a:schemeClr val="tx2"/>
                </a:solidFill>
                <a:latin typeface="Arial Regular" charset="0"/>
              </a:endParaRPr>
            </a:p>
          </p:txBody>
        </p:sp>
      </p:grpSp>
      <p:sp>
        <p:nvSpPr>
          <p:cNvPr id="6" name="Rectangle 5"/>
          <p:cNvSpPr/>
          <p:nvPr/>
        </p:nvSpPr>
        <p:spPr>
          <a:xfrm>
            <a:off x="609600" y="9182100"/>
            <a:ext cx="1752600" cy="844692"/>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8" name="Rectangle 7"/>
          <p:cNvSpPr/>
          <p:nvPr/>
        </p:nvSpPr>
        <p:spPr>
          <a:xfrm>
            <a:off x="468629" y="2324100"/>
            <a:ext cx="590551" cy="1143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2" name="Picture 1"/>
          <p:cNvPicPr>
            <a:picLocks noChangeAspect="1"/>
          </p:cNvPicPr>
          <p:nvPr/>
        </p:nvPicPr>
        <p:blipFill rotWithShape="1">
          <a:blip r:embed="rId3" cstate="print"/>
          <a:srcRect t="6296" r="50625" b="53704"/>
          <a:stretch/>
        </p:blipFill>
        <p:spPr>
          <a:xfrm>
            <a:off x="0" y="1953228"/>
            <a:ext cx="18288000" cy="8333772"/>
          </a:xfrm>
          <a:prstGeom prst="rect">
            <a:avLst/>
          </a:prstGeom>
        </p:spPr>
      </p:pic>
      <p:pic>
        <p:nvPicPr>
          <p:cNvPr id="9" name="Picture 8"/>
          <p:cNvPicPr>
            <a:picLocks noChangeAspect="1"/>
          </p:cNvPicPr>
          <p:nvPr/>
        </p:nvPicPr>
        <p:blipFill rotWithShape="1">
          <a:blip r:embed="rId4" cstate="print"/>
          <a:srcRect l="11250" t="6297" r="61875" b="52222"/>
          <a:stretch/>
        </p:blipFill>
        <p:spPr>
          <a:xfrm>
            <a:off x="13182600" y="2933700"/>
            <a:ext cx="5002666" cy="4343400"/>
          </a:xfrm>
          <a:prstGeom prst="rect">
            <a:avLst/>
          </a:prstGeom>
        </p:spPr>
      </p:pic>
      <p:sp>
        <p:nvSpPr>
          <p:cNvPr id="10" name="TextBox 9"/>
          <p:cNvSpPr txBox="1"/>
          <p:nvPr/>
        </p:nvSpPr>
        <p:spPr>
          <a:xfrm>
            <a:off x="14603866" y="447651"/>
            <a:ext cx="3581400" cy="400110"/>
          </a:xfrm>
          <a:prstGeom prst="rect">
            <a:avLst/>
          </a:prstGeom>
          <a:noFill/>
        </p:spPr>
        <p:txBody>
          <a:bodyPr wrap="square" rtlCol="0">
            <a:spAutoFit/>
          </a:bodyPr>
          <a:lstStyle/>
          <a:p>
            <a:r>
              <a:rPr lang="en-US" sz="2000" dirty="0">
                <a:latin typeface="Arial Narrow Regular"/>
                <a:hlinkClick r:id="rId5"/>
              </a:rPr>
              <a:t>https://www.worlddryer.com/</a:t>
            </a:r>
            <a:endParaRPr lang="en-US" sz="2000" dirty="0">
              <a:latin typeface="Arial Narrow Regular"/>
            </a:endParaRPr>
          </a:p>
        </p:txBody>
      </p:sp>
    </p:spTree>
    <p:extLst>
      <p:ext uri="{BB962C8B-B14F-4D97-AF65-F5344CB8AC3E}">
        <p14:creationId xmlns:p14="http://schemas.microsoft.com/office/powerpoint/2010/main" val="25875635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4714" r="36911"/>
          <a:stretch/>
        </p:blipFill>
        <p:spPr>
          <a:xfrm>
            <a:off x="1" y="-38100"/>
            <a:ext cx="18288000" cy="10325100"/>
          </a:xfrm>
          <a:prstGeom prst="rect">
            <a:avLst/>
          </a:prstGeom>
        </p:spPr>
      </p:pic>
      <p:sp>
        <p:nvSpPr>
          <p:cNvPr id="2" name="Title 1"/>
          <p:cNvSpPr>
            <a:spLocks noGrp="1"/>
          </p:cNvSpPr>
          <p:nvPr>
            <p:ph type="title"/>
          </p:nvPr>
        </p:nvSpPr>
        <p:spPr>
          <a:xfrm>
            <a:off x="876300" y="571411"/>
            <a:ext cx="6819900" cy="1962076"/>
          </a:xfrm>
        </p:spPr>
        <p:txBody>
          <a:bodyPr/>
          <a:lstStyle/>
          <a:p>
            <a:r>
              <a:rPr lang="en-US" dirty="0">
                <a:solidFill>
                  <a:schemeClr val="bg2"/>
                </a:solidFill>
              </a:rPr>
              <a:t>future launches</a:t>
            </a:r>
            <a:r>
              <a:rPr lang="en-US" dirty="0">
                <a:solidFill>
                  <a:schemeClr val="accent1"/>
                </a:solidFill>
              </a:rPr>
              <a:t/>
            </a:r>
            <a:br>
              <a:rPr lang="en-US" dirty="0">
                <a:solidFill>
                  <a:schemeClr val="accent1"/>
                </a:solidFill>
              </a:rPr>
            </a:br>
            <a:r>
              <a:rPr lang="en-US" dirty="0"/>
              <a:t>post-July 2018</a:t>
            </a:r>
            <a:br>
              <a:rPr lang="en-US" dirty="0"/>
            </a:br>
            <a:endParaRPr lang="uk-UA" dirty="0"/>
          </a:p>
        </p:txBody>
      </p:sp>
    </p:spTree>
    <p:extLst>
      <p:ext uri="{BB962C8B-B14F-4D97-AF65-F5344CB8AC3E}">
        <p14:creationId xmlns:p14="http://schemas.microsoft.com/office/powerpoint/2010/main" val="2112404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267701" cy="1338828"/>
          </a:xfrm>
        </p:spPr>
        <p:txBody>
          <a:bodyPr/>
          <a:lstStyle/>
          <a:p>
            <a:r>
              <a:rPr lang="en-US" dirty="0">
                <a:solidFill>
                  <a:schemeClr val="accent1"/>
                </a:solidFill>
              </a:rPr>
              <a:t>future launch</a:t>
            </a:r>
            <a:r>
              <a:rPr lang="en-US" dirty="0"/>
              <a:t/>
            </a:r>
            <a:br>
              <a:rPr lang="en-US" dirty="0"/>
            </a:br>
            <a:r>
              <a:rPr lang="en-US" dirty="0"/>
              <a:t>finish plumbing</a:t>
            </a:r>
            <a:endParaRPr lang="uk-UA" sz="4400" dirty="0"/>
          </a:p>
        </p:txBody>
      </p:sp>
      <p:sp>
        <p:nvSpPr>
          <p:cNvPr id="3" name="Slide Number Placeholder 2"/>
          <p:cNvSpPr>
            <a:spLocks noGrp="1"/>
          </p:cNvSpPr>
          <p:nvPr>
            <p:ph type="sldNum" sz="quarter" idx="10"/>
          </p:nvPr>
        </p:nvSpPr>
        <p:spPr>
          <a:xfrm>
            <a:off x="16900879" y="9055803"/>
            <a:ext cx="1802652" cy="1004118"/>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28</a:t>
            </a:fld>
            <a:endParaRPr b="0" dirty="0">
              <a:latin typeface="Arial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169400" y="0"/>
            <a:ext cx="9105900" cy="102616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1025" name="Picture 1024"/>
          <p:cNvPicPr>
            <a:picLocks noChangeAspect="1"/>
          </p:cNvPicPr>
          <p:nvPr/>
        </p:nvPicPr>
        <p:blipFill>
          <a:blip r:embed="rId3" cstate="print"/>
          <a:stretch>
            <a:fillRect/>
          </a:stretch>
        </p:blipFill>
        <p:spPr>
          <a:xfrm>
            <a:off x="12317049" y="3953257"/>
            <a:ext cx="5979919" cy="4619243"/>
          </a:xfrm>
          <a:prstGeom prst="rect">
            <a:avLst/>
          </a:prstGeom>
        </p:spPr>
      </p:pic>
      <p:pic>
        <p:nvPicPr>
          <p:cNvPr id="1031" name="Picture 1030"/>
          <p:cNvPicPr>
            <a:picLocks noChangeAspect="1"/>
          </p:cNvPicPr>
          <p:nvPr/>
        </p:nvPicPr>
        <p:blipFill>
          <a:blip r:embed="rId4" cstate="print"/>
          <a:stretch>
            <a:fillRect/>
          </a:stretch>
        </p:blipFill>
        <p:spPr>
          <a:xfrm>
            <a:off x="9143931" y="6260744"/>
            <a:ext cx="3308317" cy="2276176"/>
          </a:xfrm>
          <a:prstGeom prst="rect">
            <a:avLst/>
          </a:prstGeom>
        </p:spPr>
      </p:pic>
      <p:pic>
        <p:nvPicPr>
          <p:cNvPr id="1033" name="Picture 1032"/>
          <p:cNvPicPr>
            <a:picLocks noChangeAspect="1"/>
          </p:cNvPicPr>
          <p:nvPr/>
        </p:nvPicPr>
        <p:blipFill>
          <a:blip r:embed="rId5" cstate="print"/>
          <a:stretch>
            <a:fillRect/>
          </a:stretch>
        </p:blipFill>
        <p:spPr>
          <a:xfrm>
            <a:off x="9131300" y="4059547"/>
            <a:ext cx="3333581" cy="2082171"/>
          </a:xfrm>
          <a:prstGeom prst="rect">
            <a:avLst/>
          </a:prstGeom>
        </p:spPr>
      </p:pic>
      <p:pic>
        <p:nvPicPr>
          <p:cNvPr id="1034" name="Picture 1033"/>
          <p:cNvPicPr>
            <a:picLocks noChangeAspect="1"/>
          </p:cNvPicPr>
          <p:nvPr/>
        </p:nvPicPr>
        <p:blipFill>
          <a:blip r:embed="rId6" cstate="print"/>
          <a:stretch>
            <a:fillRect/>
          </a:stretch>
        </p:blipFill>
        <p:spPr>
          <a:xfrm>
            <a:off x="13764081" y="1573306"/>
            <a:ext cx="4511219" cy="2437869"/>
          </a:xfrm>
          <a:prstGeom prst="rect">
            <a:avLst/>
          </a:prstGeom>
        </p:spPr>
      </p:pic>
      <p:pic>
        <p:nvPicPr>
          <p:cNvPr id="1035" name="Picture 1034"/>
          <p:cNvPicPr>
            <a:picLocks noChangeAspect="1"/>
          </p:cNvPicPr>
          <p:nvPr/>
        </p:nvPicPr>
        <p:blipFill>
          <a:blip r:embed="rId7" cstate="print"/>
          <a:stretch>
            <a:fillRect/>
          </a:stretch>
        </p:blipFill>
        <p:spPr>
          <a:xfrm>
            <a:off x="9145177" y="1562100"/>
            <a:ext cx="4462089" cy="2437869"/>
          </a:xfrm>
          <a:prstGeom prst="rect">
            <a:avLst/>
          </a:prstGeom>
        </p:spPr>
      </p:pic>
      <p:grpSp>
        <p:nvGrpSpPr>
          <p:cNvPr id="45" name="Group 38"/>
          <p:cNvGrpSpPr/>
          <p:nvPr/>
        </p:nvGrpSpPr>
        <p:grpSpPr>
          <a:xfrm>
            <a:off x="334601" y="2144291"/>
            <a:ext cx="8686800" cy="4980409"/>
            <a:chOff x="7848600" y="5084128"/>
            <a:chExt cx="8134351" cy="4980409"/>
          </a:xfrm>
        </p:grpSpPr>
        <p:grpSp>
          <p:nvGrpSpPr>
            <p:cNvPr id="46" name="Group 39"/>
            <p:cNvGrpSpPr/>
            <p:nvPr/>
          </p:nvGrpSpPr>
          <p:grpSpPr>
            <a:xfrm>
              <a:off x="7848600" y="5084128"/>
              <a:ext cx="8134351" cy="646331"/>
              <a:chOff x="7467600" y="5557807"/>
              <a:chExt cx="8134351" cy="646331"/>
            </a:xfrm>
          </p:grpSpPr>
          <p:sp>
            <p:nvSpPr>
              <p:cNvPr id="48" name="TextBox 47"/>
              <p:cNvSpPr txBox="1"/>
              <p:nvPr/>
            </p:nvSpPr>
            <p:spPr>
              <a:xfrm>
                <a:off x="7587625" y="5557807"/>
                <a:ext cx="8014326" cy="646331"/>
              </a:xfrm>
              <a:prstGeom prst="rect">
                <a:avLst/>
              </a:prstGeom>
              <a:noFill/>
            </p:spPr>
            <p:txBody>
              <a:bodyPr wrap="square" rtlCol="0">
                <a:spAutoFit/>
              </a:bodyPr>
              <a:lstStyle/>
              <a:p>
                <a:r>
                  <a:rPr lang="en-US" sz="3600" dirty="0">
                    <a:solidFill>
                      <a:schemeClr val="accent1"/>
                    </a:solidFill>
                    <a:latin typeface="Arial Narrow Regular" charset="0"/>
                  </a:rPr>
                  <a:t>Sundara Handwashing System </a:t>
                </a:r>
                <a:r>
                  <a:rPr lang="en-US" sz="2400" dirty="0">
                    <a:solidFill>
                      <a:schemeClr val="accent1"/>
                    </a:solidFill>
                    <a:latin typeface="Arial Narrow Regular" charset="0"/>
                  </a:rPr>
                  <a:t>–</a:t>
                </a:r>
                <a:r>
                  <a:rPr lang="en-US" sz="3600" dirty="0">
                    <a:solidFill>
                      <a:schemeClr val="accent1"/>
                    </a:solidFill>
                    <a:latin typeface="Arial Narrow Regular" charset="0"/>
                  </a:rPr>
                  <a:t> Phase 2</a:t>
                </a:r>
                <a:endParaRPr lang="uk-UA" sz="3600" dirty="0">
                  <a:solidFill>
                    <a:schemeClr val="accent1"/>
                  </a:solidFill>
                  <a:latin typeface="Arial Narrow Regular" charset="0"/>
                </a:endParaRPr>
              </a:p>
            </p:txBody>
          </p:sp>
          <p:cxnSp>
            <p:nvCxnSpPr>
              <p:cNvPr id="49" name="Straight Connector 48"/>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8279995" y="6817494"/>
              <a:ext cx="7631602" cy="3247043"/>
            </a:xfrm>
            <a:prstGeom prst="rect">
              <a:avLst/>
            </a:prstGeom>
            <a:noFill/>
          </p:spPr>
          <p:txBody>
            <a:bodyPr wrap="square" rtlCol="0">
              <a:spAutoFit/>
            </a:bodyPr>
            <a:lstStyle/>
            <a:p>
              <a:r>
                <a:rPr lang="en-US" sz="2000" dirty="0">
                  <a:solidFill>
                    <a:schemeClr val="tx2"/>
                  </a:solidFill>
                  <a:latin typeface="Arial Narrow Regular" charset="0"/>
                </a:rPr>
                <a:t>Expand Zurn’s solid surface product offering to reach architects and design engineers who specify Class A and high traffic restroom areas.</a:t>
              </a:r>
            </a:p>
            <a:p>
              <a:endParaRPr lang="en-US" sz="2000" dirty="0">
                <a:solidFill>
                  <a:schemeClr val="tx2"/>
                </a:solidFill>
                <a:latin typeface="Arial Narrow Regular" charset="0"/>
              </a:endParaRPr>
            </a:p>
            <a:p>
              <a:pPr marL="971550" lvl="1" indent="-285750">
                <a:buFont typeface="Arial" panose="020B0604020202020204" pitchFamily="34" charset="0"/>
                <a:buChar char="•"/>
              </a:pPr>
              <a:r>
                <a:rPr lang="en-US" sz="2000" dirty="0">
                  <a:solidFill>
                    <a:schemeClr val="tx2"/>
                  </a:solidFill>
                  <a:latin typeface="Arial Narrow Regular" charset="0"/>
                </a:rPr>
                <a:t>Three architecturally inspired designs</a:t>
              </a:r>
            </a:p>
            <a:p>
              <a:pPr marL="971550" lvl="1" indent="-285750">
                <a:buFont typeface="Arial" panose="020B0604020202020204" pitchFamily="34" charset="0"/>
                <a:buChar char="•"/>
              </a:pPr>
              <a:r>
                <a:rPr lang="en-US" sz="2000" dirty="0">
                  <a:solidFill>
                    <a:schemeClr val="tx2"/>
                  </a:solidFill>
                  <a:latin typeface="Arial Narrow Regular" charset="0"/>
                </a:rPr>
                <a:t>Seven color options</a:t>
              </a:r>
            </a:p>
            <a:p>
              <a:pPr marL="971550" lvl="1" indent="-285750">
                <a:buFont typeface="Arial" panose="020B0604020202020204" pitchFamily="34" charset="0"/>
                <a:buChar char="•"/>
              </a:pPr>
              <a:r>
                <a:rPr lang="en-US" sz="2000" dirty="0">
                  <a:solidFill>
                    <a:schemeClr val="tx2"/>
                  </a:solidFill>
                  <a:latin typeface="Arial Narrow Regular" charset="0"/>
                </a:rPr>
                <a:t>Pairing with Zurn’s offering of architectural  sensor faucets and soap dispensers</a:t>
              </a:r>
            </a:p>
            <a:p>
              <a:pPr marL="971550" lvl="1" indent="-285750">
                <a:buFont typeface="Arial" panose="020B0604020202020204" pitchFamily="34" charset="0"/>
                <a:buChar char="•"/>
              </a:pPr>
              <a:r>
                <a:rPr lang="en-US" sz="2000" dirty="0">
                  <a:solidFill>
                    <a:schemeClr val="tx2"/>
                  </a:solidFill>
                  <a:latin typeface="Arial Narrow Regular" charset="0"/>
                </a:rPr>
                <a:t>Pairing with select </a:t>
              </a:r>
              <a:r>
                <a:rPr lang="en-US" sz="2000">
                  <a:solidFill>
                    <a:schemeClr val="tx2"/>
                  </a:solidFill>
                  <a:latin typeface="Arial Narrow Regular" charset="0"/>
                </a:rPr>
                <a:t>offering </a:t>
              </a:r>
              <a:r>
                <a:rPr lang="en-US" sz="2000" smtClean="0">
                  <a:solidFill>
                    <a:schemeClr val="tx2"/>
                  </a:solidFill>
                  <a:latin typeface="Arial Narrow Regular" charset="0"/>
                </a:rPr>
                <a:t>of manual </a:t>
              </a:r>
              <a:r>
                <a:rPr lang="en-US" sz="2000" dirty="0">
                  <a:solidFill>
                    <a:schemeClr val="tx2"/>
                  </a:solidFill>
                  <a:latin typeface="Arial Narrow Regular" charset="0"/>
                </a:rPr>
                <a:t>faucets</a:t>
              </a:r>
            </a:p>
            <a:p>
              <a:pPr marL="971550" lvl="1" indent="-285750">
                <a:spcAft>
                  <a:spcPts val="600"/>
                </a:spcAft>
                <a:buClr>
                  <a:schemeClr val="tx2"/>
                </a:buClr>
                <a:buFont typeface="Arial" panose="020B0604020202020204" pitchFamily="34" charset="0"/>
                <a:buChar char="•"/>
              </a:pPr>
              <a:r>
                <a:rPr lang="en-US" sz="2000" dirty="0">
                  <a:solidFill>
                    <a:schemeClr val="tx2"/>
                  </a:solidFill>
                  <a:latin typeface="Arial Narrow Regular" charset="0"/>
                </a:rPr>
                <a:t>Available to market Fall 2018</a:t>
              </a:r>
            </a:p>
            <a:p>
              <a:pPr lvl="0">
                <a:spcAft>
                  <a:spcPts val="600"/>
                </a:spcAft>
              </a:pPr>
              <a:endParaRPr lang="en-US" sz="2000" dirty="0">
                <a:solidFill>
                  <a:schemeClr val="tx2"/>
                </a:solidFill>
                <a:latin typeface="Arial Narrow Regular" charset="0"/>
              </a:endParaRPr>
            </a:p>
          </p:txBody>
        </p:sp>
      </p:grpSp>
      <p:sp>
        <p:nvSpPr>
          <p:cNvPr id="50" name="TextBox 49"/>
          <p:cNvSpPr txBox="1"/>
          <p:nvPr/>
        </p:nvSpPr>
        <p:spPr>
          <a:xfrm>
            <a:off x="-6096000" y="-472351"/>
            <a:ext cx="8558623" cy="646331"/>
          </a:xfrm>
          <a:prstGeom prst="rect">
            <a:avLst/>
          </a:prstGeom>
          <a:noFill/>
        </p:spPr>
        <p:txBody>
          <a:bodyPr wrap="square" rtlCol="0">
            <a:spAutoFit/>
          </a:bodyPr>
          <a:lstStyle/>
          <a:p>
            <a:r>
              <a:rPr lang="en-US" sz="3600" dirty="0">
                <a:solidFill>
                  <a:schemeClr val="accent1"/>
                </a:solidFill>
                <a:latin typeface="Arial Narrow Regular" charset="0"/>
              </a:rPr>
              <a:t>Ceramic Faucets</a:t>
            </a:r>
            <a:endParaRPr lang="uk-UA" sz="3600" dirty="0">
              <a:solidFill>
                <a:schemeClr val="accent1"/>
              </a:solidFill>
              <a:latin typeface="Arial Narrow Regular" charset="0"/>
            </a:endParaRPr>
          </a:p>
        </p:txBody>
      </p:sp>
    </p:spTree>
    <p:extLst>
      <p:ext uri="{BB962C8B-B14F-4D97-AF65-F5344CB8AC3E}">
        <p14:creationId xmlns:p14="http://schemas.microsoft.com/office/powerpoint/2010/main" val="29451655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953501" cy="1338828"/>
          </a:xfrm>
        </p:spPr>
        <p:txBody>
          <a:bodyPr/>
          <a:lstStyle/>
          <a:p>
            <a:r>
              <a:rPr lang="en-US" dirty="0">
                <a:solidFill>
                  <a:schemeClr val="accent1"/>
                </a:solidFill>
              </a:rPr>
              <a:t>future launch</a:t>
            </a:r>
            <a:r>
              <a:rPr lang="en-US" dirty="0"/>
              <a:t/>
            </a:r>
            <a:br>
              <a:rPr lang="en-US" dirty="0"/>
            </a:br>
            <a:r>
              <a:rPr lang="en-US" dirty="0"/>
              <a:t>fire protection</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29</a:t>
            </a:fld>
            <a:endParaRPr b="0" dirty="0">
              <a:latin typeface="Arial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2" name="Group 38"/>
          <p:cNvGrpSpPr/>
          <p:nvPr/>
        </p:nvGrpSpPr>
        <p:grpSpPr>
          <a:xfrm>
            <a:off x="381000" y="2705100"/>
            <a:ext cx="8686800" cy="6231089"/>
            <a:chOff x="7848600" y="5084128"/>
            <a:chExt cx="8134351" cy="6231089"/>
          </a:xfrm>
        </p:grpSpPr>
        <p:grpSp>
          <p:nvGrpSpPr>
            <p:cNvPr id="5" name="Group 39"/>
            <p:cNvGrpSpPr/>
            <p:nvPr/>
          </p:nvGrpSpPr>
          <p:grpSpPr>
            <a:xfrm>
              <a:off x="7848600" y="5084128"/>
              <a:ext cx="8134351" cy="646331"/>
              <a:chOff x="7467600" y="5557807"/>
              <a:chExt cx="8134351" cy="646331"/>
            </a:xfrm>
          </p:grpSpPr>
          <p:sp>
            <p:nvSpPr>
              <p:cNvPr id="42" name="TextBox 41"/>
              <p:cNvSpPr txBox="1"/>
              <p:nvPr/>
            </p:nvSpPr>
            <p:spPr>
              <a:xfrm>
                <a:off x="7587625" y="5557807"/>
                <a:ext cx="8014326" cy="646331"/>
              </a:xfrm>
              <a:prstGeom prst="rect">
                <a:avLst/>
              </a:prstGeom>
              <a:noFill/>
            </p:spPr>
            <p:txBody>
              <a:bodyPr wrap="square" rtlCol="0">
                <a:spAutoFit/>
              </a:bodyPr>
              <a:lstStyle/>
              <a:p>
                <a:r>
                  <a:rPr lang="en-US" sz="3600" dirty="0">
                    <a:solidFill>
                      <a:schemeClr val="accent1"/>
                    </a:solidFill>
                    <a:latin typeface="Arial Narrow Regular" charset="0"/>
                  </a:rPr>
                  <a:t>Fire Protection Solutions – Group 2</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5" y="5759850"/>
              <a:ext cx="7631602" cy="5555367"/>
            </a:xfrm>
            <a:prstGeom prst="rect">
              <a:avLst/>
            </a:prstGeom>
            <a:noFill/>
          </p:spPr>
          <p:txBody>
            <a:bodyPr wrap="square" rtlCol="0">
              <a:spAutoFit/>
            </a:bodyPr>
            <a:lstStyle/>
            <a:p>
              <a:pPr>
                <a:spcAft>
                  <a:spcPts val="600"/>
                </a:spcAft>
              </a:pPr>
              <a:r>
                <a:rPr lang="en-US" sz="2000" dirty="0">
                  <a:solidFill>
                    <a:schemeClr val="tx2"/>
                  </a:solidFill>
                  <a:latin typeface="Arial Narrow Regular" charset="0"/>
                </a:rPr>
                <a:t>Advantage the Zurn brand strength, established by backflow and fire valves, with contractors, engineers and distributors by adding products to provide a simple and economical purchase solution from order to delivery, and one-touch project problem resolution.</a:t>
              </a:r>
            </a:p>
            <a:p>
              <a:pPr>
                <a:spcAft>
                  <a:spcPts val="600"/>
                </a:spcAft>
              </a:pPr>
              <a:endParaRPr lang="en-US" sz="2000" dirty="0">
                <a:solidFill>
                  <a:schemeClr val="tx2"/>
                </a:solidFill>
                <a:latin typeface="Arial Narrow Regular" charset="0"/>
              </a:endParaRPr>
            </a:p>
            <a:p>
              <a:pPr marL="285750"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Group 2 Products:</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Fire Department Connections</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Untapped OSY Shut-off</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Check Valves – Riser and other</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Butterfly Valve (Short Pattern)</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Grooved Couplings – Flex and Rigid</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Grooved Fittings</a:t>
              </a:r>
            </a:p>
            <a:p>
              <a:pPr marL="971550" lvl="1" indent="-285750">
                <a:spcAft>
                  <a:spcPts val="600"/>
                </a:spcAft>
                <a:buFont typeface="Arial" panose="020B0604020202020204" pitchFamily="34" charset="0"/>
                <a:buChar char="•"/>
              </a:pPr>
              <a:endParaRPr lang="en-US" sz="2000" dirty="0">
                <a:solidFill>
                  <a:schemeClr val="tx2"/>
                </a:solidFill>
                <a:latin typeface="Arial Narrow Regular" charset="0"/>
              </a:endParaRPr>
            </a:p>
            <a:p>
              <a:pPr marL="285750" lvl="0"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Total available market $102 million</a:t>
              </a:r>
            </a:p>
            <a:p>
              <a:pPr lvl="0">
                <a:spcAft>
                  <a:spcPts val="600"/>
                </a:spcAft>
              </a:pPr>
              <a:endParaRPr lang="en-US" sz="2000" dirty="0">
                <a:solidFill>
                  <a:schemeClr val="tx2"/>
                </a:solidFill>
                <a:latin typeface="Arial Narrow Regular" charset="0"/>
              </a:endParaRPr>
            </a:p>
          </p:txBody>
        </p:sp>
      </p:grpSp>
      <p:sp>
        <p:nvSpPr>
          <p:cNvPr id="16" name="Rectangle 15"/>
          <p:cNvSpPr/>
          <p:nvPr/>
        </p:nvSpPr>
        <p:spPr>
          <a:xfrm>
            <a:off x="9124951" y="-3810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4951" y="2204906"/>
            <a:ext cx="9168713" cy="6112475"/>
          </a:xfrm>
          <a:prstGeom prst="rect">
            <a:avLst/>
          </a:prstGeom>
        </p:spPr>
      </p:pic>
    </p:spTree>
    <p:extLst>
      <p:ext uri="{BB962C8B-B14F-4D97-AF65-F5344CB8AC3E}">
        <p14:creationId xmlns:p14="http://schemas.microsoft.com/office/powerpoint/2010/main" val="3271027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37816"/>
          <a:stretch/>
        </p:blipFill>
        <p:spPr>
          <a:xfrm>
            <a:off x="-1" y="0"/>
            <a:ext cx="18364201" cy="10287000"/>
          </a:xfrm>
          <a:prstGeom prst="rect">
            <a:avLst/>
          </a:prstGeom>
        </p:spPr>
      </p:pic>
      <p:sp>
        <p:nvSpPr>
          <p:cNvPr id="2" name="Title 1"/>
          <p:cNvSpPr>
            <a:spLocks noGrp="1"/>
          </p:cNvSpPr>
          <p:nvPr>
            <p:ph type="title"/>
          </p:nvPr>
        </p:nvSpPr>
        <p:spPr>
          <a:xfrm>
            <a:off x="876300" y="571411"/>
            <a:ext cx="5448300" cy="1962076"/>
          </a:xfrm>
        </p:spPr>
        <p:txBody>
          <a:bodyPr/>
          <a:lstStyle/>
          <a:p>
            <a:r>
              <a:rPr lang="en-US" dirty="0">
                <a:solidFill>
                  <a:schemeClr val="accent1"/>
                </a:solidFill>
              </a:rPr>
              <a:t>past launches 2018</a:t>
            </a:r>
            <a:br>
              <a:rPr lang="en-US" dirty="0">
                <a:solidFill>
                  <a:schemeClr val="accent1"/>
                </a:solidFill>
              </a:rPr>
            </a:br>
            <a:r>
              <a:rPr lang="en-US" dirty="0"/>
              <a:t/>
            </a: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a:t>
            </a:fld>
            <a:endParaRPr b="0" dirty="0">
              <a:latin typeface="Arial Regular" charset="0"/>
            </a:endParaRPr>
          </a:p>
        </p:txBody>
      </p:sp>
    </p:spTree>
    <p:extLst>
      <p:ext uri="{BB962C8B-B14F-4D97-AF65-F5344CB8AC3E}">
        <p14:creationId xmlns:p14="http://schemas.microsoft.com/office/powerpoint/2010/main" val="17752734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future launches</a:t>
            </a:r>
            <a:r>
              <a:rPr lang="en-US"/>
              <a:t/>
            </a:r>
            <a:br>
              <a:rPr lang="en-US"/>
            </a:br>
            <a:r>
              <a:rPr lang="en-US" dirty="0" err="1"/>
              <a:t>Z</a:t>
            </a:r>
            <a:r>
              <a:rPr lang="en-US" smtClean="0"/>
              <a:t>urn </a:t>
            </a:r>
            <a:r>
              <a:rPr lang="en-US" dirty="0"/>
              <a:t>connected products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30</a:t>
            </a:fld>
            <a:endParaRPr b="0" dirty="0">
              <a:latin typeface="Arial Regular" charset="0"/>
            </a:endParaRPr>
          </a:p>
        </p:txBody>
      </p:sp>
      <p:sp>
        <p:nvSpPr>
          <p:cNvPr id="31" name="Rectangle 30"/>
          <p:cNvSpPr/>
          <p:nvPr/>
        </p:nvSpPr>
        <p:spPr>
          <a:xfrm>
            <a:off x="9296400" y="-25400"/>
            <a:ext cx="89789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830579" y="2486710"/>
            <a:ext cx="8465821" cy="5933390"/>
            <a:chOff x="7848600" y="5084128"/>
            <a:chExt cx="8134351" cy="5933390"/>
          </a:xfrm>
        </p:grpSpPr>
        <p:grpSp>
          <p:nvGrpSpPr>
            <p:cNvPr id="40" name="Group 39"/>
            <p:cNvGrpSpPr/>
            <p:nvPr/>
          </p:nvGrpSpPr>
          <p:grpSpPr>
            <a:xfrm>
              <a:off x="7848600" y="5084128"/>
              <a:ext cx="8134351" cy="646331"/>
              <a:chOff x="7467600" y="5557807"/>
              <a:chExt cx="8134351" cy="646331"/>
            </a:xfrm>
          </p:grpSpPr>
          <p:sp>
            <p:nvSpPr>
              <p:cNvPr id="42" name="TextBox 41"/>
              <p:cNvSpPr txBox="1"/>
              <p:nvPr/>
            </p:nvSpPr>
            <p:spPr>
              <a:xfrm>
                <a:off x="7587625" y="5557807"/>
                <a:ext cx="8014326" cy="646331"/>
              </a:xfrm>
              <a:prstGeom prst="rect">
                <a:avLst/>
              </a:prstGeom>
              <a:noFill/>
            </p:spPr>
            <p:txBody>
              <a:bodyPr wrap="square" rtlCol="0">
                <a:spAutoFit/>
              </a:bodyPr>
              <a:lstStyle/>
              <a:p>
                <a:r>
                  <a:rPr lang="en-US" sz="3600" dirty="0">
                    <a:solidFill>
                      <a:schemeClr val="accent1"/>
                    </a:solidFill>
                    <a:latin typeface="Arial Narrow Regular" charset="0"/>
                  </a:rPr>
                  <a:t>Smart Connected Backflow</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69928"/>
              <a:ext cx="6970789" cy="5247590"/>
            </a:xfrm>
            <a:prstGeom prst="rect">
              <a:avLst/>
            </a:prstGeom>
            <a:noFill/>
          </p:spPr>
          <p:txBody>
            <a:bodyPr wrap="square" rtlCol="0">
              <a:spAutoFit/>
            </a:bodyPr>
            <a:lstStyle/>
            <a:p>
              <a:pPr lvl="0" indent="-285750">
                <a:spcAft>
                  <a:spcPts val="600"/>
                </a:spcAft>
                <a:buClr>
                  <a:schemeClr val="tx2"/>
                </a:buClr>
              </a:pPr>
              <a:r>
                <a:rPr lang="en-US" sz="2000" dirty="0">
                  <a:solidFill>
                    <a:schemeClr val="tx2"/>
                  </a:solidFill>
                  <a:latin typeface="Arial Narrow Regular" charset="0"/>
                </a:rPr>
                <a:t>Our connected products deliver insight in real time, so customers can make the rules, no assumptions.  Whether it’s preventing damage from the unexpected or setting up maintenance as </a:t>
              </a:r>
              <a:r>
                <a:rPr lang="en-US" sz="2000" dirty="0" smtClean="0">
                  <a:solidFill>
                    <a:schemeClr val="tx2"/>
                  </a:solidFill>
                  <a:latin typeface="Arial Narrow Regular" charset="0"/>
                </a:rPr>
                <a:t>planned </a:t>
              </a:r>
              <a:r>
                <a:rPr lang="en-US" sz="2000" dirty="0">
                  <a:solidFill>
                    <a:schemeClr val="tx2"/>
                  </a:solidFill>
                  <a:latin typeface="Arial Narrow Regular" charset="0"/>
                </a:rPr>
                <a:t>– take control into your hands and connect the dots to decisions.  </a:t>
              </a:r>
            </a:p>
            <a:p>
              <a:pPr lvl="0" indent="-285750">
                <a:spcAft>
                  <a:spcPts val="600"/>
                </a:spcAft>
                <a:buClr>
                  <a:schemeClr val="tx2"/>
                </a:buClr>
              </a:pPr>
              <a:r>
                <a:rPr lang="en-US" sz="2000" dirty="0">
                  <a:solidFill>
                    <a:schemeClr val="tx2"/>
                  </a:solidFill>
                  <a:latin typeface="Arial Narrow Regular" charset="0"/>
                </a:rPr>
                <a:t>Know More – Zurn Connected Products</a:t>
              </a:r>
            </a:p>
            <a:p>
              <a:pPr lvl="0" indent="-285750">
                <a:spcAft>
                  <a:spcPts val="600"/>
                </a:spcAft>
                <a:buClr>
                  <a:schemeClr val="tx2"/>
                </a:buClr>
              </a:pPr>
              <a:endParaRPr lang="en-US" sz="2000" dirty="0">
                <a:solidFill>
                  <a:schemeClr val="tx2"/>
                </a:solidFill>
                <a:latin typeface="Arial Narrow Regular" charset="0"/>
              </a:endParaRPr>
            </a:p>
            <a:p>
              <a:pPr marL="285750" lvl="0" indent="-285750">
                <a:spcAft>
                  <a:spcPts val="600"/>
                </a:spcAft>
                <a:buClr>
                  <a:schemeClr val="tx2"/>
                </a:buClr>
                <a:buFont typeface="Arial" panose="020B0604020202020204" pitchFamily="34" charset="0"/>
                <a:buChar char="•"/>
              </a:pPr>
              <a:r>
                <a:rPr lang="en-US" sz="2000" dirty="0">
                  <a:solidFill>
                    <a:schemeClr val="accent1"/>
                  </a:solidFill>
                  <a:latin typeface="Arial Narrow Regular" charset="0"/>
                </a:rPr>
                <a:t>A backflow preventer that works smarter</a:t>
              </a:r>
            </a:p>
            <a:p>
              <a:pPr marL="285750" indent="-285750">
                <a:spcAft>
                  <a:spcPts val="600"/>
                </a:spcAft>
                <a:buClr>
                  <a:schemeClr val="tx2"/>
                </a:buClr>
                <a:buFont typeface="Arial" panose="020B0604020202020204" pitchFamily="34" charset="0"/>
                <a:buChar char="•"/>
              </a:pPr>
              <a:r>
                <a:rPr lang="en-US" sz="2000" dirty="0">
                  <a:solidFill>
                    <a:schemeClr val="accent1"/>
                  </a:solidFill>
                  <a:latin typeface="Arial Narrow Regular" charset="0"/>
                </a:rPr>
                <a:t>Receive up-to-the-minute notifications when there’s water discharge in the event of a backflow</a:t>
              </a:r>
            </a:p>
            <a:p>
              <a:pPr marL="285750" lvl="0" indent="-285750">
                <a:spcAft>
                  <a:spcPts val="600"/>
                </a:spcAft>
                <a:buClr>
                  <a:schemeClr val="tx2"/>
                </a:buClr>
                <a:buFont typeface="Arial" panose="020B0604020202020204" pitchFamily="34" charset="0"/>
                <a:buChar char="•"/>
              </a:pPr>
              <a:r>
                <a:rPr lang="en-US" sz="2000" dirty="0">
                  <a:solidFill>
                    <a:schemeClr val="tx2"/>
                  </a:solidFill>
                  <a:latin typeface="Arial Narrow Regular"/>
                </a:rPr>
                <a:t>Check your system with the click of a button 24/7 from anywhere</a:t>
              </a:r>
            </a:p>
            <a:p>
              <a:pPr marL="285750" lvl="0" indent="-285750">
                <a:spcAft>
                  <a:spcPts val="600"/>
                </a:spcAft>
                <a:buClr>
                  <a:schemeClr val="tx2"/>
                </a:buClr>
                <a:buFont typeface="Arial" panose="020B0604020202020204" pitchFamily="34" charset="0"/>
                <a:buChar char="•"/>
              </a:pPr>
              <a:r>
                <a:rPr lang="en-US" sz="2000" dirty="0">
                  <a:solidFill>
                    <a:schemeClr val="tx2"/>
                  </a:solidFill>
                  <a:latin typeface="Arial Narrow Regular"/>
                </a:rPr>
                <a:t>Prevent potential damage with warning alerts and maintenance reminders</a:t>
              </a:r>
            </a:p>
            <a:p>
              <a:pPr marL="285750" lvl="0" indent="-285750">
                <a:spcAft>
                  <a:spcPts val="600"/>
                </a:spcAft>
                <a:buClr>
                  <a:schemeClr val="tx2"/>
                </a:buClr>
                <a:buFont typeface="Arial" panose="020B0604020202020204" pitchFamily="34" charset="0"/>
                <a:buChar char="•"/>
              </a:pPr>
              <a:endParaRPr lang="en-US" sz="2000" dirty="0">
                <a:solidFill>
                  <a:schemeClr val="tx2"/>
                </a:solidFill>
                <a:latin typeface="Arial Narrow Regular"/>
              </a:endParaRPr>
            </a:p>
          </p:txBody>
        </p:sp>
      </p:grpSp>
      <p:sp>
        <p:nvSpPr>
          <p:cNvPr id="16" name="Rectangle 15"/>
          <p:cNvSpPr/>
          <p:nvPr/>
        </p:nvSpPr>
        <p:spPr>
          <a:xfrm>
            <a:off x="9753600" y="-38100"/>
            <a:ext cx="85344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6" name="Rectangle 5"/>
          <p:cNvSpPr/>
          <p:nvPr/>
        </p:nvSpPr>
        <p:spPr>
          <a:xfrm>
            <a:off x="609600" y="9182100"/>
            <a:ext cx="1752600" cy="844692"/>
          </a:xfrm>
          <a:prstGeom prst="rect">
            <a:avLst/>
          </a:prstGeom>
          <a:solidFill>
            <a:schemeClr val="bg2">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1026" name="Picture 2"/>
          <p:cNvPicPr>
            <a:picLocks noChangeAspect="1" noChangeArrowheads="1"/>
          </p:cNvPicPr>
          <p:nvPr/>
        </p:nvPicPr>
        <p:blipFill>
          <a:blip r:embed="rId3" cstate="print"/>
          <a:srcRect/>
          <a:stretch>
            <a:fillRect/>
          </a:stretch>
        </p:blipFill>
        <p:spPr bwMode="auto">
          <a:xfrm>
            <a:off x="9896475" y="65244"/>
            <a:ext cx="7858125" cy="6745172"/>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1093860" y="6972300"/>
            <a:ext cx="5517740" cy="3124200"/>
          </a:xfrm>
          <a:prstGeom prst="rect">
            <a:avLst/>
          </a:prstGeom>
          <a:noFill/>
          <a:ln w="9525">
            <a:noFill/>
            <a:miter lim="800000"/>
            <a:headEnd/>
            <a:tailEnd/>
          </a:ln>
        </p:spPr>
      </p:pic>
    </p:spTree>
    <p:extLst>
      <p:ext uri="{BB962C8B-B14F-4D97-AF65-F5344CB8AC3E}">
        <p14:creationId xmlns:p14="http://schemas.microsoft.com/office/powerpoint/2010/main" val="4117981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future launches</a:t>
            </a:r>
            <a:r>
              <a:rPr lang="en-US" dirty="0"/>
              <a:t/>
            </a:r>
            <a:br>
              <a:rPr lang="en-US" dirty="0"/>
            </a:br>
            <a:r>
              <a:rPr lang="en-US" dirty="0"/>
              <a:t>backflow prevention</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31</a:t>
            </a:fld>
            <a:endParaRPr b="0" dirty="0">
              <a:latin typeface="Arial Regular" charset="0"/>
            </a:endParaRPr>
          </a:p>
        </p:txBody>
      </p:sp>
      <p:sp>
        <p:nvSpPr>
          <p:cNvPr id="31" name="Rectangle 30"/>
          <p:cNvSpPr/>
          <p:nvPr/>
        </p:nvSpPr>
        <p:spPr>
          <a:xfrm>
            <a:off x="9296400" y="-25400"/>
            <a:ext cx="89789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753600" y="-38100"/>
            <a:ext cx="85344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6" name="Rectangle 5"/>
          <p:cNvSpPr/>
          <p:nvPr/>
        </p:nvSpPr>
        <p:spPr>
          <a:xfrm>
            <a:off x="609600" y="9182100"/>
            <a:ext cx="1752600" cy="844692"/>
          </a:xfrm>
          <a:prstGeom prst="rect">
            <a:avLst/>
          </a:prstGeom>
          <a:solidFill>
            <a:schemeClr val="bg2">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12" name="Picture 11" descr="6-475STDA_Front.jpg"/>
          <p:cNvPicPr>
            <a:picLocks noChangeAspect="1"/>
          </p:cNvPicPr>
          <p:nvPr/>
        </p:nvPicPr>
        <p:blipFill>
          <a:blip r:embed="rId3" cstate="print"/>
          <a:stretch>
            <a:fillRect/>
          </a:stretch>
        </p:blipFill>
        <p:spPr>
          <a:xfrm>
            <a:off x="14020800" y="6477000"/>
            <a:ext cx="3810000" cy="3810000"/>
          </a:xfrm>
          <a:prstGeom prst="rect">
            <a:avLst/>
          </a:prstGeom>
        </p:spPr>
      </p:pic>
      <p:pic>
        <p:nvPicPr>
          <p:cNvPr id="13" name="Picture 12" descr="6-475ST_Front.jpg"/>
          <p:cNvPicPr>
            <a:picLocks noChangeAspect="1"/>
          </p:cNvPicPr>
          <p:nvPr/>
        </p:nvPicPr>
        <p:blipFill>
          <a:blip r:embed="rId4" cstate="print"/>
          <a:stretch>
            <a:fillRect/>
          </a:stretch>
        </p:blipFill>
        <p:spPr>
          <a:xfrm>
            <a:off x="9906000" y="6438900"/>
            <a:ext cx="3886200" cy="3886200"/>
          </a:xfrm>
          <a:prstGeom prst="rect">
            <a:avLst/>
          </a:prstGeom>
        </p:spPr>
      </p:pic>
      <p:grpSp>
        <p:nvGrpSpPr>
          <p:cNvPr id="15" name="Group 26"/>
          <p:cNvGrpSpPr/>
          <p:nvPr/>
        </p:nvGrpSpPr>
        <p:grpSpPr>
          <a:xfrm>
            <a:off x="696441" y="2152317"/>
            <a:ext cx="8447559" cy="4081558"/>
            <a:chOff x="7848600" y="5084128"/>
            <a:chExt cx="7249427" cy="4081558"/>
          </a:xfrm>
        </p:grpSpPr>
        <p:grpSp>
          <p:nvGrpSpPr>
            <p:cNvPr id="17" name="Group 21"/>
            <p:cNvGrpSpPr/>
            <p:nvPr/>
          </p:nvGrpSpPr>
          <p:grpSpPr>
            <a:xfrm>
              <a:off x="7848600" y="5084128"/>
              <a:ext cx="7249427" cy="646331"/>
              <a:chOff x="7467600" y="5557807"/>
              <a:chExt cx="7249427" cy="646331"/>
            </a:xfrm>
          </p:grpSpPr>
          <p:sp>
            <p:nvSpPr>
              <p:cNvPr id="19" name="TextBox 18"/>
              <p:cNvSpPr txBox="1"/>
              <p:nvPr/>
            </p:nvSpPr>
            <p:spPr>
              <a:xfrm>
                <a:off x="7587625" y="5557807"/>
                <a:ext cx="7129402" cy="646331"/>
              </a:xfrm>
              <a:prstGeom prst="rect">
                <a:avLst/>
              </a:prstGeom>
              <a:noFill/>
            </p:spPr>
            <p:txBody>
              <a:bodyPr wrap="square" rtlCol="0">
                <a:spAutoFit/>
              </a:bodyPr>
              <a:lstStyle/>
              <a:p>
                <a:r>
                  <a:rPr lang="en-US" sz="3600" dirty="0">
                    <a:solidFill>
                      <a:schemeClr val="accent1"/>
                    </a:solidFill>
                    <a:latin typeface="Arial Narrow Regular" charset="0"/>
                  </a:rPr>
                  <a:t>400ST n-Pattern Series (USC Launch)</a:t>
                </a:r>
                <a:endParaRPr lang="uk-UA" sz="3600" dirty="0">
                  <a:solidFill>
                    <a:schemeClr val="accent1"/>
                  </a:solidFill>
                  <a:latin typeface="Arial Narrow Regular" charset="0"/>
                </a:endParaRPr>
              </a:p>
            </p:txBody>
          </p:sp>
          <p:cxnSp>
            <p:nvCxnSpPr>
              <p:cNvPr id="20" name="Straight Connector 19"/>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8279998" y="5718588"/>
              <a:ext cx="6229498" cy="3447098"/>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accent1"/>
                  </a:solidFill>
                  <a:latin typeface="Arial Narrow Regular"/>
                </a:rPr>
                <a:t>Same internal components as the Zurn Wilkins 300 and 400 series ductile iron n-Pattern – field tested and proven for 18+ years</a:t>
              </a:r>
            </a:p>
            <a:p>
              <a:pPr marL="285750" indent="-285750">
                <a:buClr>
                  <a:schemeClr val="tx2"/>
                </a:buClr>
                <a:buFont typeface="Arial" panose="020B0604020202020204" pitchFamily="34" charset="0"/>
                <a:buChar char="•"/>
              </a:pPr>
              <a:r>
                <a:rPr lang="en-US" sz="2000" dirty="0">
                  <a:solidFill>
                    <a:schemeClr val="accent1"/>
                  </a:solidFill>
                  <a:latin typeface="Arial Narrow Regular"/>
                </a:rPr>
                <a:t>Drop-in-replacement for the Febco n-Pattern</a:t>
              </a:r>
            </a:p>
            <a:p>
              <a:pPr marL="285750" indent="-285750">
                <a:buClr>
                  <a:schemeClr val="tx2"/>
                </a:buClr>
                <a:buFont typeface="Arial" panose="020B0604020202020204" pitchFamily="34" charset="0"/>
                <a:buChar char="•"/>
              </a:pPr>
              <a:r>
                <a:rPr lang="en-US" sz="2000" dirty="0">
                  <a:solidFill>
                    <a:schemeClr val="accent1"/>
                  </a:solidFill>
                  <a:latin typeface="Arial Narrow Regular"/>
                </a:rPr>
                <a:t>Smaller footprint – new ductile iron setters to fit tighter center line dimensions</a:t>
              </a:r>
            </a:p>
            <a:p>
              <a:pPr marL="285750" indent="-285750">
                <a:buClr>
                  <a:schemeClr val="tx2"/>
                </a:buClr>
                <a:buFont typeface="Arial" panose="020B0604020202020204" pitchFamily="34" charset="0"/>
                <a:buChar char="•"/>
              </a:pPr>
              <a:r>
                <a:rPr lang="en-US" sz="2000" dirty="0">
                  <a:solidFill>
                    <a:schemeClr val="tx2"/>
                  </a:solidFill>
                  <a:latin typeface="Arial Narrow Regular"/>
                </a:rPr>
                <a:t>Includes R replacements of Zurn Wilkins 400 series ductile iron n-Pattern</a:t>
              </a:r>
            </a:p>
            <a:p>
              <a:pPr marL="285750" indent="-285750">
                <a:buClr>
                  <a:schemeClr val="tx2"/>
                </a:buClr>
                <a:buFont typeface="Arial" panose="020B0604020202020204" pitchFamily="34" charset="0"/>
                <a:buChar char="•"/>
              </a:pPr>
              <a:r>
                <a:rPr lang="en-US" sz="2000" dirty="0">
                  <a:solidFill>
                    <a:schemeClr val="tx2"/>
                  </a:solidFill>
                  <a:latin typeface="Arial Narrow Regular"/>
                </a:rPr>
                <a:t>Launched October 2017 in ASSE territories</a:t>
              </a:r>
            </a:p>
            <a:p>
              <a:pPr marL="285750" indent="-285750">
                <a:buClr>
                  <a:schemeClr val="tx2"/>
                </a:buClr>
                <a:buFont typeface="Arial" panose="020B0604020202020204" pitchFamily="34" charset="0"/>
                <a:buChar char="•"/>
              </a:pPr>
              <a:r>
                <a:rPr lang="en-US" sz="2000" dirty="0">
                  <a:solidFill>
                    <a:schemeClr val="tx2"/>
                  </a:solidFill>
                  <a:latin typeface="Arial Narrow Regular"/>
                </a:rPr>
                <a:t>USC approval by end of this year</a:t>
              </a:r>
            </a:p>
            <a:p>
              <a:endParaRPr lang="en-US" sz="1800" dirty="0">
                <a:solidFill>
                  <a:schemeClr val="tx2"/>
                </a:solidFill>
                <a:latin typeface="Arial Regular"/>
              </a:endParaRPr>
            </a:p>
          </p:txBody>
        </p:sp>
      </p:grpSp>
      <p:grpSp>
        <p:nvGrpSpPr>
          <p:cNvPr id="21" name="Group 25"/>
          <p:cNvGrpSpPr/>
          <p:nvPr/>
        </p:nvGrpSpPr>
        <p:grpSpPr>
          <a:xfrm>
            <a:off x="1001241" y="6286500"/>
            <a:ext cx="7761760" cy="2596396"/>
            <a:chOff x="7848600" y="2841467"/>
            <a:chExt cx="8237927" cy="2596396"/>
          </a:xfrm>
        </p:grpSpPr>
        <p:grpSp>
          <p:nvGrpSpPr>
            <p:cNvPr id="22" name="Group 6"/>
            <p:cNvGrpSpPr/>
            <p:nvPr/>
          </p:nvGrpSpPr>
          <p:grpSpPr>
            <a:xfrm>
              <a:off x="7848600" y="2841467"/>
              <a:ext cx="5569827" cy="646331"/>
              <a:chOff x="7467600" y="3243739"/>
              <a:chExt cx="5569827" cy="646331"/>
            </a:xfrm>
          </p:grpSpPr>
          <p:sp>
            <p:nvSpPr>
              <p:cNvPr id="24" name="TextBox 23"/>
              <p:cNvSpPr txBox="1"/>
              <p:nvPr/>
            </p:nvSpPr>
            <p:spPr>
              <a:xfrm>
                <a:off x="7587625" y="3243739"/>
                <a:ext cx="5449802" cy="646331"/>
              </a:xfrm>
              <a:prstGeom prst="rect">
                <a:avLst/>
              </a:prstGeom>
              <a:noFill/>
            </p:spPr>
            <p:txBody>
              <a:bodyPr wrap="square" rtlCol="0">
                <a:spAutoFit/>
              </a:bodyPr>
              <a:lstStyle/>
              <a:p>
                <a:r>
                  <a:rPr lang="en-US" sz="3600" dirty="0">
                    <a:solidFill>
                      <a:schemeClr val="accent1"/>
                    </a:solidFill>
                    <a:latin typeface="Arial Narrow Regular" charset="0"/>
                  </a:rPr>
                  <a:t>description</a:t>
                </a:r>
                <a:endParaRPr lang="uk-UA" sz="3600" dirty="0">
                  <a:solidFill>
                    <a:schemeClr val="accent1"/>
                  </a:solidFill>
                  <a:latin typeface="Arial Narrow Regular" charset="0"/>
                </a:endParaRPr>
              </a:p>
            </p:txBody>
          </p:sp>
          <p:cxnSp>
            <p:nvCxnSpPr>
              <p:cNvPr id="25" name="Straight Connector 24"/>
              <p:cNvCxnSpPr/>
              <p:nvPr/>
            </p:nvCxnSpPr>
            <p:spPr>
              <a:xfrm>
                <a:off x="7467600" y="3356670"/>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8382001" y="3529648"/>
              <a:ext cx="7704526" cy="1908215"/>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accent1"/>
                  </a:solidFill>
                  <a:latin typeface="Arial Narrow Regular"/>
                </a:rPr>
                <a:t>Stainless steel body (corrosion resistant body and cover)</a:t>
              </a:r>
            </a:p>
            <a:p>
              <a:pPr marL="285750" indent="-285750">
                <a:buClr>
                  <a:schemeClr val="tx2"/>
                </a:buClr>
                <a:buFont typeface="Arial" panose="020B0604020202020204" pitchFamily="34" charset="0"/>
                <a:buChar char="•"/>
              </a:pPr>
              <a:r>
                <a:rPr lang="en-US" sz="2000" dirty="0">
                  <a:solidFill>
                    <a:schemeClr val="tx2"/>
                  </a:solidFill>
                  <a:latin typeface="Arial Narrow Regular"/>
                </a:rPr>
                <a:t>Sizes: 4” – 10”</a:t>
              </a:r>
            </a:p>
            <a:p>
              <a:pPr marL="285750" indent="-285750">
                <a:buClr>
                  <a:schemeClr val="tx2"/>
                </a:buClr>
                <a:buFont typeface="Arial" panose="020B0604020202020204" pitchFamily="34" charset="0"/>
                <a:buChar char="•"/>
              </a:pPr>
              <a:r>
                <a:rPr lang="en-US" sz="2000" dirty="0">
                  <a:solidFill>
                    <a:schemeClr val="tx2"/>
                  </a:solidFill>
                  <a:latin typeface="Arial Narrow Regular"/>
                </a:rPr>
                <a:t>Types: DC (double check), RP (reduced pressure), DCDA (double check detector assembly), RPDA (reduced pressure detector assembly)</a:t>
              </a:r>
            </a:p>
            <a:p>
              <a:pPr marL="285750" indent="-285750">
                <a:buFont typeface="Arial" panose="020B0604020202020204" pitchFamily="34" charset="0"/>
                <a:buChar char="•"/>
              </a:pPr>
              <a:endParaRPr lang="uk-UA" sz="1800" dirty="0">
                <a:solidFill>
                  <a:schemeClr val="tx2"/>
                </a:solidFill>
                <a:latin typeface="Arial Regular" charset="0"/>
              </a:endParaRPr>
            </a:p>
          </p:txBody>
        </p:sp>
      </p:grpSp>
      <p:pic>
        <p:nvPicPr>
          <p:cNvPr id="26" name="Picture 25" descr="Zurn_Wilkins_6-475ST_Front_R3.jpg"/>
          <p:cNvPicPr>
            <a:picLocks noChangeAspect="1"/>
          </p:cNvPicPr>
          <p:nvPr/>
        </p:nvPicPr>
        <p:blipFill>
          <a:blip r:embed="rId5" cstate="print"/>
          <a:stretch>
            <a:fillRect/>
          </a:stretch>
        </p:blipFill>
        <p:spPr>
          <a:xfrm>
            <a:off x="14249400" y="0"/>
            <a:ext cx="3657600" cy="3657600"/>
          </a:xfrm>
          <a:prstGeom prst="rect">
            <a:avLst/>
          </a:prstGeom>
        </p:spPr>
      </p:pic>
      <p:pic>
        <p:nvPicPr>
          <p:cNvPr id="27" name="Picture 26" descr="Zurn_Wilkins_6-450STDA_Front_R1.jpg"/>
          <p:cNvPicPr>
            <a:picLocks noChangeAspect="1"/>
          </p:cNvPicPr>
          <p:nvPr/>
        </p:nvPicPr>
        <p:blipFill>
          <a:blip r:embed="rId6" cstate="print"/>
          <a:stretch>
            <a:fillRect/>
          </a:stretch>
        </p:blipFill>
        <p:spPr>
          <a:xfrm>
            <a:off x="9982200" y="3238500"/>
            <a:ext cx="3505200" cy="3505200"/>
          </a:xfrm>
          <a:prstGeom prst="rect">
            <a:avLst/>
          </a:prstGeom>
        </p:spPr>
      </p:pic>
      <p:pic>
        <p:nvPicPr>
          <p:cNvPr id="28" name="Picture 27" descr="Zurn_Wilkins_6-475STDA_Front_R3.jpg"/>
          <p:cNvPicPr>
            <a:picLocks noChangeAspect="1"/>
          </p:cNvPicPr>
          <p:nvPr/>
        </p:nvPicPr>
        <p:blipFill>
          <a:blip r:embed="rId7" cstate="print"/>
          <a:stretch>
            <a:fillRect/>
          </a:stretch>
        </p:blipFill>
        <p:spPr>
          <a:xfrm>
            <a:off x="14249400" y="3314700"/>
            <a:ext cx="3352800" cy="3352800"/>
          </a:xfrm>
          <a:prstGeom prst="rect">
            <a:avLst/>
          </a:prstGeom>
        </p:spPr>
      </p:pic>
      <p:pic>
        <p:nvPicPr>
          <p:cNvPr id="29" name="Picture 28" descr="450AST_F.jpg"/>
          <p:cNvPicPr>
            <a:picLocks noChangeAspect="1"/>
          </p:cNvPicPr>
          <p:nvPr/>
        </p:nvPicPr>
        <p:blipFill>
          <a:blip r:embed="rId8" cstate="print"/>
          <a:srcRect l="6896" r="7293"/>
          <a:stretch>
            <a:fillRect/>
          </a:stretch>
        </p:blipFill>
        <p:spPr>
          <a:xfrm>
            <a:off x="10134600" y="0"/>
            <a:ext cx="3168891" cy="3352800"/>
          </a:xfrm>
          <a:prstGeom prst="rect">
            <a:avLst/>
          </a:prstGeom>
        </p:spPr>
      </p:pic>
      <p:sp>
        <p:nvSpPr>
          <p:cNvPr id="30" name="Content Placeholder 2"/>
          <p:cNvSpPr txBox="1">
            <a:spLocks/>
          </p:cNvSpPr>
          <p:nvPr/>
        </p:nvSpPr>
        <p:spPr>
          <a:xfrm>
            <a:off x="4800600" y="9221686"/>
            <a:ext cx="3977641" cy="757268"/>
          </a:xfrm>
          <a:prstGeom prst="rect">
            <a:avLst/>
          </a:prstGeom>
          <a:solidFill>
            <a:srgbClr val="FFFF00"/>
          </a:solidFill>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3:02 Video:</a:t>
            </a:r>
          </a:p>
          <a:p>
            <a:pPr marL="0" indent="0">
              <a:buNone/>
            </a:pPr>
            <a:r>
              <a:rPr lang="en-US" sz="1800" dirty="0">
                <a:latin typeface="Arial Narrow" panose="020B0606020202030204" pitchFamily="34" charset="0"/>
                <a:hlinkClick r:id="rId9"/>
              </a:rPr>
              <a:t>Zurn Backflow Prevention 400ST n-Pattern</a:t>
            </a:r>
            <a:endParaRPr lang="en-US" sz="1800" dirty="0">
              <a:latin typeface="Arial Narrow" panose="020B0606020202030204" pitchFamily="34" charset="0"/>
            </a:endParaRPr>
          </a:p>
          <a:p>
            <a:pPr marL="0" indent="0">
              <a:buNone/>
            </a:pPr>
            <a:endParaRPr lang="en-US" sz="1650" dirty="0"/>
          </a:p>
          <a:p>
            <a:pPr marL="0" indent="0">
              <a:buNone/>
            </a:pPr>
            <a:endParaRPr lang="en-US" sz="2700" dirty="0">
              <a:solidFill>
                <a:schemeClr val="tx1"/>
              </a:solidFill>
            </a:endParaRPr>
          </a:p>
        </p:txBody>
      </p:sp>
    </p:spTree>
    <p:extLst>
      <p:ext uri="{BB962C8B-B14F-4D97-AF65-F5344CB8AC3E}">
        <p14:creationId xmlns:p14="http://schemas.microsoft.com/office/powerpoint/2010/main" val="6090752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future launches</a:t>
            </a:r>
            <a:r>
              <a:rPr lang="en-US" dirty="0"/>
              <a:t/>
            </a:r>
            <a:br>
              <a:rPr lang="en-US" dirty="0"/>
            </a:br>
            <a:r>
              <a:rPr lang="en-US" dirty="0"/>
              <a:t>pressure reducing valves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32</a:t>
            </a:fld>
            <a:endParaRPr b="0" dirty="0">
              <a:latin typeface="Arial Regular" charset="0"/>
            </a:endParaRPr>
          </a:p>
        </p:txBody>
      </p:sp>
      <p:sp>
        <p:nvSpPr>
          <p:cNvPr id="31" name="Rectangle 30"/>
          <p:cNvSpPr/>
          <p:nvPr/>
        </p:nvSpPr>
        <p:spPr>
          <a:xfrm>
            <a:off x="9296400" y="-25400"/>
            <a:ext cx="89789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830579" y="2019300"/>
            <a:ext cx="8467983" cy="4906881"/>
            <a:chOff x="7848600" y="5084128"/>
            <a:chExt cx="8134351" cy="4125544"/>
          </a:xfrm>
        </p:grpSpPr>
        <p:grpSp>
          <p:nvGrpSpPr>
            <p:cNvPr id="40" name="Group 39"/>
            <p:cNvGrpSpPr/>
            <p:nvPr/>
          </p:nvGrpSpPr>
          <p:grpSpPr>
            <a:xfrm>
              <a:off x="7848600" y="5084128"/>
              <a:ext cx="8134351" cy="646331"/>
              <a:chOff x="7467600" y="5557807"/>
              <a:chExt cx="8134351" cy="646331"/>
            </a:xfrm>
          </p:grpSpPr>
          <p:sp>
            <p:nvSpPr>
              <p:cNvPr id="42" name="TextBox 41"/>
              <p:cNvSpPr txBox="1"/>
              <p:nvPr/>
            </p:nvSpPr>
            <p:spPr>
              <a:xfrm>
                <a:off x="7587625" y="5557807"/>
                <a:ext cx="8014326" cy="646331"/>
              </a:xfrm>
              <a:prstGeom prst="rect">
                <a:avLst/>
              </a:prstGeom>
              <a:noFill/>
            </p:spPr>
            <p:txBody>
              <a:bodyPr wrap="square" rtlCol="0">
                <a:spAutoFit/>
              </a:bodyPr>
              <a:lstStyle/>
              <a:p>
                <a:r>
                  <a:rPr lang="en-US" sz="3600" dirty="0">
                    <a:solidFill>
                      <a:schemeClr val="accent1"/>
                    </a:solidFill>
                    <a:latin typeface="Arial Narrow Regular" charset="0"/>
                  </a:rPr>
                  <a:t>First fit pressure reducing valves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962128"/>
              <a:ext cx="7481285" cy="3247544"/>
            </a:xfrm>
            <a:prstGeom prst="rect">
              <a:avLst/>
            </a:prstGeom>
            <a:noFill/>
          </p:spPr>
          <p:txBody>
            <a:bodyPr wrap="square" rtlCol="0">
              <a:spAutoFit/>
            </a:bodyPr>
            <a:lstStyle/>
            <a:p>
              <a:pPr marL="285750" lvl="0" indent="-285750">
                <a:spcAft>
                  <a:spcPts val="600"/>
                </a:spcAft>
                <a:buClr>
                  <a:schemeClr val="tx2"/>
                </a:buClr>
                <a:buFont typeface="Arial" panose="020B0604020202020204" pitchFamily="34" charset="0"/>
                <a:buChar char="•"/>
              </a:pPr>
              <a:r>
                <a:rPr lang="en-US" sz="2000" dirty="0">
                  <a:solidFill>
                    <a:schemeClr val="accent1"/>
                  </a:solidFill>
                  <a:latin typeface="Arial Narrow Regular" charset="0"/>
                </a:rPr>
                <a:t>Compact design for ease of installation</a:t>
              </a:r>
            </a:p>
            <a:p>
              <a:pPr marL="285750" lvl="0" indent="-285750">
                <a:spcAft>
                  <a:spcPts val="600"/>
                </a:spcAft>
                <a:buClr>
                  <a:schemeClr val="tx2"/>
                </a:buClr>
                <a:buFont typeface="Arial" panose="020B0604020202020204" pitchFamily="34" charset="0"/>
                <a:buChar char="•"/>
              </a:pPr>
              <a:r>
                <a:rPr lang="en-US" sz="2000" dirty="0">
                  <a:solidFill>
                    <a:schemeClr val="accent1"/>
                  </a:solidFill>
                  <a:latin typeface="Arial Narrow Regular" charset="0"/>
                </a:rPr>
                <a:t>Short lay length to fit into the tightest spaces</a:t>
              </a:r>
            </a:p>
            <a:p>
              <a:pPr marL="285750" indent="-285750">
                <a:spcAft>
                  <a:spcPts val="600"/>
                </a:spcAft>
                <a:buClr>
                  <a:schemeClr val="tx2"/>
                </a:buClr>
                <a:buFont typeface="Arial" panose="020B0604020202020204" pitchFamily="34" charset="0"/>
                <a:buChar char="•"/>
              </a:pPr>
              <a:r>
                <a:rPr lang="en-US" sz="2000" dirty="0">
                  <a:solidFill>
                    <a:schemeClr val="accent1"/>
                  </a:solidFill>
                  <a:latin typeface="Arial Narrow Regular" charset="0"/>
                </a:rPr>
                <a:t>Economical and ideal for residential construction</a:t>
              </a:r>
            </a:p>
            <a:p>
              <a:pPr marL="285750" indent="-285750">
                <a:spcAft>
                  <a:spcPts val="600"/>
                </a:spcAft>
                <a:buFont typeface="Arial" panose="020B0604020202020204" pitchFamily="34" charset="0"/>
                <a:buChar char="•"/>
              </a:pPr>
              <a:r>
                <a:rPr lang="en-US" sz="2000" dirty="0">
                  <a:solidFill>
                    <a:schemeClr val="tx2"/>
                  </a:solidFill>
                  <a:latin typeface="Arial Narrow Regular" charset="0"/>
                </a:rPr>
                <a:t>Sizes:  3/4” and 1”</a:t>
              </a:r>
            </a:p>
            <a:p>
              <a:pPr marL="285750" indent="-285750">
                <a:spcAft>
                  <a:spcPts val="600"/>
                </a:spcAft>
                <a:buFont typeface="Arial" panose="020B0604020202020204" pitchFamily="34" charset="0"/>
                <a:buChar char="•"/>
              </a:pPr>
              <a:r>
                <a:rPr lang="en-US" sz="2000" dirty="0">
                  <a:solidFill>
                    <a:schemeClr val="tx2"/>
                  </a:solidFill>
                  <a:latin typeface="Arial Narrow Regular" charset="0"/>
                </a:rPr>
                <a:t>Body connections options:</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Single Union</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Double Union</a:t>
              </a:r>
            </a:p>
            <a:p>
              <a:pPr marL="971550" lvl="1" indent="-285750">
                <a:spcAft>
                  <a:spcPts val="600"/>
                </a:spcAft>
                <a:buFont typeface="Arial" panose="020B0604020202020204" pitchFamily="34" charset="0"/>
                <a:buChar char="•"/>
              </a:pPr>
              <a:r>
                <a:rPr lang="en-US" sz="2000" dirty="0">
                  <a:solidFill>
                    <a:schemeClr val="tx2"/>
                  </a:solidFill>
                  <a:latin typeface="Arial Narrow Regular" charset="0"/>
                </a:rPr>
                <a:t>Integral PEX Connections</a:t>
              </a:r>
            </a:p>
            <a:p>
              <a:pPr marL="1657350" lvl="2" indent="-285750">
                <a:spcAft>
                  <a:spcPts val="600"/>
                </a:spcAft>
                <a:buFont typeface="Arial" panose="020B0604020202020204" pitchFamily="34" charset="0"/>
                <a:buChar char="•"/>
              </a:pPr>
              <a:r>
                <a:rPr lang="en-US" sz="2000" dirty="0">
                  <a:solidFill>
                    <a:schemeClr val="tx2"/>
                  </a:solidFill>
                  <a:latin typeface="Arial Narrow Regular" charset="0"/>
                </a:rPr>
                <a:t>F1960 expansion style </a:t>
              </a:r>
            </a:p>
            <a:p>
              <a:pPr marL="1657350" lvl="2" indent="-285750">
                <a:spcAft>
                  <a:spcPts val="600"/>
                </a:spcAft>
                <a:buFont typeface="Arial" panose="020B0604020202020204" pitchFamily="34" charset="0"/>
                <a:buChar char="•"/>
              </a:pPr>
              <a:r>
                <a:rPr lang="en-US" sz="2000" dirty="0">
                  <a:solidFill>
                    <a:schemeClr val="tx2"/>
                  </a:solidFill>
                  <a:latin typeface="Arial Narrow Regular" charset="0"/>
                </a:rPr>
                <a:t>F1807 crimp style</a:t>
              </a:r>
            </a:p>
          </p:txBody>
        </p:sp>
      </p:grpSp>
      <p:sp>
        <p:nvSpPr>
          <p:cNvPr id="16" name="Rectangle 15"/>
          <p:cNvSpPr/>
          <p:nvPr/>
        </p:nvSpPr>
        <p:spPr>
          <a:xfrm>
            <a:off x="9753600" y="-38100"/>
            <a:ext cx="85344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6" name="Rectangle 5"/>
          <p:cNvSpPr/>
          <p:nvPr/>
        </p:nvSpPr>
        <p:spPr>
          <a:xfrm>
            <a:off x="609600" y="9182100"/>
            <a:ext cx="1752600" cy="844692"/>
          </a:xfrm>
          <a:prstGeom prst="rect">
            <a:avLst/>
          </a:prstGeom>
          <a:solidFill>
            <a:schemeClr val="bg2">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12" name="Picture 11" descr="IMG_4735.png"/>
          <p:cNvPicPr>
            <a:picLocks noChangeAspect="1"/>
          </p:cNvPicPr>
          <p:nvPr/>
        </p:nvPicPr>
        <p:blipFill>
          <a:blip r:embed="rId3" cstate="print"/>
          <a:stretch>
            <a:fillRect/>
          </a:stretch>
        </p:blipFill>
        <p:spPr>
          <a:xfrm>
            <a:off x="9296400" y="571411"/>
            <a:ext cx="9027335" cy="8610689"/>
          </a:xfrm>
          <a:prstGeom prst="rect">
            <a:avLst/>
          </a:prstGeom>
        </p:spPr>
      </p:pic>
    </p:spTree>
    <p:extLst>
      <p:ext uri="{BB962C8B-B14F-4D97-AF65-F5344CB8AC3E}">
        <p14:creationId xmlns:p14="http://schemas.microsoft.com/office/powerpoint/2010/main" val="39732194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future launches</a:t>
            </a:r>
            <a:r>
              <a:rPr lang="en-US" dirty="0"/>
              <a:t/>
            </a:r>
            <a:br>
              <a:rPr lang="en-US" dirty="0"/>
            </a:br>
            <a:r>
              <a:rPr lang="en-US" dirty="0"/>
              <a:t>product training</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33</a:t>
            </a:fld>
            <a:endParaRPr b="0" dirty="0">
              <a:latin typeface="Arial Regular" charset="0"/>
            </a:endParaRPr>
          </a:p>
        </p:txBody>
      </p:sp>
      <p:sp>
        <p:nvSpPr>
          <p:cNvPr id="31" name="Rectangle 30"/>
          <p:cNvSpPr/>
          <p:nvPr/>
        </p:nvSpPr>
        <p:spPr>
          <a:xfrm>
            <a:off x="9296400" y="-25400"/>
            <a:ext cx="89789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830579" y="2466320"/>
            <a:ext cx="8467983" cy="1754326"/>
            <a:chOff x="7848600" y="5084128"/>
            <a:chExt cx="8134351" cy="1754326"/>
          </a:xfrm>
        </p:grpSpPr>
        <p:grpSp>
          <p:nvGrpSpPr>
            <p:cNvPr id="40" name="Group 39"/>
            <p:cNvGrpSpPr/>
            <p:nvPr/>
          </p:nvGrpSpPr>
          <p:grpSpPr>
            <a:xfrm>
              <a:off x="7848600" y="5084128"/>
              <a:ext cx="8134351" cy="1754326"/>
              <a:chOff x="7467600" y="5557807"/>
              <a:chExt cx="8134351" cy="1754326"/>
            </a:xfrm>
          </p:grpSpPr>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587625" y="5557807"/>
                <a:ext cx="8014326" cy="1754326"/>
              </a:xfrm>
              <a:prstGeom prst="rect">
                <a:avLst/>
              </a:prstGeom>
              <a:noFill/>
            </p:spPr>
            <p:txBody>
              <a:bodyPr wrap="square" rtlCol="0">
                <a:spAutoFit/>
              </a:bodyPr>
              <a:lstStyle/>
              <a:p>
                <a:r>
                  <a:rPr lang="en-US" sz="3600" dirty="0">
                    <a:solidFill>
                      <a:schemeClr val="accent1"/>
                    </a:solidFill>
                    <a:latin typeface="Arial Narrow Regular" charset="0"/>
                  </a:rPr>
                  <a:t>2018 product webinars, most Mondays</a:t>
                </a:r>
              </a:p>
              <a:p>
                <a:r>
                  <a:rPr lang="en-US" sz="3600" dirty="0">
                    <a:solidFill>
                      <a:schemeClr val="accent1"/>
                    </a:solidFill>
                    <a:latin typeface="Arial Narrow Regular" charset="0"/>
                  </a:rPr>
                  <a:t>10AM &amp; NOON Central Time</a:t>
                </a:r>
              </a:p>
              <a:p>
                <a:endParaRPr lang="en-US" sz="3600" dirty="0">
                  <a:solidFill>
                    <a:schemeClr val="accent1"/>
                  </a:solidFill>
                  <a:latin typeface="Arial Narrow Regular" charset="0"/>
                </a:endParaRPr>
              </a:p>
            </p:txBody>
          </p:sp>
        </p:grpSp>
        <p:sp>
          <p:nvSpPr>
            <p:cNvPr id="41" name="TextBox 40"/>
            <p:cNvSpPr txBox="1"/>
            <p:nvPr/>
          </p:nvSpPr>
          <p:spPr>
            <a:xfrm>
              <a:off x="8279996" y="6294398"/>
              <a:ext cx="7481285" cy="369332"/>
            </a:xfrm>
            <a:prstGeom prst="rect">
              <a:avLst/>
            </a:prstGeom>
            <a:noFill/>
          </p:spPr>
          <p:txBody>
            <a:bodyPr wrap="square" rtlCol="0">
              <a:spAutoFit/>
            </a:bodyPr>
            <a:lstStyle/>
            <a:p>
              <a:pPr lvl="0">
                <a:spcAft>
                  <a:spcPts val="600"/>
                </a:spcAft>
                <a:buClr>
                  <a:schemeClr val="tx2"/>
                </a:buClr>
              </a:pPr>
              <a:endParaRPr lang="en-US" sz="1800" dirty="0">
                <a:solidFill>
                  <a:schemeClr val="tx2"/>
                </a:solidFill>
                <a:latin typeface="Arial Regular" charset="0"/>
              </a:endParaRPr>
            </a:p>
          </p:txBody>
        </p:sp>
      </p:grpSp>
      <p:sp>
        <p:nvSpPr>
          <p:cNvPr id="16" name="Rectangle 15"/>
          <p:cNvSpPr/>
          <p:nvPr/>
        </p:nvSpPr>
        <p:spPr>
          <a:xfrm>
            <a:off x="9527162" y="0"/>
            <a:ext cx="85344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6" name="Rectangle 5"/>
          <p:cNvSpPr/>
          <p:nvPr/>
        </p:nvSpPr>
        <p:spPr>
          <a:xfrm>
            <a:off x="609600" y="9182100"/>
            <a:ext cx="7881782" cy="844692"/>
          </a:xfrm>
          <a:prstGeom prst="rect">
            <a:avLst/>
          </a:prstGeom>
          <a:solidFill>
            <a:schemeClr val="bg2">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2"/>
                </a:solidFill>
                <a:latin typeface="Arial Narrow Regular"/>
              </a:rPr>
              <a:t>Product training dates/times + WebEx links can always be found on</a:t>
            </a:r>
          </a:p>
          <a:p>
            <a:pPr algn="ctr"/>
            <a:r>
              <a:rPr lang="en-US" sz="2000" dirty="0">
                <a:solidFill>
                  <a:schemeClr val="tx1"/>
                </a:solidFill>
                <a:latin typeface="Arial Narrow Regular"/>
              </a:rPr>
              <a:t> </a:t>
            </a:r>
            <a:r>
              <a:rPr lang="en-US" sz="2000" dirty="0">
                <a:solidFill>
                  <a:schemeClr val="tx1"/>
                </a:solidFill>
                <a:latin typeface="Arial Narrow Regular"/>
                <a:hlinkClick r:id="rId3"/>
              </a:rPr>
              <a:t>the Zurn Product Training page</a:t>
            </a:r>
            <a:endParaRPr lang="en-US" sz="2000" dirty="0">
              <a:solidFill>
                <a:schemeClr val="tx1"/>
              </a:solidFill>
              <a:latin typeface="Arial Narrow Regular"/>
            </a:endParaRPr>
          </a:p>
        </p:txBody>
      </p:sp>
      <p:graphicFrame>
        <p:nvGraphicFramePr>
          <p:cNvPr id="2" name="Table 1"/>
          <p:cNvGraphicFramePr>
            <a:graphicFrameLocks noGrp="1"/>
          </p:cNvGraphicFramePr>
          <p:nvPr/>
        </p:nvGraphicFramePr>
        <p:xfrm>
          <a:off x="1066800" y="3314700"/>
          <a:ext cx="6934200" cy="5547360"/>
        </p:xfrm>
        <a:graphic>
          <a:graphicData uri="http://schemas.openxmlformats.org/drawingml/2006/table">
            <a:tbl>
              <a:tblPr firstRow="1" bandRow="1">
                <a:tableStyleId>{5C22544A-7EE6-4342-B048-85BDC9FD1C3A}</a:tableStyleId>
              </a:tblPr>
              <a:tblGrid>
                <a:gridCol w="4282931">
                  <a:extLst>
                    <a:ext uri="{9D8B030D-6E8A-4147-A177-3AD203B41FA5}">
                      <a16:colId xmlns:a16="http://schemas.microsoft.com/office/drawing/2014/main" xmlns="" val="20000"/>
                    </a:ext>
                  </a:extLst>
                </a:gridCol>
                <a:gridCol w="2651269">
                  <a:extLst>
                    <a:ext uri="{9D8B030D-6E8A-4147-A177-3AD203B41FA5}">
                      <a16:colId xmlns:a16="http://schemas.microsoft.com/office/drawing/2014/main" xmlns="" val="20001"/>
                    </a:ext>
                  </a:extLst>
                </a:gridCol>
              </a:tblGrid>
              <a:tr h="370840">
                <a:tc>
                  <a:txBody>
                    <a:bodyPr/>
                    <a:lstStyle/>
                    <a:p>
                      <a:endParaRPr lang="en-US" sz="2000" dirty="0">
                        <a:latin typeface="Arial Narrow Regular"/>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2000" dirty="0">
                        <a:latin typeface="Arial Narrow Regular"/>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70840">
                <a:tc>
                  <a:txBody>
                    <a:bodyPr/>
                    <a:lstStyle/>
                    <a:p>
                      <a:r>
                        <a:rPr lang="en-US" sz="2000" dirty="0">
                          <a:latin typeface="Arial Narrow Regular"/>
                        </a:rPr>
                        <a:t>Backflow Prevention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2000" dirty="0">
                          <a:latin typeface="Arial Narrow Regular"/>
                        </a:rPr>
                        <a:t>September 10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70840">
                <a:tc>
                  <a:txBody>
                    <a:bodyPr/>
                    <a:lstStyle/>
                    <a:p>
                      <a:r>
                        <a:rPr lang="en-US" sz="2000" dirty="0">
                          <a:latin typeface="Arial Narrow Regular"/>
                        </a:rPr>
                        <a:t>Pressure Reducing Valves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a:latin typeface="Arial Narrow Regular"/>
                        </a:rPr>
                        <a:t>September 17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70840">
                <a:tc>
                  <a:txBody>
                    <a:bodyPr/>
                    <a:lstStyle/>
                    <a:p>
                      <a:r>
                        <a:rPr lang="en-US" sz="2000" dirty="0">
                          <a:latin typeface="Arial Narrow Regular"/>
                        </a:rPr>
                        <a:t>Automatic Control Valves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a:latin typeface="Arial Narrow Regular"/>
                        </a:rPr>
                        <a:t>September 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70840">
                <a:tc>
                  <a:txBody>
                    <a:bodyPr/>
                    <a:lstStyle/>
                    <a:p>
                      <a:r>
                        <a:rPr lang="en-US" sz="2000" dirty="0">
                          <a:latin typeface="Arial Narrow Regular"/>
                        </a:rPr>
                        <a:t>Fire Protection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a:latin typeface="Arial Narrow Regular"/>
                        </a:rPr>
                        <a:t>October</a:t>
                      </a:r>
                      <a:r>
                        <a:rPr lang="en-US" sz="2000" baseline="0" dirty="0">
                          <a:latin typeface="Arial Narrow Regular"/>
                        </a:rPr>
                        <a:t> 1</a:t>
                      </a:r>
                      <a:endParaRPr lang="en-US" sz="2000" dirty="0">
                        <a:latin typeface="Arial Narrow Regular"/>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70840">
                <a:tc>
                  <a:txBody>
                    <a:bodyPr/>
                    <a:lstStyle/>
                    <a:p>
                      <a:r>
                        <a:rPr lang="en-US" sz="2000" dirty="0">
                          <a:latin typeface="Arial Narrow Regular"/>
                        </a:rPr>
                        <a:t>Thermostatic Mixing Valves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a:latin typeface="Arial Narrow Regular"/>
                        </a:rPr>
                        <a:t>October</a:t>
                      </a:r>
                      <a:r>
                        <a:rPr lang="en-US" sz="2000" baseline="0" dirty="0">
                          <a:latin typeface="Arial Narrow Regular"/>
                        </a:rPr>
                        <a:t> 8</a:t>
                      </a:r>
                      <a:endParaRPr lang="en-US" sz="2000" dirty="0">
                        <a:latin typeface="Arial Narrow Regular"/>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70840">
                <a:tc>
                  <a:txBody>
                    <a:bodyPr/>
                    <a:lstStyle/>
                    <a:p>
                      <a:r>
                        <a:rPr lang="en-US" sz="2000" dirty="0">
                          <a:latin typeface="Arial Narrow Regular"/>
                        </a:rPr>
                        <a:t>Chemical Drainage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a:latin typeface="Arial Narrow Regular"/>
                        </a:rPr>
                        <a:t>October 15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70840">
                <a:tc>
                  <a:txBody>
                    <a:bodyPr/>
                    <a:lstStyle/>
                    <a:p>
                      <a:r>
                        <a:rPr lang="en-US" sz="2000" dirty="0">
                          <a:latin typeface="Arial Narrow Regular"/>
                        </a:rPr>
                        <a:t>PEX Plumbing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a:latin typeface="Arial Narrow Regular"/>
                        </a:rPr>
                        <a:t>October 22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70840">
                <a:tc>
                  <a:txBody>
                    <a:bodyPr/>
                    <a:lstStyle/>
                    <a:p>
                      <a:r>
                        <a:rPr lang="en-US" sz="2000" dirty="0">
                          <a:latin typeface="Arial Narrow Regular"/>
                        </a:rPr>
                        <a:t>NEW PRODUCT LAUNCH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a:latin typeface="Arial Narrow Regular"/>
                        </a:rPr>
                        <a:t>October 29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370840">
                <a:tc>
                  <a:txBody>
                    <a:bodyPr/>
                    <a:lstStyle/>
                    <a:p>
                      <a:r>
                        <a:rPr lang="en-US" sz="2000" dirty="0">
                          <a:latin typeface="Arial Narrow Regular"/>
                        </a:rPr>
                        <a:t>Sundara Handwashing</a:t>
                      </a:r>
                      <a:r>
                        <a:rPr lang="en-US" sz="2000" baseline="0" dirty="0">
                          <a:latin typeface="Arial Narrow Regular"/>
                        </a:rPr>
                        <a:t> System</a:t>
                      </a:r>
                      <a:endParaRPr lang="en-US" sz="2000" dirty="0">
                        <a:latin typeface="Arial Narrow Regular"/>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a:latin typeface="Arial Narrow Regular"/>
                        </a:rPr>
                        <a:t>November 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370840">
                <a:tc>
                  <a:txBody>
                    <a:bodyPr/>
                    <a:lstStyle/>
                    <a:p>
                      <a:r>
                        <a:rPr lang="en-US" sz="2000" dirty="0">
                          <a:latin typeface="Arial Narrow Regular"/>
                        </a:rPr>
                        <a:t>Lavatories &amp; Sinks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a:latin typeface="Arial Narrow Regular"/>
                        </a:rPr>
                        <a:t>November 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370840">
                <a:tc>
                  <a:txBody>
                    <a:bodyPr/>
                    <a:lstStyle/>
                    <a:p>
                      <a:r>
                        <a:rPr lang="en-US" sz="2000" dirty="0">
                          <a:latin typeface="Arial Narrow Regular"/>
                        </a:rPr>
                        <a:t>Faucets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a:latin typeface="Arial Narrow Regular"/>
                        </a:rPr>
                        <a:t>December</a:t>
                      </a:r>
                      <a:r>
                        <a:rPr lang="en-US" sz="2000" baseline="0" dirty="0">
                          <a:latin typeface="Arial Narrow Regular"/>
                        </a:rPr>
                        <a:t> 3</a:t>
                      </a:r>
                      <a:endParaRPr lang="en-US" sz="2000" dirty="0">
                        <a:latin typeface="Arial Narrow Regular"/>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r h="370840">
                <a:tc>
                  <a:txBody>
                    <a:bodyPr/>
                    <a:lstStyle/>
                    <a:p>
                      <a:r>
                        <a:rPr lang="en-US" sz="2000" dirty="0">
                          <a:latin typeface="Arial Narrow Regular"/>
                        </a:rPr>
                        <a:t>Hand Dryers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a:latin typeface="Arial Narrow Regular"/>
                        </a:rPr>
                        <a:t>December 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12"/>
                  </a:ext>
                </a:extLst>
              </a:tr>
              <a:tr h="370840">
                <a:tc>
                  <a:txBody>
                    <a:bodyPr/>
                    <a:lstStyle/>
                    <a:p>
                      <a:r>
                        <a:rPr lang="en-US" sz="2000" dirty="0">
                          <a:latin typeface="Arial Narrow Regular"/>
                        </a:rPr>
                        <a:t>Toilets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a:latin typeface="Arial Narrow Regular"/>
                        </a:rPr>
                        <a:t>December 17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13"/>
                  </a:ext>
                </a:extLst>
              </a:tr>
            </a:tbl>
          </a:graphicData>
        </a:graphic>
      </p:graphicFrame>
      <p:pic>
        <p:nvPicPr>
          <p:cNvPr id="5" name="Picture 4"/>
          <p:cNvPicPr>
            <a:picLocks noChangeAspect="1"/>
          </p:cNvPicPr>
          <p:nvPr/>
        </p:nvPicPr>
        <p:blipFill rotWithShape="1">
          <a:blip r:embed="rId4" cstate="print"/>
          <a:srcRect l="11875" t="14074" r="77291" b="64040"/>
          <a:stretch/>
        </p:blipFill>
        <p:spPr>
          <a:xfrm>
            <a:off x="9296400" y="-1"/>
            <a:ext cx="9019162" cy="10248901"/>
          </a:xfrm>
          <a:prstGeom prst="rect">
            <a:avLst/>
          </a:prstGeom>
        </p:spPr>
      </p:pic>
    </p:spTree>
    <p:extLst>
      <p:ext uri="{BB962C8B-B14F-4D97-AF65-F5344CB8AC3E}">
        <p14:creationId xmlns:p14="http://schemas.microsoft.com/office/powerpoint/2010/main" val="19673762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future launches</a:t>
            </a:r>
            <a:r>
              <a:rPr lang="en-US" dirty="0"/>
              <a:t/>
            </a:r>
            <a:br>
              <a:rPr lang="en-US" dirty="0"/>
            </a:br>
            <a:r>
              <a:rPr lang="en-US" dirty="0"/>
              <a:t>product training</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34</a:t>
            </a:fld>
            <a:endParaRPr b="0" dirty="0">
              <a:latin typeface="Arial Regular" charset="0"/>
            </a:endParaRPr>
          </a:p>
        </p:txBody>
      </p:sp>
      <p:sp>
        <p:nvSpPr>
          <p:cNvPr id="31" name="Rectangle 30"/>
          <p:cNvSpPr/>
          <p:nvPr/>
        </p:nvSpPr>
        <p:spPr>
          <a:xfrm>
            <a:off x="9296400" y="-25400"/>
            <a:ext cx="89789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40" name="Group 39"/>
          <p:cNvGrpSpPr/>
          <p:nvPr/>
        </p:nvGrpSpPr>
        <p:grpSpPr>
          <a:xfrm>
            <a:off x="830579" y="2466320"/>
            <a:ext cx="8467983" cy="6494085"/>
            <a:chOff x="7467600" y="5557807"/>
            <a:chExt cx="8134351" cy="6494085"/>
          </a:xfrm>
        </p:grpSpPr>
        <p:sp>
          <p:nvSpPr>
            <p:cNvPr id="42" name="TextBox 41"/>
            <p:cNvSpPr txBox="1"/>
            <p:nvPr/>
          </p:nvSpPr>
          <p:spPr>
            <a:xfrm>
              <a:off x="7587625" y="5557807"/>
              <a:ext cx="8014326" cy="6494085"/>
            </a:xfrm>
            <a:prstGeom prst="rect">
              <a:avLst/>
            </a:prstGeom>
            <a:noFill/>
          </p:spPr>
          <p:txBody>
            <a:bodyPr wrap="square" rtlCol="0">
              <a:spAutoFit/>
            </a:bodyPr>
            <a:lstStyle/>
            <a:p>
              <a:r>
                <a:rPr lang="en-US" sz="3600" dirty="0">
                  <a:solidFill>
                    <a:schemeClr val="accent1"/>
                  </a:solidFill>
                  <a:latin typeface="Arial Narrow Regular" charset="0"/>
                </a:rPr>
                <a:t>Live product training</a:t>
              </a:r>
            </a:p>
            <a:p>
              <a:r>
                <a:rPr lang="en-US" sz="2000" dirty="0">
                  <a:solidFill>
                    <a:schemeClr val="tx2"/>
                  </a:solidFill>
                  <a:latin typeface="Arial Narrow Regular" charset="0"/>
                </a:rPr>
                <a:t>Zurn Headquarters, Milwaukee, WI</a:t>
              </a:r>
            </a:p>
            <a:p>
              <a:r>
                <a:rPr lang="en-US" sz="2000" dirty="0">
                  <a:solidFill>
                    <a:schemeClr val="tx2"/>
                  </a:solidFill>
                  <a:latin typeface="Arial Narrow Regular" charset="0"/>
                </a:rPr>
                <a:t>Tuesday, October 9 – Thursday, October 11</a:t>
              </a:r>
            </a:p>
            <a:p>
              <a:endParaRPr lang="en-US" sz="2000" dirty="0">
                <a:latin typeface="Arial Narrow Regular" charset="0"/>
              </a:endParaRPr>
            </a:p>
            <a:p>
              <a:r>
                <a:rPr lang="en-US" sz="2000" dirty="0">
                  <a:latin typeface="Arial Narrow Regular" charset="0"/>
                </a:rPr>
                <a:t>Learn from our Zurn product experts:</a:t>
              </a:r>
            </a:p>
            <a:p>
              <a:pPr marL="342900" indent="-342900">
                <a:buFont typeface="Arial" panose="020B0604020202020204" pitchFamily="34" charset="0"/>
                <a:buChar char="•"/>
              </a:pPr>
              <a:r>
                <a:rPr lang="en-US" sz="2000" dirty="0">
                  <a:latin typeface="Arial Narrow Regular" charset="0"/>
                </a:rPr>
                <a:t>Product Value Proposition</a:t>
              </a:r>
            </a:p>
            <a:p>
              <a:pPr marL="342900" indent="-342900">
                <a:buFont typeface="Arial" panose="020B0604020202020204" pitchFamily="34" charset="0"/>
                <a:buChar char="•"/>
              </a:pPr>
              <a:r>
                <a:rPr lang="en-US" sz="2000" dirty="0">
                  <a:latin typeface="Arial Narrow Regular" charset="0"/>
                </a:rPr>
                <a:t>How it Works</a:t>
              </a:r>
            </a:p>
            <a:p>
              <a:pPr marL="342900" indent="-342900">
                <a:buFont typeface="Arial" panose="020B0604020202020204" pitchFamily="34" charset="0"/>
                <a:buChar char="•"/>
              </a:pPr>
              <a:r>
                <a:rPr lang="en-US" sz="2000" dirty="0">
                  <a:latin typeface="Arial Narrow Regular" charset="0"/>
                </a:rPr>
                <a:t>Top Features &amp; Benefits</a:t>
              </a:r>
            </a:p>
            <a:p>
              <a:pPr marL="342900" indent="-342900">
                <a:buFont typeface="Arial" panose="020B0604020202020204" pitchFamily="34" charset="0"/>
                <a:buChar char="•"/>
              </a:pPr>
              <a:r>
                <a:rPr lang="en-US" sz="2000" dirty="0">
                  <a:latin typeface="Arial Narrow Regular" charset="0"/>
                </a:rPr>
                <a:t>Design &amp; Specify</a:t>
              </a:r>
            </a:p>
            <a:p>
              <a:pPr marL="342900" indent="-342900">
                <a:buFont typeface="Arial" panose="020B0604020202020204" pitchFamily="34" charset="0"/>
                <a:buChar char="•"/>
              </a:pPr>
              <a:r>
                <a:rPr lang="en-US" sz="2000" dirty="0">
                  <a:latin typeface="Arial Narrow Regular" charset="0"/>
                </a:rPr>
                <a:t>Additional Resources</a:t>
              </a:r>
            </a:p>
            <a:p>
              <a:endParaRPr lang="en-US" sz="2000" dirty="0">
                <a:latin typeface="Arial Narrow Regular" charset="0"/>
              </a:endParaRPr>
            </a:p>
            <a:p>
              <a:endParaRPr lang="en-US" sz="2000" dirty="0">
                <a:latin typeface="Arial Narrow Regular" charset="0"/>
              </a:endParaRPr>
            </a:p>
            <a:p>
              <a:r>
                <a:rPr lang="en-US" sz="2000" dirty="0">
                  <a:solidFill>
                    <a:schemeClr val="tx2"/>
                  </a:solidFill>
                  <a:latin typeface="Arial Narrow Regular" charset="0"/>
                </a:rPr>
                <a:t>36 student capacity</a:t>
              </a:r>
            </a:p>
            <a:p>
              <a:r>
                <a:rPr lang="en-US" sz="2000" dirty="0">
                  <a:solidFill>
                    <a:schemeClr val="tx2"/>
                  </a:solidFill>
                  <a:latin typeface="Arial Narrow Regular" charset="0"/>
                </a:rPr>
                <a:t>For Zurn sales and rep sales</a:t>
              </a:r>
            </a:p>
            <a:p>
              <a:r>
                <a:rPr lang="en-US" sz="2000" dirty="0">
                  <a:solidFill>
                    <a:schemeClr val="tx2"/>
                  </a:solidFill>
                  <a:latin typeface="Arial Narrow Regular" charset="0"/>
                </a:rPr>
                <a:t>Zurn customer care and rep customer care</a:t>
              </a:r>
            </a:p>
            <a:p>
              <a:r>
                <a:rPr lang="en-US" sz="2000" dirty="0">
                  <a:solidFill>
                    <a:schemeClr val="tx2"/>
                  </a:solidFill>
                  <a:latin typeface="Arial Narrow Regular" charset="0"/>
                </a:rPr>
                <a:t>Other Zurn employees and rep employees</a:t>
              </a:r>
            </a:p>
            <a:p>
              <a:endParaRPr lang="en-US" sz="2000" dirty="0">
                <a:solidFill>
                  <a:schemeClr val="tx2"/>
                </a:solidFill>
                <a:latin typeface="Arial Narrow Regular" charset="0"/>
              </a:endParaRPr>
            </a:p>
            <a:p>
              <a:endParaRPr lang="en-US" sz="2000" dirty="0">
                <a:solidFill>
                  <a:schemeClr val="tx2"/>
                </a:solidFill>
                <a:latin typeface="Arial Narrow Regular" charset="0"/>
              </a:endParaRPr>
            </a:p>
            <a:p>
              <a:r>
                <a:rPr lang="en-US" sz="2000" dirty="0">
                  <a:solidFill>
                    <a:schemeClr val="tx2"/>
                  </a:solidFill>
                  <a:latin typeface="Arial Narrow Regular" charset="0"/>
                </a:rPr>
                <a:t>Look for your email invite, in August!</a:t>
              </a:r>
            </a:p>
            <a:p>
              <a:endParaRPr lang="uk-UA" sz="2000" dirty="0">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7891"/>
          <a:stretch/>
        </p:blipFill>
        <p:spPr>
          <a:xfrm>
            <a:off x="9283700" y="-23946"/>
            <a:ext cx="8991368" cy="553702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5819" r="6638"/>
          <a:stretch/>
        </p:blipFill>
        <p:spPr>
          <a:xfrm>
            <a:off x="9283700" y="4197859"/>
            <a:ext cx="9004300" cy="6089141"/>
          </a:xfrm>
          <a:prstGeom prst="rect">
            <a:avLst/>
          </a:prstGeom>
        </p:spPr>
      </p:pic>
      <p:sp>
        <p:nvSpPr>
          <p:cNvPr id="8" name="TextBox 7"/>
          <p:cNvSpPr txBox="1"/>
          <p:nvPr/>
        </p:nvSpPr>
        <p:spPr>
          <a:xfrm>
            <a:off x="3733800" y="9103171"/>
            <a:ext cx="5334000" cy="1015663"/>
          </a:xfrm>
          <a:prstGeom prst="rect">
            <a:avLst/>
          </a:prstGeom>
          <a:noFill/>
        </p:spPr>
        <p:txBody>
          <a:bodyPr wrap="square" rtlCol="0">
            <a:spAutoFit/>
          </a:bodyPr>
          <a:lstStyle/>
          <a:p>
            <a:pPr algn="r"/>
            <a:r>
              <a:rPr lang="en-US" sz="2000" dirty="0">
                <a:solidFill>
                  <a:schemeClr val="accent1"/>
                </a:solidFill>
                <a:latin typeface="Arial Narrow Regular"/>
              </a:rPr>
              <a:t>Live product training </a:t>
            </a:r>
          </a:p>
          <a:p>
            <a:pPr algn="r"/>
            <a:r>
              <a:rPr lang="en-US" sz="2000" dirty="0">
                <a:solidFill>
                  <a:schemeClr val="accent1"/>
                </a:solidFill>
                <a:latin typeface="Arial Narrow Regular"/>
              </a:rPr>
              <a:t>June 2018</a:t>
            </a:r>
          </a:p>
          <a:p>
            <a:pPr algn="r"/>
            <a:r>
              <a:rPr lang="en-US" sz="2000" dirty="0">
                <a:solidFill>
                  <a:schemeClr val="accent1"/>
                </a:solidFill>
                <a:latin typeface="Arial Narrow Regular"/>
              </a:rPr>
              <a:t>Cary, NC</a:t>
            </a:r>
          </a:p>
        </p:txBody>
      </p:sp>
    </p:spTree>
    <p:extLst>
      <p:ext uri="{BB962C8B-B14F-4D97-AF65-F5344CB8AC3E}">
        <p14:creationId xmlns:p14="http://schemas.microsoft.com/office/powerpoint/2010/main" val="6511814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a:solidFill>
                  <a:schemeClr val="accent1"/>
                </a:solidFill>
              </a:rPr>
              <a:t>resources</a:t>
            </a:r>
            <a:br>
              <a:rPr lang="en-US" dirty="0">
                <a:solidFill>
                  <a:schemeClr val="accent1"/>
                </a:solidFill>
              </a:rPr>
            </a:br>
            <a:r>
              <a:rPr lang="en-US" dirty="0"/>
              <a:t>support</a:t>
            </a:r>
            <a:endParaRPr lang="uk-UA" dirty="0"/>
          </a:p>
        </p:txBody>
      </p:sp>
      <p:sp>
        <p:nvSpPr>
          <p:cNvPr id="3" name="Slide Number Placeholder 2"/>
          <p:cNvSpPr>
            <a:spLocks noGrp="1"/>
          </p:cNvSpPr>
          <p:nvPr>
            <p:ph type="sldNum" sz="quarter" idx="10"/>
          </p:nvPr>
        </p:nvSpPr>
        <p:spPr>
          <a:xfrm>
            <a:off x="16916400" y="91059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35</a:t>
            </a:fld>
            <a:endParaRPr b="0" dirty="0">
              <a:latin typeface="Arial Regular" charset="0"/>
            </a:endParaRPr>
          </a:p>
        </p:txBody>
      </p:sp>
      <p:sp>
        <p:nvSpPr>
          <p:cNvPr id="20" name="TextBox 19"/>
          <p:cNvSpPr txBox="1"/>
          <p:nvPr/>
        </p:nvSpPr>
        <p:spPr>
          <a:xfrm>
            <a:off x="2362200" y="3540672"/>
            <a:ext cx="3518347" cy="646331"/>
          </a:xfrm>
          <a:prstGeom prst="rect">
            <a:avLst/>
          </a:prstGeom>
          <a:noFill/>
        </p:spPr>
        <p:txBody>
          <a:bodyPr wrap="square" rtlCol="0">
            <a:spAutoFit/>
          </a:bodyPr>
          <a:lstStyle/>
          <a:p>
            <a:r>
              <a:rPr lang="en-US" sz="3600" dirty="0">
                <a:latin typeface="Arial Narrow Regular" charset="0"/>
              </a:rPr>
              <a:t>address</a:t>
            </a:r>
            <a:endParaRPr lang="uk-UA" sz="3600" dirty="0">
              <a:latin typeface="Arial Narrow Regular" charset="0"/>
            </a:endParaRPr>
          </a:p>
        </p:txBody>
      </p:sp>
      <p:sp>
        <p:nvSpPr>
          <p:cNvPr id="21" name="TextBox 20"/>
          <p:cNvSpPr txBox="1"/>
          <p:nvPr/>
        </p:nvSpPr>
        <p:spPr>
          <a:xfrm>
            <a:off x="2362200" y="4646214"/>
            <a:ext cx="3657600" cy="990015"/>
          </a:xfrm>
          <a:prstGeom prst="rect">
            <a:avLst/>
          </a:prstGeom>
          <a:noFill/>
        </p:spPr>
        <p:txBody>
          <a:bodyPr wrap="square" rtlCol="0">
            <a:spAutoFit/>
          </a:bodyPr>
          <a:lstStyle/>
          <a:p>
            <a:pPr>
              <a:lnSpc>
                <a:spcPct val="150000"/>
              </a:lnSpc>
            </a:pPr>
            <a:r>
              <a:rPr lang="en-US" sz="2000" dirty="0">
                <a:latin typeface="Arial Regular" charset="0"/>
              </a:rPr>
              <a:t>511</a:t>
            </a:r>
            <a:r>
              <a:rPr lang="en-US" sz="2000" dirty="0">
                <a:solidFill>
                  <a:schemeClr val="tx2"/>
                </a:solidFill>
                <a:latin typeface="Arial Regular" charset="0"/>
              </a:rPr>
              <a:t> Freshwater Way</a:t>
            </a:r>
          </a:p>
          <a:p>
            <a:pPr>
              <a:lnSpc>
                <a:spcPct val="150000"/>
              </a:lnSpc>
            </a:pPr>
            <a:r>
              <a:rPr lang="en-US" sz="2000" dirty="0">
                <a:solidFill>
                  <a:schemeClr val="tx2"/>
                </a:solidFill>
                <a:latin typeface="Arial Regular" charset="0"/>
              </a:rPr>
              <a:t>Milwaukee, WI </a:t>
            </a:r>
            <a:r>
              <a:rPr lang="en-US" sz="2000" dirty="0">
                <a:latin typeface="Arial Regular" charset="0"/>
              </a:rPr>
              <a:t>53204</a:t>
            </a:r>
          </a:p>
        </p:txBody>
      </p:sp>
      <p:sp>
        <p:nvSpPr>
          <p:cNvPr id="22" name="TextBox 21"/>
          <p:cNvSpPr txBox="1"/>
          <p:nvPr/>
        </p:nvSpPr>
        <p:spPr>
          <a:xfrm>
            <a:off x="6836569" y="3540672"/>
            <a:ext cx="3657600" cy="646331"/>
          </a:xfrm>
          <a:prstGeom prst="rect">
            <a:avLst/>
          </a:prstGeom>
          <a:noFill/>
        </p:spPr>
        <p:txBody>
          <a:bodyPr wrap="square" rtlCol="0">
            <a:spAutoFit/>
          </a:bodyPr>
          <a:lstStyle/>
          <a:p>
            <a:r>
              <a:rPr lang="en-US" sz="3600" dirty="0">
                <a:latin typeface="Arial Narrow Regular" charset="0"/>
              </a:rPr>
              <a:t>phone</a:t>
            </a:r>
            <a:endParaRPr lang="uk-UA" sz="3600" dirty="0">
              <a:latin typeface="Arial Narrow Regular" charset="0"/>
            </a:endParaRPr>
          </a:p>
        </p:txBody>
      </p:sp>
      <p:sp>
        <p:nvSpPr>
          <p:cNvPr id="18" name="TextBox 17"/>
          <p:cNvSpPr txBox="1"/>
          <p:nvPr/>
        </p:nvSpPr>
        <p:spPr>
          <a:xfrm>
            <a:off x="6836569" y="4643315"/>
            <a:ext cx="3339548" cy="528350"/>
          </a:xfrm>
          <a:prstGeom prst="rect">
            <a:avLst/>
          </a:prstGeom>
          <a:noFill/>
        </p:spPr>
        <p:txBody>
          <a:bodyPr wrap="square" rtlCol="0">
            <a:spAutoFit/>
          </a:bodyPr>
          <a:lstStyle/>
          <a:p>
            <a:pPr>
              <a:lnSpc>
                <a:spcPct val="150000"/>
              </a:lnSpc>
            </a:pPr>
            <a:r>
              <a:rPr lang="en-US" sz="2000" dirty="0">
                <a:solidFill>
                  <a:schemeClr val="tx2"/>
                </a:solidFill>
                <a:latin typeface="Arial Regular" charset="0"/>
              </a:rPr>
              <a:t>toll-free </a:t>
            </a:r>
            <a:r>
              <a:rPr lang="en-US" sz="2000" dirty="0">
                <a:latin typeface="Arial Regular" charset="0"/>
              </a:rPr>
              <a:t>1-855-ONE-ZURN</a:t>
            </a:r>
          </a:p>
        </p:txBody>
      </p:sp>
      <p:sp>
        <p:nvSpPr>
          <p:cNvPr id="25" name="TextBox 24"/>
          <p:cNvSpPr txBox="1"/>
          <p:nvPr/>
        </p:nvSpPr>
        <p:spPr>
          <a:xfrm>
            <a:off x="11310938" y="3540672"/>
            <a:ext cx="3657600" cy="646331"/>
          </a:xfrm>
          <a:prstGeom prst="rect">
            <a:avLst/>
          </a:prstGeom>
          <a:noFill/>
        </p:spPr>
        <p:txBody>
          <a:bodyPr wrap="square" rtlCol="0">
            <a:spAutoFit/>
          </a:bodyPr>
          <a:lstStyle/>
          <a:p>
            <a:r>
              <a:rPr lang="en-US" sz="3600" dirty="0">
                <a:latin typeface="Arial Narrow Regular" charset="0"/>
              </a:rPr>
              <a:t>online</a:t>
            </a:r>
            <a:endParaRPr lang="uk-UA" sz="3600" dirty="0">
              <a:latin typeface="Arial Narrow Regular" charset="0"/>
            </a:endParaRPr>
          </a:p>
        </p:txBody>
      </p:sp>
      <p:sp>
        <p:nvSpPr>
          <p:cNvPr id="26" name="TextBox 25"/>
          <p:cNvSpPr txBox="1"/>
          <p:nvPr/>
        </p:nvSpPr>
        <p:spPr>
          <a:xfrm>
            <a:off x="11310938" y="4643315"/>
            <a:ext cx="6443662" cy="4939814"/>
          </a:xfrm>
          <a:prstGeom prst="rect">
            <a:avLst/>
          </a:prstGeom>
          <a:noFill/>
        </p:spPr>
        <p:txBody>
          <a:bodyPr wrap="square" rtlCol="0">
            <a:spAutoFit/>
          </a:bodyPr>
          <a:lstStyle/>
          <a:p>
            <a:pPr>
              <a:lnSpc>
                <a:spcPct val="150000"/>
              </a:lnSpc>
            </a:pPr>
            <a:r>
              <a:rPr lang="en-US" sz="2000" dirty="0">
                <a:latin typeface="Arial Regular" charset="0"/>
              </a:rPr>
              <a:t>zurn</a:t>
            </a:r>
            <a:r>
              <a:rPr lang="en-US" sz="2000" dirty="0">
                <a:solidFill>
                  <a:schemeClr val="tx2"/>
                </a:solidFill>
                <a:latin typeface="Arial Regular" charset="0"/>
              </a:rPr>
              <a:t>.com</a:t>
            </a:r>
          </a:p>
          <a:p>
            <a:pPr>
              <a:lnSpc>
                <a:spcPct val="150000"/>
              </a:lnSpc>
            </a:pPr>
            <a:r>
              <a:rPr lang="en-US" sz="1400" dirty="0">
                <a:solidFill>
                  <a:schemeClr val="accent1"/>
                </a:solidFill>
                <a:latin typeface="Arial Narrow Regular"/>
              </a:rPr>
              <a:t>Product Pages | Tools, Specifications, &amp; Resources | Vertical Market Solutions</a:t>
            </a:r>
          </a:p>
          <a:p>
            <a:pPr>
              <a:lnSpc>
                <a:spcPct val="150000"/>
              </a:lnSpc>
            </a:pPr>
            <a:r>
              <a:rPr lang="en-US" sz="1400" dirty="0">
                <a:solidFill>
                  <a:schemeClr val="accent1"/>
                </a:solidFill>
                <a:latin typeface="Arial Narrow Regular"/>
              </a:rPr>
              <a:t>Manufacturer Cross Reference | ARCAT | MasterSpec | SpecBuilder |</a:t>
            </a:r>
          </a:p>
          <a:p>
            <a:pPr>
              <a:lnSpc>
                <a:spcPct val="150000"/>
              </a:lnSpc>
            </a:pPr>
            <a:r>
              <a:rPr lang="en-US" sz="1400" dirty="0">
                <a:solidFill>
                  <a:schemeClr val="accent1"/>
                </a:solidFill>
                <a:latin typeface="Arial Narrow Regular"/>
              </a:rPr>
              <a:t>Specifiers | BIM/Revit Files</a:t>
            </a:r>
          </a:p>
          <a:p>
            <a:pPr>
              <a:lnSpc>
                <a:spcPct val="150000"/>
              </a:lnSpc>
            </a:pPr>
            <a:endParaRPr lang="en-US" sz="1000" dirty="0">
              <a:solidFill>
                <a:schemeClr val="tx2"/>
              </a:solidFill>
              <a:latin typeface="Arial Regular" charset="0"/>
            </a:endParaRPr>
          </a:p>
          <a:p>
            <a:pPr>
              <a:lnSpc>
                <a:spcPct val="150000"/>
              </a:lnSpc>
            </a:pPr>
            <a:r>
              <a:rPr lang="en-US" sz="2000" dirty="0">
                <a:latin typeface="Arial Regular" charset="0"/>
              </a:rPr>
              <a:t>zurn.learn</a:t>
            </a:r>
            <a:r>
              <a:rPr lang="en-US" sz="2000" dirty="0">
                <a:solidFill>
                  <a:schemeClr val="tx2"/>
                </a:solidFill>
                <a:latin typeface="Arial Regular" charset="0"/>
              </a:rPr>
              <a:t>.com</a:t>
            </a:r>
          </a:p>
          <a:p>
            <a:pPr>
              <a:lnSpc>
                <a:spcPct val="150000"/>
              </a:lnSpc>
            </a:pPr>
            <a:r>
              <a:rPr lang="en-US" sz="1400" dirty="0">
                <a:solidFill>
                  <a:schemeClr val="accent1"/>
                </a:solidFill>
                <a:latin typeface="Arial Narrow Regular"/>
              </a:rPr>
              <a:t>Zurn Product - Overview</a:t>
            </a:r>
          </a:p>
          <a:p>
            <a:pPr>
              <a:lnSpc>
                <a:spcPct val="150000"/>
              </a:lnSpc>
            </a:pPr>
            <a:r>
              <a:rPr lang="en-US" sz="1400" dirty="0">
                <a:solidFill>
                  <a:schemeClr val="accent1"/>
                </a:solidFill>
                <a:latin typeface="Arial Narrow Regular"/>
              </a:rPr>
              <a:t>How to Install and Support</a:t>
            </a:r>
          </a:p>
          <a:p>
            <a:pPr>
              <a:lnSpc>
                <a:spcPct val="150000"/>
              </a:lnSpc>
            </a:pPr>
            <a:endParaRPr lang="en-US" sz="1000" dirty="0">
              <a:solidFill>
                <a:schemeClr val="tx2"/>
              </a:solidFill>
              <a:latin typeface="Arial Regular" charset="0"/>
            </a:endParaRPr>
          </a:p>
          <a:p>
            <a:pPr>
              <a:lnSpc>
                <a:spcPct val="150000"/>
              </a:lnSpc>
            </a:pPr>
            <a:r>
              <a:rPr lang="en-US" sz="2000" dirty="0">
                <a:solidFill>
                  <a:schemeClr val="tx2"/>
                </a:solidFill>
                <a:latin typeface="Arial Regular" charset="0"/>
              </a:rPr>
              <a:t>linkedin/</a:t>
            </a:r>
            <a:r>
              <a:rPr lang="en-US" sz="2000" dirty="0">
                <a:latin typeface="Arial Regular" charset="0"/>
              </a:rPr>
              <a:t>Zurn Industries, LLC</a:t>
            </a:r>
            <a:endParaRPr lang="en-US" sz="2000" dirty="0">
              <a:solidFill>
                <a:schemeClr val="tx2"/>
              </a:solidFill>
              <a:latin typeface="Arial Regular" charset="0"/>
            </a:endParaRPr>
          </a:p>
          <a:p>
            <a:pPr>
              <a:lnSpc>
                <a:spcPct val="150000"/>
              </a:lnSpc>
            </a:pPr>
            <a:r>
              <a:rPr lang="en-US" sz="2000" dirty="0">
                <a:solidFill>
                  <a:schemeClr val="tx2"/>
                </a:solidFill>
                <a:latin typeface="Arial Regular" charset="0"/>
              </a:rPr>
              <a:t>facebook/</a:t>
            </a:r>
            <a:r>
              <a:rPr lang="en-US" sz="2000" dirty="0">
                <a:latin typeface="Arial Regular" charset="0"/>
              </a:rPr>
              <a:t>Zurn Industries, LLC</a:t>
            </a:r>
            <a:endParaRPr lang="en-US" sz="2000" dirty="0">
              <a:solidFill>
                <a:schemeClr val="tx2"/>
              </a:solidFill>
              <a:latin typeface="Arial Regular" charset="0"/>
            </a:endParaRPr>
          </a:p>
          <a:p>
            <a:pPr>
              <a:lnSpc>
                <a:spcPct val="150000"/>
              </a:lnSpc>
            </a:pPr>
            <a:r>
              <a:rPr lang="en-US" sz="2000" dirty="0">
                <a:solidFill>
                  <a:schemeClr val="tx2"/>
                </a:solidFill>
                <a:latin typeface="Arial Regular" charset="0"/>
              </a:rPr>
              <a:t>youtube/</a:t>
            </a:r>
            <a:r>
              <a:rPr lang="en-US" sz="2000" dirty="0">
                <a:latin typeface="Arial Regular" charset="0"/>
              </a:rPr>
              <a:t>Zurn</a:t>
            </a:r>
          </a:p>
          <a:p>
            <a:pPr>
              <a:lnSpc>
                <a:spcPct val="150000"/>
              </a:lnSpc>
            </a:pPr>
            <a:r>
              <a:rPr lang="en-US" sz="2000" dirty="0">
                <a:solidFill>
                  <a:schemeClr val="tx2"/>
                </a:solidFill>
                <a:latin typeface="Arial Regular" charset="0"/>
              </a:rPr>
              <a:t>twitter/</a:t>
            </a:r>
            <a:r>
              <a:rPr lang="en-US" sz="2000" dirty="0">
                <a:latin typeface="Arial Regular" charset="0"/>
              </a:rPr>
              <a:t>ZurnInd</a:t>
            </a:r>
          </a:p>
        </p:txBody>
      </p:sp>
      <p:cxnSp>
        <p:nvCxnSpPr>
          <p:cNvPr id="5" name="Straight Connector 4"/>
          <p:cNvCxnSpPr/>
          <p:nvPr/>
        </p:nvCxnSpPr>
        <p:spPr>
          <a:xfrm>
            <a:off x="24717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9675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14633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2640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past launch</a:t>
            </a:r>
            <a:r>
              <a:rPr lang="en-US" dirty="0"/>
              <a:t/>
            </a:r>
            <a:br>
              <a:rPr lang="en-US" dirty="0"/>
            </a:br>
            <a:r>
              <a:rPr lang="en-US" dirty="0"/>
              <a:t>plastic drainage</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a:t>
            </a:fld>
            <a:endParaRPr b="0" dirty="0">
              <a:latin typeface="Arial Regular" charset="0"/>
            </a:endParaRPr>
          </a:p>
        </p:txBody>
      </p:sp>
      <p:grpSp>
        <p:nvGrpSpPr>
          <p:cNvPr id="9" name="Group 26"/>
          <p:cNvGrpSpPr/>
          <p:nvPr/>
        </p:nvGrpSpPr>
        <p:grpSpPr>
          <a:xfrm>
            <a:off x="990600" y="2487194"/>
            <a:ext cx="7672859" cy="1200329"/>
            <a:chOff x="7848600" y="5084128"/>
            <a:chExt cx="7672859" cy="1200329"/>
          </a:xfrm>
        </p:grpSpPr>
        <p:grpSp>
          <p:nvGrpSpPr>
            <p:cNvPr id="10" name="Group 21"/>
            <p:cNvGrpSpPr/>
            <p:nvPr/>
          </p:nvGrpSpPr>
          <p:grpSpPr>
            <a:xfrm>
              <a:off x="7848600" y="5084128"/>
              <a:ext cx="7380759" cy="1200329"/>
              <a:chOff x="7467600" y="5557807"/>
              <a:chExt cx="7380759" cy="1200329"/>
            </a:xfrm>
          </p:grpSpPr>
          <p:sp>
            <p:nvSpPr>
              <p:cNvPr id="23" name="TextBox 22"/>
              <p:cNvSpPr txBox="1"/>
              <p:nvPr/>
            </p:nvSpPr>
            <p:spPr>
              <a:xfrm>
                <a:off x="7587625" y="5557807"/>
                <a:ext cx="7260734" cy="1200329"/>
              </a:xfrm>
              <a:prstGeom prst="rect">
                <a:avLst/>
              </a:prstGeom>
              <a:noFill/>
            </p:spPr>
            <p:txBody>
              <a:bodyPr wrap="square" rtlCol="0">
                <a:spAutoFit/>
              </a:bodyPr>
              <a:lstStyle/>
              <a:p>
                <a:r>
                  <a:rPr lang="en-US" sz="3600" dirty="0">
                    <a:solidFill>
                      <a:schemeClr val="accent1"/>
                    </a:solidFill>
                    <a:latin typeface="Arial Narrow Regular" charset="0"/>
                  </a:rPr>
                  <a:t>commercial drainage: </a:t>
                </a:r>
              </a:p>
              <a:p>
                <a:r>
                  <a:rPr lang="en-US" sz="3600" dirty="0">
                    <a:solidFill>
                      <a:schemeClr val="accent1"/>
                    </a:solidFill>
                    <a:latin typeface="Arial Narrow Regular" charset="0"/>
                  </a:rPr>
                  <a:t>keeping the contractor in mind</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835434"/>
              <a:ext cx="7241463" cy="400110"/>
            </a:xfrm>
            <a:prstGeom prst="rect">
              <a:avLst/>
            </a:prstGeom>
            <a:noFill/>
          </p:spPr>
          <p:txBody>
            <a:bodyPr wrap="square" rtlCol="0">
              <a:spAutoFit/>
            </a:bodyPr>
            <a:lstStyle/>
            <a:p>
              <a:endParaRPr lang="en-US" sz="2000" dirty="0">
                <a:solidFill>
                  <a:schemeClr val="tx2"/>
                </a:solidFill>
                <a:latin typeface="Arial Narrow Regular" charset="0"/>
              </a:endParaRPr>
            </a:p>
          </p:txBody>
        </p:sp>
      </p:grpSp>
      <p:sp>
        <p:nvSpPr>
          <p:cNvPr id="17" name="Rectangle 16"/>
          <p:cNvSpPr/>
          <p:nvPr/>
        </p:nvSpPr>
        <p:spPr>
          <a:xfrm>
            <a:off x="9296400" y="-15016"/>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11" name="TextBox 10"/>
          <p:cNvSpPr txBox="1"/>
          <p:nvPr/>
        </p:nvSpPr>
        <p:spPr>
          <a:xfrm>
            <a:off x="1456152" y="3438555"/>
            <a:ext cx="7241463" cy="1323439"/>
          </a:xfrm>
          <a:prstGeom prst="rect">
            <a:avLst/>
          </a:prstGeom>
          <a:noFill/>
        </p:spPr>
        <p:txBody>
          <a:bodyPr wrap="square" rtlCol="0">
            <a:spAutoFit/>
          </a:bodyPr>
          <a:lstStyle/>
          <a:p>
            <a:endParaRPr lang="en-US" sz="2000" dirty="0">
              <a:solidFill>
                <a:schemeClr val="tx2"/>
              </a:solidFill>
              <a:latin typeface="Arial Narrow Regular" charset="0"/>
            </a:endParaRPr>
          </a:p>
          <a:p>
            <a:pPr marL="285750" indent="-285750">
              <a:buFont typeface="Arial" panose="020B0604020202020204" pitchFamily="34" charset="0"/>
              <a:buChar char="•"/>
            </a:pPr>
            <a:r>
              <a:rPr lang="en-US" sz="2000" dirty="0">
                <a:solidFill>
                  <a:schemeClr val="tx2"/>
                </a:solidFill>
                <a:latin typeface="Arial Narrow Regular" charset="0"/>
              </a:rPr>
              <a:t>New nomenclature for ease of doing business</a:t>
            </a:r>
          </a:p>
          <a:p>
            <a:pPr marL="285750" indent="-285750">
              <a:buFont typeface="Arial" panose="020B0604020202020204" pitchFamily="34" charset="0"/>
              <a:buChar char="•"/>
            </a:pPr>
            <a:r>
              <a:rPr lang="en-US" sz="2000" dirty="0">
                <a:solidFill>
                  <a:schemeClr val="tx2"/>
                </a:solidFill>
                <a:latin typeface="Arial Narrow Regular" charset="0"/>
              </a:rPr>
              <a:t>Simplified product offering with cross reference</a:t>
            </a:r>
          </a:p>
          <a:p>
            <a:pPr marL="285750" indent="-285750">
              <a:buFont typeface="Arial" panose="020B0604020202020204" pitchFamily="34" charset="0"/>
              <a:buChar char="•"/>
            </a:pPr>
            <a:r>
              <a:rPr lang="en-US" sz="2000" dirty="0">
                <a:solidFill>
                  <a:schemeClr val="tx2"/>
                </a:solidFill>
                <a:latin typeface="Arial Narrow Regular" charset="0"/>
              </a:rPr>
              <a:t>Discontinuation in process</a:t>
            </a:r>
          </a:p>
        </p:txBody>
      </p:sp>
      <p:pic>
        <p:nvPicPr>
          <p:cNvPr id="2" name="Picture 1"/>
          <p:cNvPicPr>
            <a:picLocks noChangeAspect="1"/>
          </p:cNvPicPr>
          <p:nvPr/>
        </p:nvPicPr>
        <p:blipFill>
          <a:blip r:embed="rId3" cstate="print"/>
          <a:stretch>
            <a:fillRect/>
          </a:stretch>
        </p:blipFill>
        <p:spPr>
          <a:xfrm>
            <a:off x="12269210" y="1239654"/>
            <a:ext cx="6199269" cy="7924839"/>
          </a:xfrm>
          <a:prstGeom prst="rect">
            <a:avLst/>
          </a:prstGeom>
        </p:spPr>
      </p:pic>
      <p:pic>
        <p:nvPicPr>
          <p:cNvPr id="6" name="Picture 5"/>
          <p:cNvPicPr>
            <a:picLocks noChangeAspect="1"/>
          </p:cNvPicPr>
          <p:nvPr/>
        </p:nvPicPr>
        <p:blipFill>
          <a:blip r:embed="rId4" cstate="print"/>
          <a:stretch>
            <a:fillRect/>
          </a:stretch>
        </p:blipFill>
        <p:spPr>
          <a:xfrm>
            <a:off x="9674388" y="5149853"/>
            <a:ext cx="2392959" cy="2281658"/>
          </a:xfrm>
          <a:prstGeom prst="rect">
            <a:avLst/>
          </a:prstGeom>
        </p:spPr>
      </p:pic>
      <p:pic>
        <p:nvPicPr>
          <p:cNvPr id="8" name="Picture 7"/>
          <p:cNvPicPr>
            <a:picLocks noChangeAspect="1"/>
          </p:cNvPicPr>
          <p:nvPr/>
        </p:nvPicPr>
        <p:blipFill>
          <a:blip r:embed="rId5" cstate="print"/>
          <a:stretch>
            <a:fillRect/>
          </a:stretch>
        </p:blipFill>
        <p:spPr>
          <a:xfrm>
            <a:off x="9984561" y="2786636"/>
            <a:ext cx="1866111" cy="2215383"/>
          </a:xfrm>
          <a:prstGeom prst="rect">
            <a:avLst/>
          </a:prstGeom>
        </p:spPr>
      </p:pic>
      <p:pic>
        <p:nvPicPr>
          <p:cNvPr id="12" name="Picture 11"/>
          <p:cNvPicPr>
            <a:picLocks noChangeAspect="1"/>
          </p:cNvPicPr>
          <p:nvPr/>
        </p:nvPicPr>
        <p:blipFill>
          <a:blip r:embed="rId6" cstate="print"/>
          <a:stretch>
            <a:fillRect/>
          </a:stretch>
        </p:blipFill>
        <p:spPr>
          <a:xfrm>
            <a:off x="9888917" y="2786"/>
            <a:ext cx="2057400" cy="2484408"/>
          </a:xfrm>
          <a:prstGeom prst="rect">
            <a:avLst/>
          </a:prstGeom>
        </p:spPr>
      </p:pic>
      <p:sp>
        <p:nvSpPr>
          <p:cNvPr id="13" name="TextBox 12"/>
          <p:cNvSpPr txBox="1"/>
          <p:nvPr/>
        </p:nvSpPr>
        <p:spPr>
          <a:xfrm>
            <a:off x="10445086" y="2369929"/>
            <a:ext cx="1724191" cy="400110"/>
          </a:xfrm>
          <a:prstGeom prst="rect">
            <a:avLst/>
          </a:prstGeom>
          <a:noFill/>
        </p:spPr>
        <p:txBody>
          <a:bodyPr wrap="square" rtlCol="0">
            <a:spAutoFit/>
          </a:bodyPr>
          <a:lstStyle/>
          <a:p>
            <a:r>
              <a:rPr lang="en-US" sz="2000" dirty="0">
                <a:solidFill>
                  <a:schemeClr val="tx2"/>
                </a:solidFill>
              </a:rPr>
              <a:t>EZ-PV2</a:t>
            </a:r>
          </a:p>
        </p:txBody>
      </p:sp>
      <p:sp>
        <p:nvSpPr>
          <p:cNvPr id="18" name="TextBox 17"/>
          <p:cNvSpPr txBox="1"/>
          <p:nvPr/>
        </p:nvSpPr>
        <p:spPr>
          <a:xfrm>
            <a:off x="10373127" y="7379290"/>
            <a:ext cx="1724191" cy="400110"/>
          </a:xfrm>
          <a:prstGeom prst="rect">
            <a:avLst/>
          </a:prstGeom>
          <a:noFill/>
        </p:spPr>
        <p:txBody>
          <a:bodyPr wrap="square" rtlCol="0">
            <a:spAutoFit/>
          </a:bodyPr>
          <a:lstStyle/>
          <a:p>
            <a:r>
              <a:rPr lang="en-US" sz="2000" dirty="0">
                <a:solidFill>
                  <a:schemeClr val="tx2"/>
                </a:solidFill>
              </a:rPr>
              <a:t>FD1-PV3</a:t>
            </a:r>
          </a:p>
        </p:txBody>
      </p:sp>
      <p:sp>
        <p:nvSpPr>
          <p:cNvPr id="19" name="TextBox 18"/>
          <p:cNvSpPr txBox="1"/>
          <p:nvPr/>
        </p:nvSpPr>
        <p:spPr>
          <a:xfrm>
            <a:off x="10403099" y="5002019"/>
            <a:ext cx="1724191" cy="400110"/>
          </a:xfrm>
          <a:prstGeom prst="rect">
            <a:avLst/>
          </a:prstGeom>
          <a:noFill/>
        </p:spPr>
        <p:txBody>
          <a:bodyPr wrap="square" rtlCol="0">
            <a:spAutoFit/>
          </a:bodyPr>
          <a:lstStyle/>
          <a:p>
            <a:r>
              <a:rPr lang="en-US" sz="2000" dirty="0">
                <a:solidFill>
                  <a:schemeClr val="tx2"/>
                </a:solidFill>
              </a:rPr>
              <a:t>FD-PV3</a:t>
            </a:r>
          </a:p>
        </p:txBody>
      </p:sp>
      <p:pic>
        <p:nvPicPr>
          <p:cNvPr id="14" name="Picture 13"/>
          <p:cNvPicPr>
            <a:picLocks noChangeAspect="1"/>
          </p:cNvPicPr>
          <p:nvPr/>
        </p:nvPicPr>
        <p:blipFill>
          <a:blip r:embed="rId7" cstate="print"/>
          <a:stretch>
            <a:fillRect/>
          </a:stretch>
        </p:blipFill>
        <p:spPr>
          <a:xfrm>
            <a:off x="9711295" y="7810656"/>
            <a:ext cx="2457982" cy="1704440"/>
          </a:xfrm>
          <a:prstGeom prst="rect">
            <a:avLst/>
          </a:prstGeom>
        </p:spPr>
      </p:pic>
      <p:sp>
        <p:nvSpPr>
          <p:cNvPr id="21" name="TextBox 20"/>
          <p:cNvSpPr txBox="1"/>
          <p:nvPr/>
        </p:nvSpPr>
        <p:spPr>
          <a:xfrm>
            <a:off x="10373126" y="9556506"/>
            <a:ext cx="1724191" cy="400110"/>
          </a:xfrm>
          <a:prstGeom prst="rect">
            <a:avLst/>
          </a:prstGeom>
          <a:noFill/>
        </p:spPr>
        <p:txBody>
          <a:bodyPr wrap="square" rtlCol="0">
            <a:spAutoFit/>
          </a:bodyPr>
          <a:lstStyle/>
          <a:p>
            <a:r>
              <a:rPr lang="en-US" sz="2000" dirty="0">
                <a:solidFill>
                  <a:schemeClr val="tx2"/>
                </a:solidFill>
              </a:rPr>
              <a:t>FD2-PV2</a:t>
            </a:r>
          </a:p>
        </p:txBody>
      </p:sp>
    </p:spTree>
    <p:extLst>
      <p:ext uri="{BB962C8B-B14F-4D97-AF65-F5344CB8AC3E}">
        <p14:creationId xmlns:p14="http://schemas.microsoft.com/office/powerpoint/2010/main" val="19117480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past launch</a:t>
            </a:r>
            <a:r>
              <a:rPr lang="en-US" dirty="0"/>
              <a:t/>
            </a:r>
            <a:br>
              <a:rPr lang="en-US" dirty="0"/>
            </a:br>
            <a:r>
              <a:rPr lang="en-US" dirty="0"/>
              <a:t>commercial drainage</a:t>
            </a:r>
            <a:endParaRPr lang="uk-UA" dirty="0"/>
          </a:p>
        </p:txBody>
      </p:sp>
      <p:sp>
        <p:nvSpPr>
          <p:cNvPr id="3" name="Slide Number Placeholder 2"/>
          <p:cNvSpPr>
            <a:spLocks noGrp="1"/>
          </p:cNvSpPr>
          <p:nvPr>
            <p:ph type="sldNum" sz="quarter" idx="10"/>
          </p:nvPr>
        </p:nvSpPr>
        <p:spPr/>
        <p:txBody>
          <a:body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b="0">
                <a:solidFill>
                  <a:srgbClr val="C0C0C8"/>
                </a:solidFill>
                <a:latin typeface="Arial Regular" charset="0"/>
              </a:rPr>
              <a:pPr/>
              <a:t>5</a:t>
            </a:fld>
            <a:endParaRPr b="0" dirty="0">
              <a:solidFill>
                <a:srgbClr val="C0C0C8"/>
              </a:solidFill>
              <a:latin typeface="Arial Regular" charset="0"/>
            </a:endParaRPr>
          </a:p>
        </p:txBody>
      </p:sp>
      <p:grpSp>
        <p:nvGrpSpPr>
          <p:cNvPr id="9" name="Group 26"/>
          <p:cNvGrpSpPr/>
          <p:nvPr/>
        </p:nvGrpSpPr>
        <p:grpSpPr>
          <a:xfrm>
            <a:off x="990600" y="2476500"/>
            <a:ext cx="7672859" cy="1162110"/>
            <a:chOff x="7848600" y="5073434"/>
            <a:chExt cx="7672859" cy="1162110"/>
          </a:xfrm>
        </p:grpSpPr>
        <p:grpSp>
          <p:nvGrpSpPr>
            <p:cNvPr id="10" name="Group 21"/>
            <p:cNvGrpSpPr/>
            <p:nvPr/>
          </p:nvGrpSpPr>
          <p:grpSpPr>
            <a:xfrm>
              <a:off x="7848600" y="5073434"/>
              <a:ext cx="7369257" cy="646331"/>
              <a:chOff x="7467600" y="5547113"/>
              <a:chExt cx="7369257" cy="646331"/>
            </a:xfrm>
          </p:grpSpPr>
          <p:sp>
            <p:nvSpPr>
              <p:cNvPr id="23" name="TextBox 22"/>
              <p:cNvSpPr txBox="1"/>
              <p:nvPr/>
            </p:nvSpPr>
            <p:spPr>
              <a:xfrm>
                <a:off x="7576123" y="5547113"/>
                <a:ext cx="7260734" cy="646331"/>
              </a:xfrm>
              <a:prstGeom prst="rect">
                <a:avLst/>
              </a:prstGeom>
              <a:noFill/>
            </p:spPr>
            <p:txBody>
              <a:bodyPr wrap="square" rtlCol="0">
                <a:spAutoFit/>
              </a:bodyPr>
              <a:lstStyle/>
              <a:p>
                <a:r>
                  <a:rPr lang="en-US" sz="3600" dirty="0">
                    <a:solidFill>
                      <a:srgbClr val="0077C8"/>
                    </a:solidFill>
                    <a:latin typeface="Arial Narrow Regular" charset="0"/>
                  </a:rPr>
                  <a:t>driving with the customer in mind</a:t>
                </a:r>
                <a:endParaRPr lang="uk-UA" sz="3600" dirty="0">
                  <a:solidFill>
                    <a:srgbClr val="0077C8"/>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835434"/>
              <a:ext cx="7241463" cy="400110"/>
            </a:xfrm>
            <a:prstGeom prst="rect">
              <a:avLst/>
            </a:prstGeom>
            <a:noFill/>
          </p:spPr>
          <p:txBody>
            <a:bodyPr wrap="square" rtlCol="0">
              <a:spAutoFit/>
            </a:bodyPr>
            <a:lstStyle/>
            <a:p>
              <a:pPr marL="285750" indent="-285750">
                <a:buFont typeface="Arial" panose="020B0604020202020204" pitchFamily="34" charset="0"/>
                <a:buChar char="•"/>
              </a:pPr>
              <a:endParaRPr lang="en-US" sz="2000" dirty="0">
                <a:solidFill>
                  <a:srgbClr val="858591"/>
                </a:solidFill>
                <a:latin typeface="Arial Narrow Regular" charset="0"/>
              </a:endParaRPr>
            </a:p>
          </p:txBody>
        </p:sp>
      </p:grpSp>
      <p:sp>
        <p:nvSpPr>
          <p:cNvPr id="17" name="Rectangle 16"/>
          <p:cNvSpPr/>
          <p:nvPr/>
        </p:nvSpPr>
        <p:spPr>
          <a:xfrm>
            <a:off x="9124951" y="-29053"/>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rgbClr val="FFFFFF"/>
                </a:solidFill>
              </a:ln>
              <a:solidFill>
                <a:srgbClr val="0A091B"/>
              </a:solidFill>
            </a:endParaRPr>
          </a:p>
        </p:txBody>
      </p:sp>
      <p:pic>
        <p:nvPicPr>
          <p:cNvPr id="7" name="Picture 6"/>
          <p:cNvPicPr>
            <a:picLocks noChangeAspect="1"/>
          </p:cNvPicPr>
          <p:nvPr/>
        </p:nvPicPr>
        <p:blipFill>
          <a:blip r:embed="rId3" cstate="print"/>
          <a:stretch>
            <a:fillRect/>
          </a:stretch>
        </p:blipFill>
        <p:spPr>
          <a:xfrm>
            <a:off x="9535727" y="140452"/>
            <a:ext cx="2175007" cy="2334153"/>
          </a:xfrm>
          <a:prstGeom prst="rect">
            <a:avLst/>
          </a:prstGeom>
        </p:spPr>
      </p:pic>
      <p:pic>
        <p:nvPicPr>
          <p:cNvPr id="13" name="Picture 12"/>
          <p:cNvPicPr>
            <a:picLocks noChangeAspect="1"/>
          </p:cNvPicPr>
          <p:nvPr/>
        </p:nvPicPr>
        <p:blipFill>
          <a:blip r:embed="rId4" cstate="print"/>
          <a:stretch>
            <a:fillRect/>
          </a:stretch>
        </p:blipFill>
        <p:spPr>
          <a:xfrm>
            <a:off x="12629283" y="294862"/>
            <a:ext cx="2278498" cy="2025332"/>
          </a:xfrm>
          <a:prstGeom prst="rect">
            <a:avLst/>
          </a:prstGeom>
        </p:spPr>
      </p:pic>
      <p:pic>
        <p:nvPicPr>
          <p:cNvPr id="14" name="Picture 13"/>
          <p:cNvPicPr>
            <a:picLocks noChangeAspect="1"/>
          </p:cNvPicPr>
          <p:nvPr/>
        </p:nvPicPr>
        <p:blipFill>
          <a:blip r:embed="rId5" cstate="print"/>
          <a:stretch>
            <a:fillRect/>
          </a:stretch>
        </p:blipFill>
        <p:spPr>
          <a:xfrm>
            <a:off x="15724287" y="389791"/>
            <a:ext cx="2339329" cy="1835474"/>
          </a:xfrm>
          <a:prstGeom prst="rect">
            <a:avLst/>
          </a:prstGeom>
        </p:spPr>
      </p:pic>
      <p:pic>
        <p:nvPicPr>
          <p:cNvPr id="15" name="Picture 14"/>
          <p:cNvPicPr>
            <a:picLocks noChangeAspect="1"/>
          </p:cNvPicPr>
          <p:nvPr/>
        </p:nvPicPr>
        <p:blipFill rotWithShape="1">
          <a:blip r:embed="rId6" cstate="print"/>
          <a:srcRect l="2889" t="2457" r="1777"/>
          <a:stretch/>
        </p:blipFill>
        <p:spPr>
          <a:xfrm>
            <a:off x="3634259" y="4252825"/>
            <a:ext cx="5029200" cy="5751107"/>
          </a:xfrm>
          <a:prstGeom prst="rect">
            <a:avLst/>
          </a:prstGeom>
        </p:spPr>
      </p:pic>
      <p:sp>
        <p:nvSpPr>
          <p:cNvPr id="16" name="TextBox 15"/>
          <p:cNvSpPr txBox="1"/>
          <p:nvPr/>
        </p:nvSpPr>
        <p:spPr>
          <a:xfrm>
            <a:off x="9982200" y="2225266"/>
            <a:ext cx="1295400" cy="400110"/>
          </a:xfrm>
          <a:prstGeom prst="rect">
            <a:avLst/>
          </a:prstGeom>
          <a:noFill/>
        </p:spPr>
        <p:txBody>
          <a:bodyPr wrap="square" rtlCol="0">
            <a:spAutoFit/>
          </a:bodyPr>
          <a:lstStyle/>
          <a:p>
            <a:r>
              <a:rPr lang="en-US" sz="2000" dirty="0">
                <a:solidFill>
                  <a:schemeClr val="tx2"/>
                </a:solidFill>
              </a:rPr>
              <a:t>CO-PV3</a:t>
            </a:r>
          </a:p>
        </p:txBody>
      </p:sp>
      <p:sp>
        <p:nvSpPr>
          <p:cNvPr id="21" name="TextBox 20"/>
          <p:cNvSpPr txBox="1"/>
          <p:nvPr/>
        </p:nvSpPr>
        <p:spPr>
          <a:xfrm>
            <a:off x="13076873" y="2201384"/>
            <a:ext cx="1295400" cy="400110"/>
          </a:xfrm>
          <a:prstGeom prst="rect">
            <a:avLst/>
          </a:prstGeom>
          <a:noFill/>
        </p:spPr>
        <p:txBody>
          <a:bodyPr wrap="square" rtlCol="0">
            <a:spAutoFit/>
          </a:bodyPr>
          <a:lstStyle/>
          <a:p>
            <a:r>
              <a:rPr lang="en-US" sz="2000" dirty="0">
                <a:solidFill>
                  <a:schemeClr val="tx2"/>
                </a:solidFill>
              </a:rPr>
              <a:t>CO1-PV3</a:t>
            </a:r>
          </a:p>
        </p:txBody>
      </p:sp>
      <p:sp>
        <p:nvSpPr>
          <p:cNvPr id="22" name="TextBox 21"/>
          <p:cNvSpPr txBox="1"/>
          <p:nvPr/>
        </p:nvSpPr>
        <p:spPr>
          <a:xfrm>
            <a:off x="16313281" y="2155145"/>
            <a:ext cx="1295400" cy="400110"/>
          </a:xfrm>
          <a:prstGeom prst="rect">
            <a:avLst/>
          </a:prstGeom>
          <a:noFill/>
        </p:spPr>
        <p:txBody>
          <a:bodyPr wrap="square" rtlCol="0">
            <a:spAutoFit/>
          </a:bodyPr>
          <a:lstStyle/>
          <a:p>
            <a:r>
              <a:rPr lang="en-US" sz="2000" dirty="0">
                <a:solidFill>
                  <a:schemeClr val="tx2"/>
                </a:solidFill>
              </a:rPr>
              <a:t>CO2-PV2</a:t>
            </a:r>
          </a:p>
        </p:txBody>
      </p:sp>
      <p:pic>
        <p:nvPicPr>
          <p:cNvPr id="19" name="Picture 18"/>
          <p:cNvPicPr>
            <a:picLocks noChangeAspect="1"/>
          </p:cNvPicPr>
          <p:nvPr/>
        </p:nvPicPr>
        <p:blipFill rotWithShape="1">
          <a:blip r:embed="rId7" cstate="print"/>
          <a:srcRect l="2873" t="6774" r="4846" b="4269"/>
          <a:stretch/>
        </p:blipFill>
        <p:spPr>
          <a:xfrm>
            <a:off x="9124951" y="3494086"/>
            <a:ext cx="9163049" cy="6792914"/>
          </a:xfrm>
          <a:prstGeom prst="rect">
            <a:avLst/>
          </a:prstGeom>
        </p:spPr>
      </p:pic>
    </p:spTree>
    <p:extLst>
      <p:ext uri="{BB962C8B-B14F-4D97-AF65-F5344CB8AC3E}">
        <p14:creationId xmlns:p14="http://schemas.microsoft.com/office/powerpoint/2010/main" val="9626839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past launch</a:t>
            </a:r>
            <a:r>
              <a:rPr lang="en-US" dirty="0"/>
              <a:t/>
            </a:r>
            <a:br>
              <a:rPr lang="en-US" dirty="0"/>
            </a:br>
            <a:r>
              <a:rPr lang="en-US" dirty="0"/>
              <a:t>carriers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6</a:t>
            </a:fld>
            <a:endParaRPr b="0" dirty="0">
              <a:latin typeface="Arial Regular" charset="0"/>
            </a:endParaRPr>
          </a:p>
        </p:txBody>
      </p:sp>
      <p:grpSp>
        <p:nvGrpSpPr>
          <p:cNvPr id="9" name="Group 26"/>
          <p:cNvGrpSpPr/>
          <p:nvPr/>
        </p:nvGrpSpPr>
        <p:grpSpPr>
          <a:xfrm>
            <a:off x="990600" y="2487194"/>
            <a:ext cx="7672859" cy="1200329"/>
            <a:chOff x="7848600" y="5084128"/>
            <a:chExt cx="7672859" cy="1200329"/>
          </a:xfrm>
        </p:grpSpPr>
        <p:grpSp>
          <p:nvGrpSpPr>
            <p:cNvPr id="10" name="Group 21"/>
            <p:cNvGrpSpPr/>
            <p:nvPr/>
          </p:nvGrpSpPr>
          <p:grpSpPr>
            <a:xfrm>
              <a:off x="7848600" y="5084128"/>
              <a:ext cx="7380759" cy="1200329"/>
              <a:chOff x="7467600" y="5557807"/>
              <a:chExt cx="7380759" cy="1200329"/>
            </a:xfrm>
          </p:grpSpPr>
          <p:sp>
            <p:nvSpPr>
              <p:cNvPr id="23" name="TextBox 22"/>
              <p:cNvSpPr txBox="1"/>
              <p:nvPr/>
            </p:nvSpPr>
            <p:spPr>
              <a:xfrm>
                <a:off x="7587625" y="5557807"/>
                <a:ext cx="7260734" cy="1200329"/>
              </a:xfrm>
              <a:prstGeom prst="rect">
                <a:avLst/>
              </a:prstGeom>
              <a:noFill/>
            </p:spPr>
            <p:txBody>
              <a:bodyPr wrap="square" rtlCol="0">
                <a:spAutoFit/>
              </a:bodyPr>
              <a:lstStyle/>
              <a:p>
                <a:r>
                  <a:rPr lang="en-US" sz="3600" dirty="0">
                    <a:solidFill>
                      <a:schemeClr val="accent1"/>
                    </a:solidFill>
                    <a:latin typeface="Arial Narrow Regular" charset="0"/>
                  </a:rPr>
                  <a:t>EZCarry® product enhancements</a:t>
                </a:r>
              </a:p>
              <a:p>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835434"/>
              <a:ext cx="7241463" cy="400110"/>
            </a:xfrm>
            <a:prstGeom prst="rect">
              <a:avLst/>
            </a:prstGeom>
            <a:noFill/>
          </p:spPr>
          <p:txBody>
            <a:bodyPr wrap="square" rtlCol="0">
              <a:spAutoFit/>
            </a:bodyPr>
            <a:lstStyle/>
            <a:p>
              <a:pPr marL="285750" indent="-285750">
                <a:buFont typeface="Arial" panose="020B0604020202020204" pitchFamily="34" charset="0"/>
                <a:buChar char="•"/>
              </a:pPr>
              <a:endParaRPr lang="en-US" sz="2000" dirty="0">
                <a:solidFill>
                  <a:schemeClr val="tx2"/>
                </a:solidFill>
                <a:latin typeface="Arial Narrow Regular" charset="0"/>
              </a:endParaRPr>
            </a:p>
          </p:txBody>
        </p:sp>
      </p:grpSp>
      <p:sp>
        <p:nvSpPr>
          <p:cNvPr id="17" name="Rectangle 16"/>
          <p:cNvSpPr/>
          <p:nvPr/>
        </p:nvSpPr>
        <p:spPr>
          <a:xfrm>
            <a:off x="9124951" y="-67153"/>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2" name="Picture 1"/>
          <p:cNvPicPr>
            <a:picLocks noChangeAspect="1"/>
          </p:cNvPicPr>
          <p:nvPr/>
        </p:nvPicPr>
        <p:blipFill>
          <a:blip r:embed="rId3" cstate="print"/>
          <a:stretch>
            <a:fillRect/>
          </a:stretch>
        </p:blipFill>
        <p:spPr>
          <a:xfrm>
            <a:off x="12613607" y="266700"/>
            <a:ext cx="5132279" cy="4600907"/>
          </a:xfrm>
          <a:prstGeom prst="rect">
            <a:avLst/>
          </a:prstGeom>
        </p:spPr>
      </p:pic>
      <p:pic>
        <p:nvPicPr>
          <p:cNvPr id="5" name="Picture 4"/>
          <p:cNvPicPr>
            <a:picLocks noChangeAspect="1"/>
          </p:cNvPicPr>
          <p:nvPr/>
        </p:nvPicPr>
        <p:blipFill>
          <a:blip r:embed="rId4" cstate="print"/>
          <a:stretch>
            <a:fillRect/>
          </a:stretch>
        </p:blipFill>
        <p:spPr>
          <a:xfrm>
            <a:off x="10058399" y="5211490"/>
            <a:ext cx="2620491" cy="4664474"/>
          </a:xfrm>
          <a:prstGeom prst="rect">
            <a:avLst/>
          </a:prstGeom>
        </p:spPr>
      </p:pic>
      <p:pic>
        <p:nvPicPr>
          <p:cNvPr id="6" name="Picture 5"/>
          <p:cNvPicPr>
            <a:picLocks noChangeAspect="1"/>
          </p:cNvPicPr>
          <p:nvPr/>
        </p:nvPicPr>
        <p:blipFill>
          <a:blip r:embed="rId5" cstate="print"/>
          <a:stretch>
            <a:fillRect/>
          </a:stretch>
        </p:blipFill>
        <p:spPr>
          <a:xfrm>
            <a:off x="13070360" y="5114447"/>
            <a:ext cx="4874762" cy="4861164"/>
          </a:xfrm>
          <a:prstGeom prst="rect">
            <a:avLst/>
          </a:prstGeom>
        </p:spPr>
      </p:pic>
      <p:pic>
        <p:nvPicPr>
          <p:cNvPr id="7" name="Picture 6"/>
          <p:cNvPicPr>
            <a:picLocks noChangeAspect="1"/>
          </p:cNvPicPr>
          <p:nvPr/>
        </p:nvPicPr>
        <p:blipFill>
          <a:blip r:embed="rId6" cstate="print"/>
          <a:stretch>
            <a:fillRect/>
          </a:stretch>
        </p:blipFill>
        <p:spPr>
          <a:xfrm>
            <a:off x="9963937" y="202978"/>
            <a:ext cx="2821482" cy="4911469"/>
          </a:xfrm>
          <a:prstGeom prst="rect">
            <a:avLst/>
          </a:prstGeom>
        </p:spPr>
      </p:pic>
      <p:sp>
        <p:nvSpPr>
          <p:cNvPr id="14" name="TextBox 13"/>
          <p:cNvSpPr txBox="1"/>
          <p:nvPr/>
        </p:nvSpPr>
        <p:spPr>
          <a:xfrm>
            <a:off x="1249919" y="3215238"/>
            <a:ext cx="7582932" cy="2862322"/>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accent1"/>
                </a:solidFill>
                <a:latin typeface="Arial Narrow Regular"/>
              </a:rPr>
              <a:t>More versatile foot </a:t>
            </a:r>
            <a:r>
              <a:rPr lang="en-US" sz="2000" dirty="0">
                <a:solidFill>
                  <a:schemeClr val="tx2"/>
                </a:solidFill>
                <a:latin typeface="Arial Narrow Regular"/>
              </a:rPr>
              <a:t>that can be used in a wider range of apps</a:t>
            </a:r>
          </a:p>
          <a:p>
            <a:pPr marL="285750" indent="-285750">
              <a:buClr>
                <a:schemeClr val="tx2"/>
              </a:buClr>
              <a:buFont typeface="Arial" panose="020B0604020202020204" pitchFamily="34" charset="0"/>
              <a:buChar char="•"/>
            </a:pPr>
            <a:r>
              <a:rPr lang="en-US" sz="2000" dirty="0">
                <a:solidFill>
                  <a:schemeClr val="tx2"/>
                </a:solidFill>
                <a:latin typeface="Arial Narrow Regular"/>
              </a:rPr>
              <a:t>Designed to cater to pre-fab contractors</a:t>
            </a:r>
          </a:p>
          <a:p>
            <a:pPr marL="285750" indent="-285750">
              <a:buClr>
                <a:schemeClr val="tx2"/>
              </a:buClr>
              <a:buFont typeface="Arial" panose="020B0604020202020204" pitchFamily="34" charset="0"/>
              <a:buChar char="•"/>
            </a:pPr>
            <a:r>
              <a:rPr lang="en-US" sz="2000" dirty="0">
                <a:solidFill>
                  <a:schemeClr val="tx2"/>
                </a:solidFill>
                <a:latin typeface="Arial Narrow Regular"/>
              </a:rPr>
              <a:t>New box for easy identification</a:t>
            </a:r>
          </a:p>
          <a:p>
            <a:pPr marL="285750" indent="-285750">
              <a:buClr>
                <a:schemeClr val="tx2"/>
              </a:buClr>
              <a:buFont typeface="Arial" panose="020B0604020202020204" pitchFamily="34" charset="0"/>
              <a:buChar char="•"/>
            </a:pPr>
            <a:endParaRPr lang="en-US" sz="2000" dirty="0">
              <a:solidFill>
                <a:schemeClr val="tx2"/>
              </a:solidFill>
              <a:latin typeface="Arial Narrow Regular"/>
            </a:endParaRPr>
          </a:p>
          <a:p>
            <a:pPr marL="285750" indent="-285750">
              <a:buClr>
                <a:schemeClr val="tx2"/>
              </a:buClr>
              <a:buFont typeface="Arial" panose="020B0604020202020204" pitchFamily="34" charset="0"/>
              <a:buChar char="•"/>
            </a:pPr>
            <a:r>
              <a:rPr lang="en-US" sz="2000" dirty="0">
                <a:solidFill>
                  <a:schemeClr val="accent1"/>
                </a:solidFill>
                <a:latin typeface="Arial Narrow Regular"/>
              </a:rPr>
              <a:t>Simplifies connection of flush valve support brackets</a:t>
            </a:r>
          </a:p>
          <a:p>
            <a:pPr marL="285750" indent="-285750">
              <a:buClr>
                <a:schemeClr val="tx2"/>
              </a:buClr>
              <a:buFont typeface="Arial" panose="020B0604020202020204" pitchFamily="34" charset="0"/>
              <a:buChar char="•"/>
            </a:pPr>
            <a:r>
              <a:rPr lang="en-US" sz="2000" dirty="0">
                <a:solidFill>
                  <a:schemeClr val="tx2"/>
                </a:solidFill>
                <a:latin typeface="Arial Narrow Regular"/>
              </a:rPr>
              <a:t>Universal foot designed to allow for strut attachment on the top of the foot</a:t>
            </a:r>
          </a:p>
          <a:p>
            <a:pPr marL="285750" indent="-285750">
              <a:buClr>
                <a:schemeClr val="tx2"/>
              </a:buClr>
              <a:buFont typeface="Arial" panose="020B0604020202020204" pitchFamily="34" charset="0"/>
              <a:buChar char="•"/>
            </a:pPr>
            <a:r>
              <a:rPr lang="en-US" sz="2000" dirty="0">
                <a:solidFill>
                  <a:schemeClr val="tx2"/>
                </a:solidFill>
                <a:latin typeface="Arial Narrow Regular"/>
              </a:rPr>
              <a:t>Service Center Phased Launch</a:t>
            </a:r>
          </a:p>
          <a:p>
            <a:endParaRPr lang="en-US" sz="2000" dirty="0">
              <a:solidFill>
                <a:schemeClr val="tx2"/>
              </a:solidFill>
              <a:latin typeface="Arial Narrow Regular" charset="0"/>
            </a:endParaRPr>
          </a:p>
        </p:txBody>
      </p:sp>
    </p:spTree>
    <p:extLst>
      <p:ext uri="{BB962C8B-B14F-4D97-AF65-F5344CB8AC3E}">
        <p14:creationId xmlns:p14="http://schemas.microsoft.com/office/powerpoint/2010/main" val="40063211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past launches</a:t>
            </a:r>
            <a:r>
              <a:rPr lang="en-US" dirty="0"/>
              <a:t/>
            </a:r>
            <a:br>
              <a:rPr lang="en-US" dirty="0"/>
            </a:br>
            <a:r>
              <a:rPr lang="en-US" dirty="0"/>
              <a:t>carriers - ryk</a:t>
            </a:r>
            <a:endParaRPr lang="uk-UA" dirty="0"/>
          </a:p>
        </p:txBody>
      </p:sp>
      <p:sp>
        <p:nvSpPr>
          <p:cNvPr id="3" name="Slide Number Placeholder 2"/>
          <p:cNvSpPr>
            <a:spLocks noGrp="1"/>
          </p:cNvSpPr>
          <p:nvPr>
            <p:ph type="sldNum" sz="quarter" idx="10"/>
          </p:nvPr>
        </p:nvSpPr>
        <p:spPr/>
        <p:txBody>
          <a:body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b="0">
                <a:solidFill>
                  <a:srgbClr val="C0C0C8"/>
                </a:solidFill>
                <a:latin typeface="Arial Regular" charset="0"/>
              </a:rPr>
              <a:pPr/>
              <a:t>7</a:t>
            </a:fld>
            <a:endParaRPr b="0" dirty="0">
              <a:solidFill>
                <a:srgbClr val="C0C0C8"/>
              </a:solidFill>
              <a:latin typeface="Arial Regular" charset="0"/>
            </a:endParaRPr>
          </a:p>
        </p:txBody>
      </p:sp>
      <p:grpSp>
        <p:nvGrpSpPr>
          <p:cNvPr id="9" name="Group 26"/>
          <p:cNvGrpSpPr/>
          <p:nvPr/>
        </p:nvGrpSpPr>
        <p:grpSpPr>
          <a:xfrm>
            <a:off x="990600" y="2487194"/>
            <a:ext cx="7672859" cy="1200329"/>
            <a:chOff x="7848600" y="5084128"/>
            <a:chExt cx="7672859" cy="1200329"/>
          </a:xfrm>
        </p:grpSpPr>
        <p:grpSp>
          <p:nvGrpSpPr>
            <p:cNvPr id="10" name="Group 21"/>
            <p:cNvGrpSpPr/>
            <p:nvPr/>
          </p:nvGrpSpPr>
          <p:grpSpPr>
            <a:xfrm>
              <a:off x="7848600" y="5084128"/>
              <a:ext cx="7380759" cy="1200329"/>
              <a:chOff x="7467600" y="5557807"/>
              <a:chExt cx="7380759" cy="1200329"/>
            </a:xfrm>
          </p:grpSpPr>
          <p:sp>
            <p:nvSpPr>
              <p:cNvPr id="23" name="TextBox 22"/>
              <p:cNvSpPr txBox="1"/>
              <p:nvPr/>
            </p:nvSpPr>
            <p:spPr>
              <a:xfrm>
                <a:off x="7587625" y="5557807"/>
                <a:ext cx="7260734" cy="1200329"/>
              </a:xfrm>
              <a:prstGeom prst="rect">
                <a:avLst/>
              </a:prstGeom>
              <a:noFill/>
            </p:spPr>
            <p:txBody>
              <a:bodyPr wrap="square" rtlCol="0">
                <a:spAutoFit/>
              </a:bodyPr>
              <a:lstStyle/>
              <a:p>
                <a:r>
                  <a:rPr lang="en-US" sz="3600" dirty="0">
                    <a:solidFill>
                      <a:srgbClr val="0077C8"/>
                    </a:solidFill>
                    <a:latin typeface="Arial Narrow Regular" charset="0"/>
                  </a:rPr>
                  <a:t>EZCarry® trim kit discontinuations</a:t>
                </a:r>
              </a:p>
              <a:p>
                <a:endParaRPr lang="uk-UA" sz="3600" dirty="0">
                  <a:solidFill>
                    <a:srgbClr val="0077C8"/>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835434"/>
              <a:ext cx="7241463" cy="400110"/>
            </a:xfrm>
            <a:prstGeom prst="rect">
              <a:avLst/>
            </a:prstGeom>
            <a:noFill/>
          </p:spPr>
          <p:txBody>
            <a:bodyPr wrap="square" rtlCol="0">
              <a:spAutoFit/>
            </a:bodyPr>
            <a:lstStyle/>
            <a:p>
              <a:pPr marL="285750" indent="-285750">
                <a:buFont typeface="Arial" panose="020B0604020202020204" pitchFamily="34" charset="0"/>
                <a:buChar char="•"/>
              </a:pPr>
              <a:endParaRPr lang="en-US" sz="2000" dirty="0">
                <a:solidFill>
                  <a:srgbClr val="858591"/>
                </a:solidFill>
                <a:latin typeface="Arial Narrow Regular" charset="0"/>
              </a:endParaRPr>
            </a:p>
          </p:txBody>
        </p:sp>
      </p:grpSp>
      <p:sp>
        <p:nvSpPr>
          <p:cNvPr id="17" name="Rectangle 16"/>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rgbClr val="FFFFFF"/>
                </a:solidFill>
              </a:ln>
              <a:solidFill>
                <a:srgbClr val="0A091B"/>
              </a:solidFill>
            </a:endParaRPr>
          </a:p>
        </p:txBody>
      </p:sp>
      <p:sp>
        <p:nvSpPr>
          <p:cNvPr id="14" name="TextBox 13"/>
          <p:cNvSpPr txBox="1"/>
          <p:nvPr/>
        </p:nvSpPr>
        <p:spPr>
          <a:xfrm>
            <a:off x="1249919" y="3215238"/>
            <a:ext cx="7241463" cy="1938992"/>
          </a:xfrm>
          <a:prstGeom prst="rect">
            <a:avLst/>
          </a:prstGeom>
          <a:noFill/>
        </p:spPr>
        <p:txBody>
          <a:bodyPr wrap="square" rtlCol="0">
            <a:spAutoFit/>
          </a:bodyPr>
          <a:lstStyle/>
          <a:p>
            <a:pPr lvl="1"/>
            <a:r>
              <a:rPr lang="en-US" sz="2400" b="1" dirty="0">
                <a:solidFill>
                  <a:schemeClr val="bg2">
                    <a:lumMod val="50000"/>
                  </a:schemeClr>
                </a:solidFill>
                <a:latin typeface="Arial Narrow Regular"/>
              </a:rPr>
              <a:t>P1201-RYK-TRIM</a:t>
            </a:r>
            <a:r>
              <a:rPr lang="en-US" sz="2400" dirty="0">
                <a:solidFill>
                  <a:schemeClr val="bg2">
                    <a:lumMod val="50000"/>
                  </a:schemeClr>
                </a:solidFill>
                <a:latin typeface="Arial Narrow Regular"/>
              </a:rPr>
              <a:t> </a:t>
            </a:r>
          </a:p>
          <a:p>
            <a:pPr lvl="1"/>
            <a:r>
              <a:rPr lang="en-US" sz="2400" b="1" dirty="0">
                <a:solidFill>
                  <a:schemeClr val="bg2">
                    <a:lumMod val="50000"/>
                  </a:schemeClr>
                </a:solidFill>
                <a:latin typeface="Arial Narrow Regular"/>
              </a:rPr>
              <a:t>P1201-CONTR-KIT-RYK</a:t>
            </a:r>
            <a:r>
              <a:rPr lang="en-US" sz="2400" dirty="0">
                <a:solidFill>
                  <a:schemeClr val="bg2">
                    <a:lumMod val="50000"/>
                  </a:schemeClr>
                </a:solidFill>
                <a:latin typeface="Arial Narrow Regular"/>
              </a:rPr>
              <a:t> </a:t>
            </a:r>
          </a:p>
          <a:p>
            <a:pPr lvl="1"/>
            <a:r>
              <a:rPr lang="en-US" sz="2400" b="1" dirty="0">
                <a:solidFill>
                  <a:schemeClr val="bg2">
                    <a:lumMod val="50000"/>
                  </a:schemeClr>
                </a:solidFill>
                <a:latin typeface="Arial Narrow Regular"/>
              </a:rPr>
              <a:t>PQ1201-RYK-TRIM-KIT</a:t>
            </a:r>
            <a:r>
              <a:rPr lang="en-US" sz="2400" dirty="0">
                <a:solidFill>
                  <a:schemeClr val="bg2">
                    <a:lumMod val="50000"/>
                  </a:schemeClr>
                </a:solidFill>
                <a:latin typeface="Arial Narrow Regular"/>
              </a:rPr>
              <a:t>  </a:t>
            </a:r>
          </a:p>
          <a:p>
            <a:pPr lvl="1"/>
            <a:r>
              <a:rPr lang="en-US" sz="2400" b="1" dirty="0">
                <a:solidFill>
                  <a:schemeClr val="bg2">
                    <a:lumMod val="50000"/>
                  </a:schemeClr>
                </a:solidFill>
                <a:latin typeface="Arial Narrow Regular"/>
              </a:rPr>
              <a:t>P1201-RYK-15.75</a:t>
            </a:r>
          </a:p>
          <a:p>
            <a:pPr lvl="1"/>
            <a:r>
              <a:rPr lang="en-US" sz="2400" b="1" dirty="0">
                <a:solidFill>
                  <a:schemeClr val="bg2">
                    <a:lumMod val="50000"/>
                  </a:schemeClr>
                </a:solidFill>
                <a:latin typeface="Arial Narrow Regular"/>
              </a:rPr>
              <a:t>P1201-TRIM-KIT-9-TD</a:t>
            </a:r>
          </a:p>
        </p:txBody>
      </p:sp>
      <p:pic>
        <p:nvPicPr>
          <p:cNvPr id="8" name="Picture 7"/>
          <p:cNvPicPr>
            <a:picLocks noChangeAspect="1"/>
          </p:cNvPicPr>
          <p:nvPr/>
        </p:nvPicPr>
        <p:blipFill rotWithShape="1">
          <a:blip r:embed="rId3" cstate="print"/>
          <a:srcRect b="2733"/>
          <a:stretch/>
        </p:blipFill>
        <p:spPr>
          <a:xfrm>
            <a:off x="9185103" y="160921"/>
            <a:ext cx="5141819" cy="4525379"/>
          </a:xfrm>
          <a:prstGeom prst="rect">
            <a:avLst/>
          </a:prstGeom>
        </p:spPr>
      </p:pic>
      <p:pic>
        <p:nvPicPr>
          <p:cNvPr id="11" name="Picture 10"/>
          <p:cNvPicPr>
            <a:picLocks noChangeAspect="1"/>
          </p:cNvPicPr>
          <p:nvPr/>
        </p:nvPicPr>
        <p:blipFill rotWithShape="1">
          <a:blip r:embed="rId4" cstate="print"/>
          <a:srcRect b="4910"/>
          <a:stretch/>
        </p:blipFill>
        <p:spPr>
          <a:xfrm>
            <a:off x="12551229" y="4811767"/>
            <a:ext cx="5210175" cy="4827534"/>
          </a:xfrm>
          <a:prstGeom prst="rect">
            <a:avLst/>
          </a:prstGeom>
        </p:spPr>
      </p:pic>
      <p:sp>
        <p:nvSpPr>
          <p:cNvPr id="20" name="TextBox 19"/>
          <p:cNvSpPr txBox="1"/>
          <p:nvPr/>
        </p:nvSpPr>
        <p:spPr>
          <a:xfrm>
            <a:off x="1920752" y="6571184"/>
            <a:ext cx="7241463" cy="954107"/>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chemeClr val="tx2"/>
                </a:solidFill>
                <a:latin typeface="Arial Narrow Regular" charset="0"/>
              </a:rPr>
              <a:t>Utilizing the new versatile trim kits to finish the conversion             to Z1201/Z1202’s by the end of Q2</a:t>
            </a:r>
          </a:p>
          <a:p>
            <a:endParaRPr lang="en-US" sz="2000" dirty="0">
              <a:solidFill>
                <a:schemeClr val="tx2"/>
              </a:solidFill>
              <a:latin typeface="Arial Narrow Regular" charset="0"/>
            </a:endParaRPr>
          </a:p>
        </p:txBody>
      </p:sp>
      <p:sp>
        <p:nvSpPr>
          <p:cNvPr id="12" name="TextBox 11"/>
          <p:cNvSpPr txBox="1"/>
          <p:nvPr/>
        </p:nvSpPr>
        <p:spPr>
          <a:xfrm>
            <a:off x="10515600" y="4813467"/>
            <a:ext cx="2471582" cy="400110"/>
          </a:xfrm>
          <a:prstGeom prst="rect">
            <a:avLst/>
          </a:prstGeom>
          <a:noFill/>
        </p:spPr>
        <p:txBody>
          <a:bodyPr wrap="square" rtlCol="0">
            <a:spAutoFit/>
          </a:bodyPr>
          <a:lstStyle/>
          <a:p>
            <a:r>
              <a:rPr lang="en-US" sz="2000" dirty="0">
                <a:solidFill>
                  <a:schemeClr val="tx2"/>
                </a:solidFill>
              </a:rPr>
              <a:t>Z1201-NR4-RYK</a:t>
            </a:r>
          </a:p>
        </p:txBody>
      </p:sp>
      <p:sp>
        <p:nvSpPr>
          <p:cNvPr id="21" name="TextBox 20"/>
          <p:cNvSpPr txBox="1"/>
          <p:nvPr/>
        </p:nvSpPr>
        <p:spPr>
          <a:xfrm>
            <a:off x="14630400" y="9687686"/>
            <a:ext cx="2471582" cy="400110"/>
          </a:xfrm>
          <a:prstGeom prst="rect">
            <a:avLst/>
          </a:prstGeom>
          <a:noFill/>
        </p:spPr>
        <p:txBody>
          <a:bodyPr wrap="square" rtlCol="0">
            <a:spAutoFit/>
          </a:bodyPr>
          <a:lstStyle/>
          <a:p>
            <a:r>
              <a:rPr lang="en-US" sz="2000" dirty="0">
                <a:solidFill>
                  <a:schemeClr val="tx2"/>
                </a:solidFill>
              </a:rPr>
              <a:t>Z1201-NR4</a:t>
            </a:r>
          </a:p>
        </p:txBody>
      </p:sp>
      <p:grpSp>
        <p:nvGrpSpPr>
          <p:cNvPr id="22" name="Group 21"/>
          <p:cNvGrpSpPr/>
          <p:nvPr/>
        </p:nvGrpSpPr>
        <p:grpSpPr>
          <a:xfrm>
            <a:off x="803283" y="5736306"/>
            <a:ext cx="7380759" cy="646331"/>
            <a:chOff x="7467600" y="5557807"/>
            <a:chExt cx="7380759" cy="646331"/>
          </a:xfrm>
        </p:grpSpPr>
        <p:sp>
          <p:nvSpPr>
            <p:cNvPr id="27" name="TextBox 26"/>
            <p:cNvSpPr txBox="1"/>
            <p:nvPr/>
          </p:nvSpPr>
          <p:spPr>
            <a:xfrm>
              <a:off x="7587625" y="5557807"/>
              <a:ext cx="7260734" cy="646331"/>
            </a:xfrm>
            <a:prstGeom prst="rect">
              <a:avLst/>
            </a:prstGeom>
            <a:noFill/>
          </p:spPr>
          <p:txBody>
            <a:bodyPr wrap="square" rtlCol="0">
              <a:spAutoFit/>
            </a:bodyPr>
            <a:lstStyle/>
            <a:p>
              <a:r>
                <a:rPr lang="en-US" sz="3600" dirty="0">
                  <a:solidFill>
                    <a:srgbClr val="0077C8"/>
                  </a:solidFill>
                  <a:latin typeface="Arial Narrow Regular" charset="0"/>
                </a:rPr>
                <a:t>EZCarry convert or alert</a:t>
              </a:r>
              <a:endParaRPr lang="uk-UA" sz="3600" dirty="0">
                <a:solidFill>
                  <a:srgbClr val="0077C8"/>
                </a:solidFill>
                <a:latin typeface="Arial Narrow Regular" charset="0"/>
              </a:endParaRPr>
            </a:p>
          </p:txBody>
        </p:sp>
        <p:cxnSp>
          <p:nvCxnSpPr>
            <p:cNvPr id="28" name="Straight Connector 27"/>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86795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past launches</a:t>
            </a:r>
            <a:r>
              <a:rPr lang="en-US" dirty="0"/>
              <a:t/>
            </a:r>
            <a:br>
              <a:rPr lang="en-US" dirty="0"/>
            </a:br>
            <a:r>
              <a:rPr lang="en-US" dirty="0"/>
              <a:t>fire protection</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8</a:t>
            </a:fld>
            <a:endParaRPr b="0" dirty="0">
              <a:latin typeface="Arial Regular" charset="0"/>
            </a:endParaRPr>
          </a:p>
        </p:txBody>
      </p:sp>
      <p:sp>
        <p:nvSpPr>
          <p:cNvPr id="31" name="Rectangle 30"/>
          <p:cNvSpPr/>
          <p:nvPr/>
        </p:nvSpPr>
        <p:spPr>
          <a:xfrm>
            <a:off x="9296400" y="-25400"/>
            <a:ext cx="89789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830579" y="2019300"/>
            <a:ext cx="8467983" cy="7658189"/>
            <a:chOff x="7848600" y="5084128"/>
            <a:chExt cx="8134351" cy="7658189"/>
          </a:xfrm>
        </p:grpSpPr>
        <p:grpSp>
          <p:nvGrpSpPr>
            <p:cNvPr id="40" name="Group 39"/>
            <p:cNvGrpSpPr/>
            <p:nvPr/>
          </p:nvGrpSpPr>
          <p:grpSpPr>
            <a:xfrm>
              <a:off x="7848600" y="5084128"/>
              <a:ext cx="8134351" cy="1200329"/>
              <a:chOff x="7467600" y="5557807"/>
              <a:chExt cx="8134351" cy="1200329"/>
            </a:xfrm>
          </p:grpSpPr>
          <p:sp>
            <p:nvSpPr>
              <p:cNvPr id="42" name="TextBox 41"/>
              <p:cNvSpPr txBox="1"/>
              <p:nvPr/>
            </p:nvSpPr>
            <p:spPr>
              <a:xfrm>
                <a:off x="7587625" y="5557807"/>
                <a:ext cx="8014326" cy="1200329"/>
              </a:xfrm>
              <a:prstGeom prst="rect">
                <a:avLst/>
              </a:prstGeom>
              <a:noFill/>
            </p:spPr>
            <p:txBody>
              <a:bodyPr wrap="square" rtlCol="0">
                <a:spAutoFit/>
              </a:bodyPr>
              <a:lstStyle/>
              <a:p>
                <a:r>
                  <a:rPr lang="en-US" sz="3600" dirty="0">
                    <a:solidFill>
                      <a:schemeClr val="accent1"/>
                    </a:solidFill>
                    <a:latin typeface="Arial Narrow Regular" charset="0"/>
                  </a:rPr>
                  <a:t>Wilkins building riser (WBR)</a:t>
                </a:r>
              </a:p>
              <a:p>
                <a:r>
                  <a:rPr lang="en-US" sz="3600" dirty="0">
                    <a:solidFill>
                      <a:schemeClr val="accent1"/>
                    </a:solidFill>
                    <a:latin typeface="Arial Narrow Regular" charset="0"/>
                  </a:rPr>
                  <a:t>line extension 6’ x 8’6”</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6294398"/>
              <a:ext cx="7481285" cy="6447919"/>
            </a:xfrm>
            <a:prstGeom prst="rect">
              <a:avLst/>
            </a:prstGeom>
            <a:noFill/>
          </p:spPr>
          <p:txBody>
            <a:bodyPr wrap="square" rtlCol="0">
              <a:spAutoFit/>
            </a:bodyPr>
            <a:lstStyle/>
            <a:p>
              <a:pPr marL="285750" lvl="0" indent="-285750">
                <a:spcAft>
                  <a:spcPts val="600"/>
                </a:spcAft>
                <a:buClr>
                  <a:schemeClr val="tx2"/>
                </a:buClr>
                <a:buFont typeface="Arial" panose="020B0604020202020204" pitchFamily="34" charset="0"/>
                <a:buChar char="•"/>
              </a:pPr>
              <a:r>
                <a:rPr lang="en-US" sz="2000" dirty="0">
                  <a:solidFill>
                    <a:schemeClr val="accent1"/>
                  </a:solidFill>
                  <a:latin typeface="Arial Narrow Regular" charset="0"/>
                </a:rPr>
                <a:t>Required by Fire Protection and Underground Utility Contractors for ESFR Fire Sprinkler Systems </a:t>
              </a:r>
              <a:r>
                <a:rPr lang="en-US" sz="2000" dirty="0">
                  <a:solidFill>
                    <a:srgbClr val="858591"/>
                  </a:solidFill>
                  <a:latin typeface="Arial Narrow Regular" charset="0"/>
                </a:rPr>
                <a:t>in cross-dock warehouse loading dock installations requiring a deeper pipe bury</a:t>
              </a:r>
            </a:p>
            <a:p>
              <a:pPr marL="285750" lvl="0" indent="-285750">
                <a:spcAft>
                  <a:spcPts val="600"/>
                </a:spcAft>
                <a:buClr>
                  <a:schemeClr val="tx2"/>
                </a:buClr>
                <a:buFont typeface="Arial" panose="020B0604020202020204" pitchFamily="34" charset="0"/>
                <a:buChar char="•"/>
              </a:pPr>
              <a:r>
                <a:rPr lang="en-US" sz="2000" dirty="0">
                  <a:solidFill>
                    <a:schemeClr val="accent1"/>
                  </a:solidFill>
                  <a:latin typeface="Arial Narrow Regular" charset="0"/>
                </a:rPr>
                <a:t>Transitions horizontal run of pipe to vertical run for fire sprinkler riser, terminating above concrete slab</a:t>
              </a:r>
            </a:p>
            <a:p>
              <a:pPr marL="285750" indent="-285750">
                <a:spcAft>
                  <a:spcPts val="600"/>
                </a:spcAft>
                <a:buClr>
                  <a:schemeClr val="tx2"/>
                </a:buClr>
                <a:buFont typeface="Arial" panose="020B0604020202020204" pitchFamily="34" charset="0"/>
                <a:buChar char="•"/>
              </a:pPr>
              <a:r>
                <a:rPr lang="en-US" sz="2000" dirty="0">
                  <a:solidFill>
                    <a:schemeClr val="accent1"/>
                  </a:solidFill>
                  <a:latin typeface="Arial Narrow Regular" charset="0"/>
                </a:rPr>
                <a:t>6’ long by 8’6” high, adding 2’6” to riser height</a:t>
              </a:r>
            </a:p>
            <a:p>
              <a:pPr marL="285750" lvl="0"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Stainless steel construction</a:t>
              </a:r>
            </a:p>
            <a:p>
              <a:pPr marL="285750" lvl="0"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Lifting rings and thrust block anchor exclusive to Zurn is standard</a:t>
              </a:r>
            </a:p>
            <a:p>
              <a:pPr marL="285750" lvl="0"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4”, 6”, 8” and 10” pipe diameters</a:t>
              </a:r>
              <a:endParaRPr lang="en-US" sz="2000" dirty="0">
                <a:solidFill>
                  <a:schemeClr val="accent1"/>
                </a:solidFill>
                <a:latin typeface="Arial Narrow Regular" charset="0"/>
              </a:endParaRPr>
            </a:p>
            <a:p>
              <a:pPr marL="285750" lvl="0"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Push on (C-900 or DIP) by groove ends with test cap and coupling</a:t>
              </a:r>
            </a:p>
            <a:p>
              <a:pPr marL="285750" lvl="0"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Inventory in stock at Wilkins facility</a:t>
              </a:r>
            </a:p>
            <a:p>
              <a:pPr marL="285750" lvl="0"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Net pricing included on National Net Sheets available on ZIX and list prices are loaded in Axapta</a:t>
              </a:r>
            </a:p>
            <a:p>
              <a:pPr marL="285750" lvl="0"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Added to Wilkins building riser specification sheet on Zurn.com</a:t>
              </a:r>
            </a:p>
            <a:p>
              <a:pPr marL="285750" indent="-285750">
                <a:spcAft>
                  <a:spcPts val="600"/>
                </a:spcAft>
                <a:buClr>
                  <a:schemeClr val="tx2"/>
                </a:buClr>
                <a:buFont typeface="Arial" panose="020B0604020202020204" pitchFamily="34" charset="0"/>
                <a:buChar char="•"/>
              </a:pPr>
              <a:r>
                <a:rPr lang="en-US" sz="2000" dirty="0">
                  <a:solidFill>
                    <a:srgbClr val="858591"/>
                  </a:solidFill>
                  <a:latin typeface="Arial Narrow Regular" charset="0"/>
                </a:rPr>
                <a:t>By adding the new heights, Zurn Wilkins will be able to increase market penetration by 25%</a:t>
              </a:r>
            </a:p>
            <a:p>
              <a:pPr marL="285750" lvl="0" indent="-285750">
                <a:spcAft>
                  <a:spcPts val="600"/>
                </a:spcAft>
                <a:buClr>
                  <a:schemeClr val="tx2"/>
                </a:buClr>
                <a:buFont typeface="Arial" panose="020B0604020202020204" pitchFamily="34" charset="0"/>
                <a:buChar char="•"/>
              </a:pPr>
              <a:endParaRPr lang="en-US" sz="1800" dirty="0">
                <a:solidFill>
                  <a:schemeClr val="tx2"/>
                </a:solidFill>
                <a:latin typeface="Arial Regular" charset="0"/>
              </a:endParaRPr>
            </a:p>
          </p:txBody>
        </p:sp>
      </p:grpSp>
      <p:sp>
        <p:nvSpPr>
          <p:cNvPr id="16" name="Rectangle 15"/>
          <p:cNvSpPr/>
          <p:nvPr/>
        </p:nvSpPr>
        <p:spPr>
          <a:xfrm>
            <a:off x="9753600" y="-38100"/>
            <a:ext cx="85344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6" name="Rectangle 5"/>
          <p:cNvSpPr/>
          <p:nvPr/>
        </p:nvSpPr>
        <p:spPr>
          <a:xfrm>
            <a:off x="609600" y="9182100"/>
            <a:ext cx="1752600" cy="844692"/>
          </a:xfrm>
          <a:prstGeom prst="rect">
            <a:avLst/>
          </a:prstGeom>
          <a:solidFill>
            <a:schemeClr val="bg2">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15" name="Picture 14" descr="WBR_SideXSide.png"/>
          <p:cNvPicPr>
            <a:picLocks noChangeAspect="1"/>
          </p:cNvPicPr>
          <p:nvPr/>
        </p:nvPicPr>
        <p:blipFill>
          <a:blip r:embed="rId3" cstate="print"/>
          <a:stretch>
            <a:fillRect/>
          </a:stretch>
        </p:blipFill>
        <p:spPr>
          <a:xfrm>
            <a:off x="9355061" y="1790700"/>
            <a:ext cx="8475739" cy="6400800"/>
          </a:xfrm>
          <a:prstGeom prst="rect">
            <a:avLst/>
          </a:prstGeom>
        </p:spPr>
      </p:pic>
      <p:sp>
        <p:nvSpPr>
          <p:cNvPr id="14" name="TextBox 13"/>
          <p:cNvSpPr txBox="1"/>
          <p:nvPr/>
        </p:nvSpPr>
        <p:spPr>
          <a:xfrm>
            <a:off x="10134600" y="2247900"/>
            <a:ext cx="2514600" cy="400110"/>
          </a:xfrm>
          <a:prstGeom prst="rect">
            <a:avLst/>
          </a:prstGeom>
          <a:noFill/>
        </p:spPr>
        <p:txBody>
          <a:bodyPr wrap="square" rtlCol="0">
            <a:spAutoFit/>
          </a:bodyPr>
          <a:lstStyle/>
          <a:p>
            <a:pPr algn="ctr"/>
            <a:r>
              <a:rPr lang="en-US" sz="2000" dirty="0">
                <a:solidFill>
                  <a:schemeClr val="tx2"/>
                </a:solidFill>
              </a:rPr>
              <a:t>8-WBR</a:t>
            </a:r>
          </a:p>
        </p:txBody>
      </p:sp>
      <p:sp>
        <p:nvSpPr>
          <p:cNvPr id="17" name="TextBox 16"/>
          <p:cNvSpPr txBox="1"/>
          <p:nvPr/>
        </p:nvSpPr>
        <p:spPr>
          <a:xfrm>
            <a:off x="14325600" y="2247900"/>
            <a:ext cx="2514600" cy="400110"/>
          </a:xfrm>
          <a:prstGeom prst="rect">
            <a:avLst/>
          </a:prstGeom>
          <a:noFill/>
        </p:spPr>
        <p:txBody>
          <a:bodyPr wrap="square" rtlCol="0">
            <a:spAutoFit/>
          </a:bodyPr>
          <a:lstStyle/>
          <a:p>
            <a:pPr algn="ctr"/>
            <a:r>
              <a:rPr lang="en-US" sz="2000" dirty="0">
                <a:solidFill>
                  <a:schemeClr val="tx2"/>
                </a:solidFill>
              </a:rPr>
              <a:t>8-WBR-6X8.5</a:t>
            </a:r>
          </a:p>
        </p:txBody>
      </p:sp>
      <p:sp>
        <p:nvSpPr>
          <p:cNvPr id="20" name="TextBox 19"/>
          <p:cNvSpPr txBox="1"/>
          <p:nvPr/>
        </p:nvSpPr>
        <p:spPr>
          <a:xfrm>
            <a:off x="13411200" y="5109746"/>
            <a:ext cx="685800" cy="338554"/>
          </a:xfrm>
          <a:prstGeom prst="rect">
            <a:avLst/>
          </a:prstGeom>
          <a:noFill/>
        </p:spPr>
        <p:txBody>
          <a:bodyPr wrap="square" rtlCol="0">
            <a:spAutoFit/>
          </a:bodyPr>
          <a:lstStyle/>
          <a:p>
            <a:r>
              <a:rPr lang="en-US" sz="1600" dirty="0">
                <a:solidFill>
                  <a:schemeClr val="tx2"/>
                </a:solidFill>
              </a:rPr>
              <a:t>72”</a:t>
            </a:r>
          </a:p>
        </p:txBody>
      </p:sp>
      <p:sp>
        <p:nvSpPr>
          <p:cNvPr id="21" name="TextBox 20"/>
          <p:cNvSpPr txBox="1"/>
          <p:nvPr/>
        </p:nvSpPr>
        <p:spPr>
          <a:xfrm>
            <a:off x="17602200" y="5109746"/>
            <a:ext cx="685800" cy="338554"/>
          </a:xfrm>
          <a:prstGeom prst="rect">
            <a:avLst/>
          </a:prstGeom>
          <a:noFill/>
        </p:spPr>
        <p:txBody>
          <a:bodyPr wrap="square" rtlCol="0">
            <a:spAutoFit/>
          </a:bodyPr>
          <a:lstStyle/>
          <a:p>
            <a:r>
              <a:rPr lang="en-US" sz="1600" dirty="0">
                <a:solidFill>
                  <a:schemeClr val="tx2"/>
                </a:solidFill>
              </a:rPr>
              <a:t>102”</a:t>
            </a:r>
          </a:p>
        </p:txBody>
      </p:sp>
      <p:cxnSp>
        <p:nvCxnSpPr>
          <p:cNvPr id="25" name="Straight Connector 24"/>
          <p:cNvCxnSpPr/>
          <p:nvPr/>
        </p:nvCxnSpPr>
        <p:spPr>
          <a:xfrm>
            <a:off x="13563600" y="7353300"/>
            <a:ext cx="2286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1049000" y="7658100"/>
            <a:ext cx="685800" cy="338554"/>
          </a:xfrm>
          <a:prstGeom prst="rect">
            <a:avLst/>
          </a:prstGeom>
          <a:noFill/>
        </p:spPr>
        <p:txBody>
          <a:bodyPr wrap="square" rtlCol="0">
            <a:spAutoFit/>
          </a:bodyPr>
          <a:lstStyle/>
          <a:p>
            <a:r>
              <a:rPr lang="en-US" sz="1600" dirty="0">
                <a:solidFill>
                  <a:schemeClr val="tx2"/>
                </a:solidFill>
              </a:rPr>
              <a:t>72”</a:t>
            </a:r>
          </a:p>
        </p:txBody>
      </p:sp>
      <p:sp>
        <p:nvSpPr>
          <p:cNvPr id="29" name="TextBox 28"/>
          <p:cNvSpPr txBox="1"/>
          <p:nvPr/>
        </p:nvSpPr>
        <p:spPr>
          <a:xfrm>
            <a:off x="15468600" y="7581900"/>
            <a:ext cx="685800" cy="338554"/>
          </a:xfrm>
          <a:prstGeom prst="rect">
            <a:avLst/>
          </a:prstGeom>
          <a:noFill/>
        </p:spPr>
        <p:txBody>
          <a:bodyPr wrap="square" rtlCol="0">
            <a:spAutoFit/>
          </a:bodyPr>
          <a:lstStyle/>
          <a:p>
            <a:r>
              <a:rPr lang="en-US" sz="1600" dirty="0">
                <a:solidFill>
                  <a:schemeClr val="tx2"/>
                </a:solidFill>
              </a:rPr>
              <a:t>72”</a:t>
            </a:r>
          </a:p>
        </p:txBody>
      </p:sp>
      <p:sp>
        <p:nvSpPr>
          <p:cNvPr id="30" name="Oval 29"/>
          <p:cNvSpPr/>
          <p:nvPr/>
        </p:nvSpPr>
        <p:spPr>
          <a:xfrm>
            <a:off x="13382624" y="5095876"/>
            <a:ext cx="533400" cy="381000"/>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32" name="Oval 31"/>
          <p:cNvSpPr/>
          <p:nvPr/>
        </p:nvSpPr>
        <p:spPr>
          <a:xfrm>
            <a:off x="17630776" y="5081588"/>
            <a:ext cx="533400" cy="381000"/>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Tree>
    <p:extLst>
      <p:ext uri="{BB962C8B-B14F-4D97-AF65-F5344CB8AC3E}">
        <p14:creationId xmlns:p14="http://schemas.microsoft.com/office/powerpoint/2010/main" val="11598176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37949"/>
          <a:stretch/>
        </p:blipFill>
        <p:spPr>
          <a:xfrm>
            <a:off x="0" y="20682"/>
            <a:ext cx="18288000" cy="10266317"/>
          </a:xfrm>
          <a:prstGeom prst="rect">
            <a:avLst/>
          </a:prstGeom>
        </p:spPr>
      </p:pic>
      <p:sp>
        <p:nvSpPr>
          <p:cNvPr id="2" name="Title 1"/>
          <p:cNvSpPr>
            <a:spLocks noGrp="1"/>
          </p:cNvSpPr>
          <p:nvPr>
            <p:ph type="title"/>
          </p:nvPr>
        </p:nvSpPr>
        <p:spPr>
          <a:xfrm>
            <a:off x="876300" y="571411"/>
            <a:ext cx="5448300" cy="1962076"/>
          </a:xfrm>
        </p:spPr>
        <p:txBody>
          <a:bodyPr/>
          <a:lstStyle/>
          <a:p>
            <a:r>
              <a:rPr lang="en-US" dirty="0">
                <a:solidFill>
                  <a:schemeClr val="accent1"/>
                </a:solidFill>
              </a:rPr>
              <a:t>present launches</a:t>
            </a:r>
            <a:br>
              <a:rPr lang="en-US" dirty="0">
                <a:solidFill>
                  <a:schemeClr val="accent1"/>
                </a:solidFill>
              </a:rPr>
            </a:br>
            <a:r>
              <a:rPr lang="en-US" dirty="0"/>
              <a:t>July 2018</a:t>
            </a:r>
            <a:br>
              <a:rPr lang="en-US" dirty="0"/>
            </a:br>
            <a:endParaRPr lang="uk-UA" dirty="0"/>
          </a:p>
        </p:txBody>
      </p:sp>
    </p:spTree>
    <p:extLst>
      <p:ext uri="{BB962C8B-B14F-4D97-AF65-F5344CB8AC3E}">
        <p14:creationId xmlns:p14="http://schemas.microsoft.com/office/powerpoint/2010/main" val="3451767293"/>
      </p:ext>
    </p:extLst>
  </p:cSld>
  <p:clrMapOvr>
    <a:masterClrMapping/>
  </p:clrMapOvr>
  <p:timing>
    <p:tnLst>
      <p:par>
        <p:cTn id="1" dur="indefinite" restart="never" nodeType="tmRoot"/>
      </p:par>
    </p:tnLst>
  </p:timing>
</p:sld>
</file>

<file path=ppt/theme/theme1.xml><?xml version="1.0" encoding="utf-8"?>
<a:theme xmlns:a="http://schemas.openxmlformats.org/drawingml/2006/main" name="GENARAL LAYOUTS">
  <a:themeElements>
    <a:clrScheme name="Custom 4">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77C8"/>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GENARAL LAYOUT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GENARAL LAYOUT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29764</TotalTime>
  <Words>2498</Words>
  <Application>Microsoft Office PowerPoint</Application>
  <PresentationFormat>Custom</PresentationFormat>
  <Paragraphs>524</Paragraphs>
  <Slides>35</Slides>
  <Notes>35</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35</vt:i4>
      </vt:variant>
    </vt:vector>
  </HeadingPairs>
  <TitlesOfParts>
    <vt:vector size="48" baseType="lpstr">
      <vt:lpstr>Arial</vt:lpstr>
      <vt:lpstr>Arial Narrow</vt:lpstr>
      <vt:lpstr>Arial Narrow Regular</vt:lpstr>
      <vt:lpstr>Arial Regular</vt:lpstr>
      <vt:lpstr>Calibri</vt:lpstr>
      <vt:lpstr>Lato Semibold</vt:lpstr>
      <vt:lpstr>Roboto</vt:lpstr>
      <vt:lpstr>GENARAL LAYOUTS</vt:lpstr>
      <vt:lpstr>TEAM SLIDES</vt:lpstr>
      <vt:lpstr>SLIDES WITH IMAGES</vt:lpstr>
      <vt:lpstr>PORTFOLIO</vt:lpstr>
      <vt:lpstr>1_GENARAL LAYOUTS</vt:lpstr>
      <vt:lpstr>2_GENARAL LAYOUTS</vt:lpstr>
      <vt:lpstr>PowerPoint Presentation</vt:lpstr>
      <vt:lpstr>agenda what you’ll learn </vt:lpstr>
      <vt:lpstr>past launches 2018  </vt:lpstr>
      <vt:lpstr>past launch plastic drainage</vt:lpstr>
      <vt:lpstr>past launch commercial drainage</vt:lpstr>
      <vt:lpstr>past launch carriers</vt:lpstr>
      <vt:lpstr>past launches carriers - ryk</vt:lpstr>
      <vt:lpstr>past launches fire protection</vt:lpstr>
      <vt:lpstr>present launches July 2018 </vt:lpstr>
      <vt:lpstr>present launch fire protection</vt:lpstr>
      <vt:lpstr>present launch fire protection</vt:lpstr>
      <vt:lpstr>present launch fire protection</vt:lpstr>
      <vt:lpstr>present launch fire protection</vt:lpstr>
      <vt:lpstr>present launch fire protection </vt:lpstr>
      <vt:lpstr>present launch fire protection</vt:lpstr>
      <vt:lpstr>present launch fire protection</vt:lpstr>
      <vt:lpstr>present launch marketing materials</vt:lpstr>
      <vt:lpstr>present launch www.zurn.com/fire</vt:lpstr>
      <vt:lpstr>present launch fire protection</vt:lpstr>
      <vt:lpstr>PowerPoint Presentation</vt:lpstr>
      <vt:lpstr>PowerPoint Presentation</vt:lpstr>
      <vt:lpstr>PowerPoint Presentation</vt:lpstr>
      <vt:lpstr>present launches marketing</vt:lpstr>
      <vt:lpstr>present launches marketing</vt:lpstr>
      <vt:lpstr>present launches marketing</vt:lpstr>
      <vt:lpstr>present launches marketing</vt:lpstr>
      <vt:lpstr>future launches post-July 2018 </vt:lpstr>
      <vt:lpstr>future launch finish plumbing</vt:lpstr>
      <vt:lpstr>future launch fire protection</vt:lpstr>
      <vt:lpstr>future launches Zurn connected products</vt:lpstr>
      <vt:lpstr>future launches backflow prevention</vt:lpstr>
      <vt:lpstr>future launches pressure reducing valves</vt:lpstr>
      <vt:lpstr>future launches product training</vt:lpstr>
      <vt:lpstr>future launches product training</vt:lpstr>
      <vt:lpstr>resources support</vt:lpstr>
    </vt:vector>
  </TitlesOfParts>
  <Company>diakov.net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Wurster, Cassandra</cp:lastModifiedBy>
  <cp:revision>1529</cp:revision>
  <cp:lastPrinted>2018-01-19T18:53:03Z</cp:lastPrinted>
  <dcterms:created xsi:type="dcterms:W3CDTF">2015-01-20T11:47:48Z</dcterms:created>
  <dcterms:modified xsi:type="dcterms:W3CDTF">2018-07-30T18:37:16Z</dcterms:modified>
</cp:coreProperties>
</file>