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2" r:id="rId2"/>
    <p:sldMasterId id="2147483674" r:id="rId3"/>
    <p:sldMasterId id="2147483677" r:id="rId4"/>
    <p:sldMasterId id="2147483803" r:id="rId5"/>
  </p:sldMasterIdLst>
  <p:notesMasterIdLst>
    <p:notesMasterId r:id="rId59"/>
  </p:notesMasterIdLst>
  <p:sldIdLst>
    <p:sldId id="269" r:id="rId6"/>
    <p:sldId id="266" r:id="rId7"/>
    <p:sldId id="628" r:id="rId8"/>
    <p:sldId id="833" r:id="rId9"/>
    <p:sldId id="834" r:id="rId10"/>
    <p:sldId id="854" r:id="rId11"/>
    <p:sldId id="1977" r:id="rId12"/>
    <p:sldId id="629" r:id="rId13"/>
    <p:sldId id="1981" r:id="rId14"/>
    <p:sldId id="877" r:id="rId15"/>
    <p:sldId id="2012" r:id="rId16"/>
    <p:sldId id="2013" r:id="rId17"/>
    <p:sldId id="2008" r:id="rId18"/>
    <p:sldId id="2009" r:id="rId19"/>
    <p:sldId id="2029" r:id="rId20"/>
    <p:sldId id="2010" r:id="rId21"/>
    <p:sldId id="2011" r:id="rId22"/>
    <p:sldId id="2016" r:id="rId23"/>
    <p:sldId id="1991" r:id="rId24"/>
    <p:sldId id="2015" r:id="rId25"/>
    <p:sldId id="1985" r:id="rId26"/>
    <p:sldId id="2030" r:id="rId27"/>
    <p:sldId id="2014" r:id="rId28"/>
    <p:sldId id="2031" r:id="rId29"/>
    <p:sldId id="1986" r:id="rId30"/>
    <p:sldId id="1965" r:id="rId31"/>
    <p:sldId id="1964" r:id="rId32"/>
    <p:sldId id="2019" r:id="rId33"/>
    <p:sldId id="1994" r:id="rId34"/>
    <p:sldId id="2020" r:id="rId35"/>
    <p:sldId id="1995" r:id="rId36"/>
    <p:sldId id="1996" r:id="rId37"/>
    <p:sldId id="2021" r:id="rId38"/>
    <p:sldId id="2033" r:id="rId39"/>
    <p:sldId id="1980" r:id="rId40"/>
    <p:sldId id="1967" r:id="rId41"/>
    <p:sldId id="1979" r:id="rId42"/>
    <p:sldId id="2022" r:id="rId43"/>
    <p:sldId id="2025" r:id="rId44"/>
    <p:sldId id="1974" r:id="rId45"/>
    <p:sldId id="2007" r:id="rId46"/>
    <p:sldId id="2028" r:id="rId47"/>
    <p:sldId id="632" r:id="rId48"/>
    <p:sldId id="1984" r:id="rId49"/>
    <p:sldId id="1983" r:id="rId50"/>
    <p:sldId id="1990" r:id="rId51"/>
    <p:sldId id="1866" r:id="rId52"/>
    <p:sldId id="2032" r:id="rId53"/>
    <p:sldId id="1997" r:id="rId54"/>
    <p:sldId id="2027" r:id="rId55"/>
    <p:sldId id="2026" r:id="rId56"/>
    <p:sldId id="876" r:id="rId57"/>
    <p:sldId id="797" r:id="rId58"/>
  </p:sldIdLst>
  <p:sldSz cx="18288000" cy="10287000"/>
  <p:notesSz cx="7023100" cy="93091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B6C"/>
    <a:srgbClr val="64D4EA"/>
    <a:srgbClr val="4CCCE6"/>
    <a:srgbClr val="6CD5EA"/>
    <a:srgbClr val="2BC3E1"/>
    <a:srgbClr val="57CFE7"/>
    <a:srgbClr val="AAC42C"/>
    <a:srgbClr val="A156F4"/>
    <a:srgbClr val="C0C0C8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88064" autoAdjust="0"/>
  </p:normalViewPr>
  <p:slideViewPr>
    <p:cSldViewPr>
      <p:cViewPr varScale="1">
        <p:scale>
          <a:sx n="51" d="100"/>
          <a:sy n="51" d="100"/>
        </p:scale>
        <p:origin x="706" y="38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1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187" tIns="46594" rIns="93187" bIns="46594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187" tIns="46594" rIns="93187" bIns="46594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pPr/>
              <a:t>29.10.2019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87" tIns="46594" rIns="93187" bIns="46594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9"/>
          </a:xfrm>
          <a:prstGeom prst="rect">
            <a:avLst/>
          </a:prstGeom>
        </p:spPr>
        <p:txBody>
          <a:bodyPr vert="horz" lIns="93187" tIns="46594" rIns="93187" bIns="465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3"/>
            <a:ext cx="3043343" cy="467071"/>
          </a:xfrm>
          <a:prstGeom prst="rect">
            <a:avLst/>
          </a:prstGeom>
        </p:spPr>
        <p:txBody>
          <a:bodyPr vert="horz" lIns="93187" tIns="46594" rIns="93187" bIns="46594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3"/>
            <a:ext cx="3043343" cy="467071"/>
          </a:xfrm>
          <a:prstGeom prst="rect">
            <a:avLst/>
          </a:prstGeom>
        </p:spPr>
        <p:txBody>
          <a:bodyPr vert="horz" lIns="93187" tIns="46594" rIns="93187" bIns="46594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3793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itchFamily="34" charset="0"/>
              <a:buNone/>
            </a:pPr>
            <a:r>
              <a:rPr lang="en-US" dirty="0"/>
              <a:t>Will Allgood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07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Will Allgood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072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Will Allgood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141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Will Allgood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84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827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Will Allgood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329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dirty="0">
                <a:solidFill>
                  <a:srgbClr val="858591"/>
                </a:solidFill>
                <a:latin typeface="Arial Narrow Regular" charset="0"/>
              </a:rPr>
              <a:t>Handwheel closes the valve or allows it to open as needed to regulate downstream pressure</a:t>
            </a:r>
            <a:endParaRPr lang="en-US" sz="1000" dirty="0">
              <a:solidFill>
                <a:srgbClr val="858591"/>
              </a:solidFill>
              <a:latin typeface="Arial Narrow Regular" charset="0"/>
            </a:endParaRP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82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Will Allgood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874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95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Will Allgood/Nicole Raftery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5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598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Will Allgood/Nicole Raftery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710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John Mankins/Nicole Raftery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782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John Mankins/Nicole Raftery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75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John Mankins/Nicole Raftery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36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John Mankins/Nicole Raftery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840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 Fairley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0864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 Fairley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098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098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098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098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781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098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Kim Fairley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098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0988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098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Silvano Ferrazzo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651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Jill Nagg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65020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Jill Nagg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84059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Jill Nagg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76770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4410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4975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Jill Nagg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0631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>
                <a:solidFill>
                  <a:prstClr val="black"/>
                </a:solidFill>
              </a:rPr>
              <a:pPr/>
              <a:t>41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61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>
                <a:solidFill>
                  <a:prstClr val="black"/>
                </a:solidFill>
              </a:rPr>
              <a:pPr/>
              <a:t>42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13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92238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Krystal Pesch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 Narrow Regular"/>
              </a:rPr>
              <a:t>Allow a user to easily add their existing compatible faucet to a gateway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 Narrow Regular"/>
              </a:rPr>
              <a:t>Modernize without full replacement when products haven’t reached full depreciation 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dirty="0">
              <a:solidFill>
                <a:schemeClr val="dk1"/>
              </a:solidFill>
              <a:latin typeface="Arial Narrow Regular"/>
            </a:endParaRP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8762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Krystal Pesch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Scalable- hundreds of products across many different buildings or floors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3733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John Mankins/Nicole Raftery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3A12-1E0F-412B-B376-8089A55D94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4048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Kim Fairley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>
                <a:solidFill>
                  <a:prstClr val="black"/>
                </a:solidFill>
              </a:rPr>
              <a:pPr/>
              <a:t>47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941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Kim Fairley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>
                <a:solidFill>
                  <a:prstClr val="black"/>
                </a:solidFill>
              </a:rPr>
              <a:pPr/>
              <a:t>48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800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/>
              <a:t>Dan Danowski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>
                <a:solidFill>
                  <a:prstClr val="black"/>
                </a:solidFill>
              </a:rPr>
              <a:pPr/>
              <a:t>49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941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Alejandra Edwards-Garcia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232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Jill Nagg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47160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itchFamily="34" charset="0"/>
              <a:buNone/>
            </a:pPr>
            <a:r>
              <a:rPr lang="en-US" dirty="0"/>
              <a:t>Cassandra Wurster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8591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49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Alejandra Edwards-Garcia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176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Adam Nye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0268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Cassandra Wurster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itchFamily="34" charset="0"/>
              <a:buNone/>
            </a:pPr>
            <a:r>
              <a:rPr lang="en-US" dirty="0"/>
              <a:t>Will Allgood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01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0258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b="0" i="0" dirty="0">
              <a:solidFill>
                <a:schemeClr val="tx1"/>
              </a:solidFill>
              <a:latin typeface="Arial Regular" charset="0"/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solidFill>
                  <a:schemeClr val="bg2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3550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95401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3618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6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2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6"/>
            <a:ext cx="1733550" cy="9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1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9258302"/>
            <a:ext cx="1599812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7523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2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9258302"/>
            <a:ext cx="1599812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93471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6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2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6"/>
            <a:ext cx="1733550" cy="9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1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9258302"/>
            <a:ext cx="1599812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65381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6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2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6"/>
            <a:ext cx="1733550" cy="9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1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9258302"/>
            <a:ext cx="1599812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4732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2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9258302"/>
            <a:ext cx="1599812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10641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6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2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6"/>
            <a:ext cx="1733550" cy="9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1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9258302"/>
            <a:ext cx="1599812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599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3129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761" r:id="rId4"/>
    <p:sldLayoutId id="2147483794" r:id="rId5"/>
    <p:sldLayoutId id="2147483802" r:id="rId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  <p:sldLayoutId id="2147483793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4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10" Type="http://schemas.openxmlformats.org/officeDocument/2006/relationships/image" Target="../media/image80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hA6QxHI1s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urn.com/resources/product-trainin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7886700"/>
            <a:ext cx="1295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accent1"/>
                </a:solidFill>
                <a:latin typeface="Arial Regular" charset="0"/>
                <a:ea typeface="Arial Narrow Regular" charset="0"/>
                <a:cs typeface="Lato Semibold" panose="020F0502020204030203" pitchFamily="34" charset="0"/>
              </a:rPr>
              <a:t>Zurn New Product Launches</a:t>
            </a:r>
            <a:endParaRPr lang="ru-RU" sz="5000" dirty="0">
              <a:solidFill>
                <a:schemeClr val="accent1"/>
              </a:solidFill>
              <a:latin typeface="Arial Regular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8738294"/>
            <a:ext cx="10744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tx2"/>
                </a:solidFill>
                <a:latin typeface="Arial Regular" charset="0"/>
              </a:rPr>
              <a:t>October 2019</a:t>
            </a:r>
            <a:endParaRPr lang="uk-UA" sz="2500" dirty="0">
              <a:solidFill>
                <a:schemeClr val="tx2"/>
              </a:solidFill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51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669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669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669"/>
              <a:t>10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1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69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98B73-58F8-47D0-9CFC-EB9DB155D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10768" r="14469"/>
          <a:stretch/>
        </p:blipFill>
        <p:spPr>
          <a:xfrm>
            <a:off x="9272451" y="831971"/>
            <a:ext cx="4748349" cy="69785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2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1" y="2100543"/>
            <a:ext cx="8619056" cy="2370136"/>
            <a:chOff x="7467600" y="5557807"/>
            <a:chExt cx="8134351" cy="2370137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237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69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Pressure-</a:t>
              </a:r>
              <a:r>
                <a:rPr lang="en-US" sz="3600" dirty="0" err="1">
                  <a:solidFill>
                    <a:srgbClr val="0077C8"/>
                  </a:solidFill>
                  <a:latin typeface="Arial Narrow Regular" charset="0"/>
                </a:rPr>
                <a:t>Tru</a:t>
              </a:r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® ZW5000 Series </a:t>
              </a:r>
            </a:p>
            <a:p>
              <a:pPr defTabSz="1371669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Pressure Reducing Valve </a:t>
              </a:r>
            </a:p>
            <a:p>
              <a:pPr defTabSz="1371669"/>
              <a:r>
                <a:rPr lang="en-US" sz="2801" dirty="0">
                  <a:solidFill>
                    <a:srgbClr val="858591"/>
                  </a:solidFill>
                  <a:latin typeface="Arial Narrow Regular" charset="0"/>
                </a:rPr>
                <a:t>field adjustable fire valves (hose and floor control)</a:t>
              </a:r>
            </a:p>
            <a:p>
              <a:pPr defTabSz="1371669"/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669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9EA3A-E3D8-46C5-8EFA-9DE3F0C84913}"/>
              </a:ext>
            </a:extLst>
          </p:cNvPr>
          <p:cNvSpPr txBox="1"/>
          <p:nvPr/>
        </p:nvSpPr>
        <p:spPr>
          <a:xfrm>
            <a:off x="9753600" y="673480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ZW5000 Pressure-</a:t>
            </a:r>
            <a:r>
              <a:rPr lang="en-US" sz="2000" dirty="0" err="1">
                <a:solidFill>
                  <a:srgbClr val="858591"/>
                </a:solidFill>
                <a:latin typeface="Arial Narrow Regular"/>
              </a:rPr>
              <a:t>Tru</a:t>
            </a:r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® </a:t>
            </a:r>
          </a:p>
          <a:p>
            <a:pPr algn="ctr" defTabSz="1371669"/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Field Adjustable Hose Valve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4D30A-4181-47A3-B1C1-251F5691F0C1}"/>
              </a:ext>
            </a:extLst>
          </p:cNvPr>
          <p:cNvSpPr txBox="1"/>
          <p:nvPr/>
        </p:nvSpPr>
        <p:spPr>
          <a:xfrm>
            <a:off x="14173200" y="910590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ZW5004 Pressure-</a:t>
            </a:r>
            <a:r>
              <a:rPr lang="en-US" sz="2000" dirty="0" err="1">
                <a:solidFill>
                  <a:srgbClr val="858591"/>
                </a:solidFill>
                <a:latin typeface="Arial Narrow Regular"/>
              </a:rPr>
              <a:t>Tru</a:t>
            </a:r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® </a:t>
            </a:r>
          </a:p>
          <a:p>
            <a:pPr algn="ctr" defTabSz="1371669"/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Field Adjustable Floor Control Valve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A6EDB8-AAFE-4830-AB2E-1068739707B3}"/>
              </a:ext>
            </a:extLst>
          </p:cNvPr>
          <p:cNvSpPr txBox="1"/>
          <p:nvPr/>
        </p:nvSpPr>
        <p:spPr>
          <a:xfrm>
            <a:off x="914401" y="4072494"/>
            <a:ext cx="846631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7C8"/>
                </a:solidFill>
                <a:latin typeface="Arial Narrow Regular" charset="0"/>
              </a:rPr>
              <a:t>Widest range of flow performance </a:t>
            </a: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allows for replacement of any competitor valve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7C8"/>
                </a:solidFill>
                <a:latin typeface="Arial Narrow Regular" charset="0"/>
              </a:rPr>
              <a:t>Low torque </a:t>
            </a: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– only 9ft </a:t>
            </a:r>
            <a:r>
              <a:rPr lang="en-US" sz="2000" dirty="0" err="1">
                <a:solidFill>
                  <a:srgbClr val="858591"/>
                </a:solidFill>
                <a:latin typeface="Arial Narrow Regular" charset="0"/>
              </a:rPr>
              <a:t>lb</a:t>
            </a: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 of torque to field adjust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7C8"/>
                </a:solidFill>
                <a:latin typeface="Arial Narrow Regular" charset="0"/>
              </a:rPr>
              <a:t>Compact</a:t>
            </a: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 - designed to fit in tighter spaces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7C8"/>
                </a:solidFill>
                <a:latin typeface="Arial Narrow Regular" charset="0"/>
              </a:rPr>
              <a:t>Tamper proof shield (standard)</a:t>
            </a:r>
          </a:p>
          <a:p>
            <a:pPr marL="971598" lvl="1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New Construction – drops out of way for ease of in field adjustments</a:t>
            </a:r>
          </a:p>
          <a:p>
            <a:pPr marL="971598" lvl="1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Fire Fighting – breakaway for quick in field adjustments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Larger handwheel for ease of operation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Lightweight aluminum adjusting rod included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Angle or inline globe body with grooved or threaded connections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Regulates pressure under both FLOW and NO-FLOW conditions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Tamper resistant integral supervisory switch (standard) on all floor control valves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UL</a:t>
            </a:r>
            <a:r>
              <a:rPr lang="en-US" sz="2000" dirty="0">
                <a:solidFill>
                  <a:srgbClr val="858591"/>
                </a:solidFill>
                <a:latin typeface="Calibri" panose="020F0502020204030204" pitchFamily="34" charset="0"/>
              </a:rPr>
              <a:t>®</a:t>
            </a: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 and </a:t>
            </a:r>
            <a:r>
              <a:rPr lang="en-US" sz="2000" dirty="0" err="1">
                <a:solidFill>
                  <a:srgbClr val="858591"/>
                </a:solidFill>
                <a:latin typeface="Arial Narrow Regular" charset="0"/>
              </a:rPr>
              <a:t>cUL</a:t>
            </a:r>
            <a:r>
              <a:rPr lang="en-US" sz="2000" dirty="0">
                <a:solidFill>
                  <a:srgbClr val="858591"/>
                </a:solidFill>
                <a:latin typeface="Calibri" panose="020F0502020204030204" pitchFamily="34" charset="0"/>
              </a:rPr>
              <a:t>® </a:t>
            </a:r>
            <a:r>
              <a:rPr lang="en-US" sz="2000" dirty="0">
                <a:solidFill>
                  <a:srgbClr val="858591"/>
                </a:solidFill>
                <a:latin typeface="Arial Narrow Regular" charset="0"/>
              </a:rPr>
              <a:t>Listed</a:t>
            </a: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58591"/>
              </a:solidFill>
              <a:latin typeface="Arial Narrow Regular" charset="0"/>
            </a:endParaRPr>
          </a:p>
          <a:p>
            <a:pPr marL="285765" indent="-285765" defTabSz="1371669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58591"/>
              </a:solidFill>
              <a:latin typeface="Arial Narrow Regular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70ED8-EC9C-4D4C-B641-BFA6C6ADF3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10001" r="22084" b="8087"/>
          <a:stretch/>
        </p:blipFill>
        <p:spPr>
          <a:xfrm>
            <a:off x="14020801" y="2779957"/>
            <a:ext cx="4250042" cy="629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4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11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98B73-58F8-47D0-9CFC-EB9DB155D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10768" r="23975" b="10120"/>
          <a:stretch/>
        </p:blipFill>
        <p:spPr>
          <a:xfrm>
            <a:off x="11826457" y="-28197"/>
            <a:ext cx="6461546" cy="99822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141470"/>
            <a:ext cx="8619056" cy="1577355"/>
            <a:chOff x="7467600" y="5557807"/>
            <a:chExt cx="8134351" cy="1577355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57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69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ZW5000 Pressure Reducing Valve </a:t>
              </a:r>
            </a:p>
            <a:p>
              <a:pPr defTabSz="1371669"/>
              <a:r>
                <a:rPr lang="en-US" sz="4050" dirty="0">
                  <a:solidFill>
                    <a:srgbClr val="858591"/>
                  </a:solidFill>
                  <a:latin typeface="Arial Narrow Regular" charset="0"/>
                </a:rPr>
                <a:t>field adjustable fire hose valves</a:t>
              </a: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9EA3A-E3D8-46C5-8EFA-9DE3F0C84913}"/>
              </a:ext>
            </a:extLst>
          </p:cNvPr>
          <p:cNvSpPr txBox="1"/>
          <p:nvPr/>
        </p:nvSpPr>
        <p:spPr>
          <a:xfrm>
            <a:off x="9459909" y="1840022"/>
            <a:ext cx="388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2400" dirty="0">
                <a:solidFill>
                  <a:srgbClr val="858591"/>
                </a:solidFill>
                <a:latin typeface="Arial Narrow Regular"/>
              </a:rPr>
              <a:t>ZW5000 Pressure-Tru® </a:t>
            </a:r>
          </a:p>
          <a:p>
            <a:pPr algn="ctr" defTabSz="1371738"/>
            <a:r>
              <a:rPr lang="en-US" sz="2400" dirty="0">
                <a:solidFill>
                  <a:srgbClr val="858591"/>
                </a:solidFill>
                <a:latin typeface="Arial Narrow Regular"/>
              </a:rPr>
              <a:t>Field Adjustable Hose Valve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7B46F-9411-494A-81C8-CBFBE08193C6}"/>
              </a:ext>
            </a:extLst>
          </p:cNvPr>
          <p:cNvSpPr txBox="1"/>
          <p:nvPr/>
        </p:nvSpPr>
        <p:spPr>
          <a:xfrm>
            <a:off x="1066802" y="3314700"/>
            <a:ext cx="6629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Listed as a standpipe valve for individual hose stations in CLASS I and CLASS III systems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UL</a:t>
            </a:r>
            <a:r>
              <a:rPr lang="en-US" sz="2100" dirty="0">
                <a:solidFill>
                  <a:srgbClr val="858591"/>
                </a:solidFill>
                <a:latin typeface="Calibri" panose="020F0502020204030204" pitchFamily="34" charset="0"/>
              </a:rPr>
              <a:t>®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 and </a:t>
            </a:r>
            <a:r>
              <a:rPr lang="en-US" sz="2100" dirty="0" err="1">
                <a:solidFill>
                  <a:srgbClr val="858591"/>
                </a:solidFill>
                <a:latin typeface="Arial Narrow Regular" charset="0"/>
              </a:rPr>
              <a:t>cUL</a:t>
            </a:r>
            <a:r>
              <a:rPr lang="en-US" sz="2100" dirty="0">
                <a:solidFill>
                  <a:srgbClr val="858591"/>
                </a:solidFill>
                <a:latin typeface="Calibri" panose="020F0502020204030204" pitchFamily="34" charset="0"/>
              </a:rPr>
              <a:t>®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Listed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Factory or Field Set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Maximum inlet pressure:  400psi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Inlet connection: </a:t>
            </a:r>
          </a:p>
          <a:p>
            <a:pPr marL="971613" lvl="1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(ZW5000):  FNPT or Grooved</a:t>
            </a:r>
          </a:p>
          <a:p>
            <a:pPr marL="971613" lvl="1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(ZW5000F):  FNPT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Outlet connection:</a:t>
            </a:r>
          </a:p>
          <a:p>
            <a:pPr marL="971613" lvl="1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(ZW5000):  Male hose</a:t>
            </a:r>
          </a:p>
          <a:p>
            <a:pPr marL="971613" lvl="1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(ZW5000F):  FNPT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Tapped and plugged inlet and outlet for pressure gauge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  <a:p>
            <a:pPr defTabSz="1371738">
              <a:spcAft>
                <a:spcPts val="600"/>
              </a:spcAft>
              <a:buClr>
                <a:srgbClr val="858591"/>
              </a:buClr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DB527-0CA4-407A-8C51-AD2A5602F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473" y="3572629"/>
            <a:ext cx="3121818" cy="39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92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12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70ED8-EC9C-4D4C-B641-BFA6C6ADF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10001" r="22084" b="8087"/>
          <a:stretch/>
        </p:blipFill>
        <p:spPr>
          <a:xfrm>
            <a:off x="12180168" y="1032978"/>
            <a:ext cx="6078006" cy="89992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A4D30A-4181-47A3-B1C1-251F5691F0C1}"/>
              </a:ext>
            </a:extLst>
          </p:cNvPr>
          <p:cNvSpPr txBox="1"/>
          <p:nvPr/>
        </p:nvSpPr>
        <p:spPr>
          <a:xfrm>
            <a:off x="9169226" y="1233714"/>
            <a:ext cx="33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2400" dirty="0">
                <a:solidFill>
                  <a:srgbClr val="858591"/>
                </a:solidFill>
                <a:latin typeface="Arial Narrow Regular"/>
              </a:rPr>
              <a:t>ZW5004 Pressure-Tru® </a:t>
            </a:r>
          </a:p>
          <a:p>
            <a:pPr algn="ctr" defTabSz="1371738"/>
            <a:r>
              <a:rPr lang="en-US" sz="2400" dirty="0">
                <a:solidFill>
                  <a:srgbClr val="858591"/>
                </a:solidFill>
                <a:latin typeface="Arial Narrow Regular"/>
              </a:rPr>
              <a:t>Field Adjustable </a:t>
            </a:r>
          </a:p>
          <a:p>
            <a:pPr algn="ctr" defTabSz="1371738"/>
            <a:r>
              <a:rPr lang="en-US" sz="2400" dirty="0">
                <a:solidFill>
                  <a:srgbClr val="858591"/>
                </a:solidFill>
                <a:latin typeface="Arial Narrow Regular"/>
              </a:rPr>
              <a:t>Floor Control Valve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E9F85C-5E96-4A9C-A31B-279F9546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690" y="5075351"/>
            <a:ext cx="4171205" cy="1839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5000EA-5CEE-483E-9E40-B6CA60500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991" b="83820"/>
          <a:stretch/>
        </p:blipFill>
        <p:spPr>
          <a:xfrm>
            <a:off x="9287208" y="4407337"/>
            <a:ext cx="2883768" cy="6443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C5CE67C-609E-4148-B431-AA46CB502327}"/>
              </a:ext>
            </a:extLst>
          </p:cNvPr>
          <p:cNvGrpSpPr/>
          <p:nvPr/>
        </p:nvGrpSpPr>
        <p:grpSpPr>
          <a:xfrm>
            <a:off x="830582" y="2141467"/>
            <a:ext cx="8619056" cy="1577355"/>
            <a:chOff x="7467600" y="5557807"/>
            <a:chExt cx="8134351" cy="157735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BAAE43-5113-40C8-81C1-E278875A421A}"/>
                </a:ext>
              </a:extLst>
            </p:cNvPr>
            <p:cNvSpPr txBox="1"/>
            <p:nvPr/>
          </p:nvSpPr>
          <p:spPr>
            <a:xfrm>
              <a:off x="7587625" y="5557807"/>
              <a:ext cx="8014326" cy="157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69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ZW5004 Pressure Reducing Valve </a:t>
              </a:r>
            </a:p>
            <a:p>
              <a:pPr defTabSz="1371669"/>
              <a:r>
                <a:rPr lang="en-US" sz="4050" dirty="0">
                  <a:solidFill>
                    <a:srgbClr val="858591"/>
                  </a:solidFill>
                  <a:latin typeface="Arial Narrow Regular" charset="0"/>
                </a:rPr>
                <a:t>field adjustable floor control valve</a:t>
              </a: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B85E59-BA7A-47B9-9E43-140776C11929}"/>
                </a:ext>
              </a:extLst>
            </p:cNvPr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120237-42CA-4E97-87B9-2EF359EB66C8}"/>
              </a:ext>
            </a:extLst>
          </p:cNvPr>
          <p:cNvSpPr txBox="1"/>
          <p:nvPr/>
        </p:nvSpPr>
        <p:spPr>
          <a:xfrm>
            <a:off x="1077498" y="3355496"/>
            <a:ext cx="73654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Listed as a floor control valve, an indicating valve, and a check valve in automatic sprinkler systems as well as a standpipe valve for CLASS I and CLASS III systems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UL</a:t>
            </a:r>
            <a:r>
              <a:rPr lang="en-US" sz="2100" dirty="0">
                <a:solidFill>
                  <a:srgbClr val="858591"/>
                </a:solidFill>
                <a:latin typeface="Calibri" panose="020F0502020204030204" pitchFamily="34" charset="0"/>
              </a:rPr>
              <a:t>®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 and </a:t>
            </a:r>
            <a:r>
              <a:rPr lang="en-US" sz="2100" dirty="0" err="1">
                <a:solidFill>
                  <a:srgbClr val="858591"/>
                </a:solidFill>
                <a:latin typeface="Arial Narrow Regular" charset="0"/>
              </a:rPr>
              <a:t>cUL</a:t>
            </a:r>
            <a:r>
              <a:rPr lang="en-US" sz="2100" dirty="0">
                <a:solidFill>
                  <a:srgbClr val="858591"/>
                </a:solidFill>
                <a:latin typeface="Calibri" panose="020F0502020204030204" pitchFamily="34" charset="0"/>
              </a:rPr>
              <a:t>®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Listed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Factory or Field Set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Maximum inlet pressure:  400psi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Inlet connection: FNPT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Outlet connection:  FNPT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Tapped and plugged inlet and outlet for pressure gauge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Integral supervisory switch contact rating of 3 amps at 125VAC and a tamper resistant cover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  <a:p>
            <a:pPr defTabSz="1371738">
              <a:spcAft>
                <a:spcPts val="600"/>
              </a:spcAft>
              <a:buClr>
                <a:srgbClr val="858591"/>
              </a:buClr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2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13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98B73-58F8-47D0-9CFC-EB9DB155D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8" t="10768" r="28542"/>
          <a:stretch/>
        </p:blipFill>
        <p:spPr>
          <a:xfrm>
            <a:off x="10254655" y="-514448"/>
            <a:ext cx="8583182" cy="188412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26"/>
            <a:ext cx="8619056" cy="1385123"/>
            <a:chOff x="7467600" y="5557807"/>
            <a:chExt cx="8134351" cy="1385123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38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Low Torque</a:t>
              </a:r>
            </a:p>
            <a:p>
              <a:pPr defTabSz="1371738"/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5A8C1A-2DFA-4A35-99AC-CF17174C8F3D}"/>
              </a:ext>
            </a:extLst>
          </p:cNvPr>
          <p:cNvCxnSpPr>
            <a:cxnSpLocks/>
          </p:cNvCxnSpPr>
          <p:nvPr/>
        </p:nvCxnSpPr>
        <p:spPr>
          <a:xfrm>
            <a:off x="8491383" y="3897483"/>
            <a:ext cx="5043081" cy="176976"/>
          </a:xfrm>
          <a:prstGeom prst="straightConnector1">
            <a:avLst/>
          </a:prstGeom>
          <a:ln w="47625" cap="sq">
            <a:solidFill>
              <a:schemeClr val="accent1"/>
            </a:solidFill>
            <a:bevel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BE100B7-6FAB-43E3-A680-7D9E4BC72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11" y="7006439"/>
            <a:ext cx="5081103" cy="2696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AFC4A0-8819-41E4-99D4-E7021ECA1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100" y="6012424"/>
            <a:ext cx="4471988" cy="3929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8A3DC7-6503-4CBD-B8D6-2955004965CA}"/>
              </a:ext>
            </a:extLst>
          </p:cNvPr>
          <p:cNvSpPr txBox="1"/>
          <p:nvPr/>
        </p:nvSpPr>
        <p:spPr>
          <a:xfrm>
            <a:off x="959942" y="3459271"/>
            <a:ext cx="67340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Low Torque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takes only 9 ft lb. of force to field adjust under flow or no-flow conditions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Closest competitor Elkhart URFA is 15 ft./lbs. torque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Each complete revolution is one complete setting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0-15 adjustment settings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Lightweight aluminum adjusting rod included</a:t>
            </a:r>
          </a:p>
          <a:p>
            <a:pPr defTabSz="1371738">
              <a:spcAft>
                <a:spcPts val="600"/>
              </a:spcAft>
              <a:buClr>
                <a:srgbClr val="858591"/>
              </a:buClr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1B2793-0149-476C-93CD-AE0A0B8D2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2" y="9258304"/>
            <a:ext cx="1599812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8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14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26"/>
            <a:ext cx="8619056" cy="1385123"/>
            <a:chOff x="7467600" y="5557807"/>
            <a:chExt cx="8134351" cy="1385123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38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Compact</a:t>
              </a:r>
            </a:p>
            <a:p>
              <a:pPr defTabSz="1371738"/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E8964EA-AC49-4DCF-AEE9-763579A87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437" y="2040398"/>
            <a:ext cx="12347121" cy="7532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71A0E1-AA6F-4B50-865E-0E3B3B32863B}"/>
              </a:ext>
            </a:extLst>
          </p:cNvPr>
          <p:cNvSpPr txBox="1"/>
          <p:nvPr/>
        </p:nvSpPr>
        <p:spPr>
          <a:xfrm>
            <a:off x="894626" y="3328637"/>
            <a:ext cx="443502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Designed to </a:t>
            </a: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fit in tighter spaces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3 inches shorter in height from our Z3000 and 4-1/2 inches shorter from our Z3004 in the open position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Lightest and most compact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valve on the market</a:t>
            </a:r>
          </a:p>
          <a:p>
            <a:pPr defTabSz="1371738">
              <a:spcAft>
                <a:spcPts val="600"/>
              </a:spcAft>
              <a:buClr>
                <a:srgbClr val="858591"/>
              </a:buClr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0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15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26"/>
            <a:ext cx="8619056" cy="1385123"/>
            <a:chOff x="7467600" y="5557807"/>
            <a:chExt cx="8134351" cy="1385123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38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Flow Performance</a:t>
              </a:r>
            </a:p>
            <a:p>
              <a:pPr defTabSz="1371738"/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6FE08B-2801-446C-848C-8CBBA8A81377}"/>
              </a:ext>
            </a:extLst>
          </p:cNvPr>
          <p:cNvSpPr txBox="1"/>
          <p:nvPr/>
        </p:nvSpPr>
        <p:spPr>
          <a:xfrm>
            <a:off x="711739" y="3616022"/>
            <a:ext cx="725660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Widest range of flow performance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satisfies virtually any application or replacement of any competitor’s valve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Provides </a:t>
            </a: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up to 30 psi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in higher residual outlet pressure than competitor models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Regulates pressure under both FLOW and NO-FLOW conditions</a:t>
            </a:r>
          </a:p>
          <a:p>
            <a:pPr defTabSz="1371738">
              <a:spcAft>
                <a:spcPts val="600"/>
              </a:spcAft>
              <a:buClr>
                <a:srgbClr val="858591"/>
              </a:buClr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858591"/>
              </a:solidFill>
              <a:latin typeface="Arial Narrow Regular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E384F-51D4-47AE-9B48-1FBCCE867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296" b="74980"/>
          <a:stretch/>
        </p:blipFill>
        <p:spPr>
          <a:xfrm>
            <a:off x="11367914" y="761593"/>
            <a:ext cx="5084220" cy="19918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77C4E2-EDF9-4F40-A66C-FE6EBB898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1" r="14544"/>
          <a:stretch/>
        </p:blipFill>
        <p:spPr>
          <a:xfrm>
            <a:off x="9356914" y="2926204"/>
            <a:ext cx="8844872" cy="5675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192020-CA60-4526-8066-494D9EDE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56" t="37061" r="4557" b="46005"/>
          <a:stretch/>
        </p:blipFill>
        <p:spPr>
          <a:xfrm>
            <a:off x="12820004" y="8673544"/>
            <a:ext cx="2691480" cy="15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29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16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26"/>
            <a:ext cx="8619056" cy="1385123"/>
            <a:chOff x="7467600" y="5557807"/>
            <a:chExt cx="8134351" cy="1385123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38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Design Features</a:t>
              </a:r>
            </a:p>
            <a:p>
              <a:pPr defTabSz="1371738"/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5BBB74E-B466-4495-99DB-AAC2E2B45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636" y="213849"/>
            <a:ext cx="8401050" cy="10086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7CC745-97C2-49B1-97EE-942DE70112C3}"/>
              </a:ext>
            </a:extLst>
          </p:cNvPr>
          <p:cNvSpPr txBox="1"/>
          <p:nvPr/>
        </p:nvSpPr>
        <p:spPr>
          <a:xfrm>
            <a:off x="972998" y="3602960"/>
            <a:ext cx="6512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O-ring on adjusting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nut to prevent vibration from changing valve setting at low settings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Ultra low friction washer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to make valve adjustment easier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Tapped and plugged inlet and outlet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for pressure gauge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Larger handwheel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for ease of operation</a:t>
            </a:r>
          </a:p>
        </p:txBody>
      </p:sp>
    </p:spTree>
    <p:extLst>
      <p:ext uri="{BB962C8B-B14F-4D97-AF65-F5344CB8AC3E}">
        <p14:creationId xmlns:p14="http://schemas.microsoft.com/office/powerpoint/2010/main" val="121433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17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26"/>
            <a:ext cx="8619056" cy="1385123"/>
            <a:chOff x="7467600" y="5557807"/>
            <a:chExt cx="8134351" cy="1385123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38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Tamper Shield</a:t>
              </a:r>
            </a:p>
            <a:p>
              <a:pPr defTabSz="1371738"/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271C44-7DEE-4C3B-8BF3-3167FC5BB3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8" t="10768" r="28542"/>
          <a:stretch/>
        </p:blipFill>
        <p:spPr>
          <a:xfrm>
            <a:off x="9692120" y="213849"/>
            <a:ext cx="8583182" cy="18841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40C211-2198-4BF8-90CC-6A58BC168109}"/>
              </a:ext>
            </a:extLst>
          </p:cNvPr>
          <p:cNvSpPr txBox="1"/>
          <p:nvPr/>
        </p:nvSpPr>
        <p:spPr>
          <a:xfrm>
            <a:off x="792123" y="3381527"/>
            <a:ext cx="753362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For Contractor: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Drops out of way for easy start-up adjustments 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in the field for new construction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For Fire Ground Force: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7C8"/>
                </a:solidFill>
                <a:latin typeface="Arial Narrow Regular" charset="0"/>
              </a:rPr>
              <a:t>Breaks away</a:t>
            </a: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 for on-the-fly adjustments in cases of emergency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58591"/>
              </a:solidFill>
              <a:latin typeface="Arial Narrow Regular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1EE84A-F25A-4F7A-8EC5-4BD2B81BE610}"/>
              </a:ext>
            </a:extLst>
          </p:cNvPr>
          <p:cNvCxnSpPr>
            <a:cxnSpLocks/>
          </p:cNvCxnSpPr>
          <p:nvPr/>
        </p:nvCxnSpPr>
        <p:spPr>
          <a:xfrm>
            <a:off x="8359214" y="4448133"/>
            <a:ext cx="4442387" cy="1537575"/>
          </a:xfrm>
          <a:prstGeom prst="straightConnector1">
            <a:avLst/>
          </a:prstGeom>
          <a:ln w="47625" cap="sq">
            <a:solidFill>
              <a:schemeClr val="accent1"/>
            </a:solidFill>
            <a:bevel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867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18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26"/>
            <a:ext cx="8619056" cy="1385123"/>
            <a:chOff x="7467600" y="5557807"/>
            <a:chExt cx="8134351" cy="1385123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38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Pricing and Distribution</a:t>
              </a:r>
            </a:p>
            <a:p>
              <a:pPr defTabSz="1371738"/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40C211-2198-4BF8-90CC-6A58BC168109}"/>
              </a:ext>
            </a:extLst>
          </p:cNvPr>
          <p:cNvSpPr txBox="1"/>
          <p:nvPr/>
        </p:nvSpPr>
        <p:spPr>
          <a:xfrm>
            <a:off x="792123" y="3381527"/>
            <a:ext cx="75336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Pricing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Net Pricing and List Pricing available on ZIX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For job quotes reach out to Will Allgood and Mike Mallas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List Price loaded in Axapta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Distribution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Inventory to build 400+ in Paso Robles, CA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Building and shipping AVAILABLE NOW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58591"/>
              </a:solidFill>
              <a:latin typeface="Arial Narrow Regular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B07B6B-579C-4DA4-B012-F9CAE67DF5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10768" r="14469"/>
          <a:stretch/>
        </p:blipFill>
        <p:spPr>
          <a:xfrm>
            <a:off x="9272451" y="831971"/>
            <a:ext cx="4748349" cy="69785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659613-85FF-4F44-B80A-998E45542C21}"/>
              </a:ext>
            </a:extLst>
          </p:cNvPr>
          <p:cNvSpPr txBox="1"/>
          <p:nvPr/>
        </p:nvSpPr>
        <p:spPr>
          <a:xfrm>
            <a:off x="9753600" y="673480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ZW5000 Pressure-</a:t>
            </a:r>
            <a:r>
              <a:rPr lang="en-US" sz="2000" dirty="0" err="1">
                <a:solidFill>
                  <a:srgbClr val="858591"/>
                </a:solidFill>
                <a:latin typeface="Arial Narrow Regular"/>
              </a:rPr>
              <a:t>Tru</a:t>
            </a:r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® </a:t>
            </a:r>
          </a:p>
          <a:p>
            <a:pPr algn="ctr" defTabSz="1371669"/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Field Adjustable Hose Valve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0D511-8D16-445A-A104-0BBB83DEFC70}"/>
              </a:ext>
            </a:extLst>
          </p:cNvPr>
          <p:cNvSpPr txBox="1"/>
          <p:nvPr/>
        </p:nvSpPr>
        <p:spPr>
          <a:xfrm>
            <a:off x="14173200" y="910590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ZW5004 Pressure-</a:t>
            </a:r>
            <a:r>
              <a:rPr lang="en-US" sz="2000" dirty="0" err="1">
                <a:solidFill>
                  <a:srgbClr val="858591"/>
                </a:solidFill>
                <a:latin typeface="Arial Narrow Regular"/>
              </a:rPr>
              <a:t>Tru</a:t>
            </a:r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® </a:t>
            </a:r>
          </a:p>
          <a:p>
            <a:pPr algn="ctr" defTabSz="1371669"/>
            <a:r>
              <a:rPr lang="en-US" sz="2000" dirty="0">
                <a:solidFill>
                  <a:srgbClr val="858591"/>
                </a:solidFill>
                <a:latin typeface="Arial Narrow Regular"/>
              </a:rPr>
              <a:t>Field Adjustable Floor Control Valve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124771-759B-414B-9BE7-8FE83CE6C6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10001" r="22084" b="8087"/>
          <a:stretch/>
        </p:blipFill>
        <p:spPr>
          <a:xfrm>
            <a:off x="14020801" y="2779957"/>
            <a:ext cx="4250042" cy="629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41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19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22"/>
            <a:ext cx="8619056" cy="1508105"/>
            <a:chOff x="7467600" y="5557807"/>
            <a:chExt cx="8134351" cy="150810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50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Pressure-Tru® Field Adjustable</a:t>
              </a:r>
            </a:p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ZW5000/5004 Series Pressure Reducing Valve </a:t>
              </a:r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9B985EB-530C-4184-8ED0-4DAF995E9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998" y="181248"/>
            <a:ext cx="3545523" cy="46087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698C6-4F55-418B-B067-F095BCE3C76E}"/>
              </a:ext>
            </a:extLst>
          </p:cNvPr>
          <p:cNvSpPr txBox="1"/>
          <p:nvPr/>
        </p:nvSpPr>
        <p:spPr>
          <a:xfrm>
            <a:off x="8808745" y="4836911"/>
            <a:ext cx="484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One Sheet</a:t>
            </a:r>
          </a:p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zurn.com and ZIX fulfillment through </a:t>
            </a:r>
            <a:r>
              <a:rPr lang="en-US" sz="1400" dirty="0" err="1">
                <a:solidFill>
                  <a:srgbClr val="858591"/>
                </a:solidFill>
                <a:latin typeface="Arial Narrow" panose="020B0606020202030204" pitchFamily="34" charset="0"/>
              </a:rPr>
              <a:t>Delzer</a:t>
            </a:r>
            <a:endParaRPr lang="en-US" sz="1400" dirty="0">
              <a:solidFill>
                <a:srgbClr val="85859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D4076-5ECC-4DC7-82B1-D9A29BE7B6B9}"/>
              </a:ext>
            </a:extLst>
          </p:cNvPr>
          <p:cNvSpPr txBox="1"/>
          <p:nvPr/>
        </p:nvSpPr>
        <p:spPr>
          <a:xfrm>
            <a:off x="13272544" y="5202174"/>
            <a:ext cx="484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Spec Sheet</a:t>
            </a:r>
          </a:p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zurn.com product pages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36520-786F-4716-9DBE-B1A5DA6E909A}"/>
              </a:ext>
            </a:extLst>
          </p:cNvPr>
          <p:cNvSpPr txBox="1"/>
          <p:nvPr/>
        </p:nvSpPr>
        <p:spPr>
          <a:xfrm>
            <a:off x="13156893" y="9335814"/>
            <a:ext cx="2086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Order Forms</a:t>
            </a:r>
          </a:p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zurn.com product pages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45756-1881-428E-8389-0BA619965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731" y="5822862"/>
            <a:ext cx="2501858" cy="32823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6E11CC-B71F-406C-A22B-6A555F397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2544" y="296843"/>
            <a:ext cx="2671958" cy="34873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EA3113-EFF0-4B93-ABCD-B685C28B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3791" y="6574557"/>
            <a:ext cx="2586381" cy="339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49897E-3A13-418F-9BB1-5809EEEA3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0920" y="1609358"/>
            <a:ext cx="2671956" cy="3475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AFC266A-4B2E-4884-9B2D-C6AB9F8149B2}"/>
              </a:ext>
            </a:extLst>
          </p:cNvPr>
          <p:cNvSpPr txBox="1"/>
          <p:nvPr/>
        </p:nvSpPr>
        <p:spPr>
          <a:xfrm>
            <a:off x="1102033" y="3893154"/>
            <a:ext cx="4462745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738">
              <a:spcAft>
                <a:spcPts val="600"/>
              </a:spcAft>
              <a:buClr>
                <a:srgbClr val="858591"/>
              </a:buClr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Marketing materials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One Sheet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Spec Sheet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Installation Instructions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Product Pages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Fire Protection Brochure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C1509A-8F84-402A-8F0F-414F4575E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6947" y="5854155"/>
            <a:ext cx="4715630" cy="3429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3373C8-328F-4717-81FF-C2EE6E593840}"/>
              </a:ext>
            </a:extLst>
          </p:cNvPr>
          <p:cNvSpPr txBox="1"/>
          <p:nvPr/>
        </p:nvSpPr>
        <p:spPr>
          <a:xfrm>
            <a:off x="7836947" y="9367330"/>
            <a:ext cx="4843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Product Pages on zurn.com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3EE0E-11BA-48B7-86B3-B0490AEF5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479" y="3920273"/>
            <a:ext cx="2831808" cy="37021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D26E68-6736-47AA-AB35-A0A602A95059}"/>
              </a:ext>
            </a:extLst>
          </p:cNvPr>
          <p:cNvSpPr txBox="1"/>
          <p:nvPr/>
        </p:nvSpPr>
        <p:spPr>
          <a:xfrm>
            <a:off x="4693481" y="7655356"/>
            <a:ext cx="283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Fire Protection Brochure</a:t>
            </a:r>
          </a:p>
        </p:txBody>
      </p:sp>
    </p:spTree>
    <p:extLst>
      <p:ext uri="{BB962C8B-B14F-4D97-AF65-F5344CB8AC3E}">
        <p14:creationId xmlns:p14="http://schemas.microsoft.com/office/powerpoint/2010/main" val="190343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50" y="399454"/>
            <a:ext cx="5448300" cy="19620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agenda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what you’ll learn</a:t>
            </a:r>
            <a:br>
              <a:rPr lang="en-US" dirty="0"/>
            </a:br>
            <a:endParaRPr lang="uk-UA" dirty="0"/>
          </a:p>
        </p:txBody>
      </p:sp>
      <p:grpSp>
        <p:nvGrpSpPr>
          <p:cNvPr id="25" name="Group 24"/>
          <p:cNvGrpSpPr/>
          <p:nvPr/>
        </p:nvGrpSpPr>
        <p:grpSpPr>
          <a:xfrm>
            <a:off x="762000" y="2666231"/>
            <a:ext cx="7658098" cy="1862048"/>
            <a:chOff x="1562101" y="3053723"/>
            <a:chExt cx="7658098" cy="1862048"/>
          </a:xfrm>
        </p:grpSpPr>
        <p:sp>
          <p:nvSpPr>
            <p:cNvPr id="4" name="TextBox 3"/>
            <p:cNvSpPr txBox="1"/>
            <p:nvPr/>
          </p:nvSpPr>
          <p:spPr>
            <a:xfrm>
              <a:off x="1562101" y="3053723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>
                  <a:solidFill>
                    <a:schemeClr val="accent1"/>
                  </a:solidFill>
                  <a:latin typeface="Arial Narrow Regular" charset="0"/>
                </a:rPr>
                <a:t>01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7600" y="3206123"/>
              <a:ext cx="5562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A091B"/>
                  </a:solidFill>
                  <a:latin typeface="Arial Narrow Regular" charset="0"/>
                </a:rPr>
                <a:t>past launches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2000" y="6253252"/>
            <a:ext cx="7581898" cy="1862048"/>
            <a:chOff x="1562101" y="5371229"/>
            <a:chExt cx="7581898" cy="1862048"/>
          </a:xfrm>
        </p:grpSpPr>
        <p:sp>
          <p:nvSpPr>
            <p:cNvPr id="11" name="TextBox 10"/>
            <p:cNvSpPr txBox="1"/>
            <p:nvPr/>
          </p:nvSpPr>
          <p:spPr>
            <a:xfrm>
              <a:off x="1562101" y="5371229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>
                  <a:solidFill>
                    <a:schemeClr val="accent1"/>
                  </a:solidFill>
                  <a:latin typeface="Arial Narrow Regular" charset="0"/>
                </a:rPr>
                <a:t>03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23629"/>
              <a:ext cx="548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A091B"/>
                  </a:solidFill>
                  <a:latin typeface="Arial Narrow Regular" charset="0"/>
                </a:rPr>
                <a:t>future launches</a:t>
              </a:r>
              <a:endParaRPr lang="uk-UA" sz="3600" dirty="0">
                <a:solidFill>
                  <a:srgbClr val="0A091B"/>
                </a:solidFill>
                <a:latin typeface="Arial Narrow Regular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486900" y="2666231"/>
            <a:ext cx="7239000" cy="1862048"/>
            <a:chOff x="9486900" y="3053723"/>
            <a:chExt cx="7239000" cy="1862048"/>
          </a:xfrm>
        </p:grpSpPr>
        <p:sp>
          <p:nvSpPr>
            <p:cNvPr id="15" name="TextBox 14"/>
            <p:cNvSpPr txBox="1"/>
            <p:nvPr/>
          </p:nvSpPr>
          <p:spPr>
            <a:xfrm>
              <a:off x="9486900" y="3053723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>
                  <a:solidFill>
                    <a:schemeClr val="accent1"/>
                  </a:solidFill>
                  <a:latin typeface="Arial Narrow Regular" charset="0"/>
                </a:rPr>
                <a:t>02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582400" y="3206123"/>
              <a:ext cx="514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A091B"/>
                  </a:solidFill>
                  <a:latin typeface="Arial Narrow Regular" charset="0"/>
                </a:rPr>
                <a:t>present launches</a:t>
              </a:r>
              <a:endParaRPr lang="uk-UA" sz="3600" dirty="0">
                <a:solidFill>
                  <a:srgbClr val="0A091B"/>
                </a:solidFill>
                <a:latin typeface="Arial Narrow Regular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86900" y="6253252"/>
            <a:ext cx="7239000" cy="1862048"/>
            <a:chOff x="9486900" y="5371229"/>
            <a:chExt cx="7239000" cy="1862048"/>
          </a:xfrm>
        </p:grpSpPr>
        <p:sp>
          <p:nvSpPr>
            <p:cNvPr id="19" name="TextBox 18"/>
            <p:cNvSpPr txBox="1"/>
            <p:nvPr/>
          </p:nvSpPr>
          <p:spPr>
            <a:xfrm>
              <a:off x="9486900" y="5371229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>
                  <a:solidFill>
                    <a:schemeClr val="accent1"/>
                  </a:solidFill>
                  <a:latin typeface="Arial Narrow Regular" charset="0"/>
                </a:rPr>
                <a:t>04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582400" y="5523629"/>
              <a:ext cx="514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A091B"/>
                  </a:solidFill>
                  <a:latin typeface="Arial Narrow Regular" charset="0"/>
                </a:rPr>
                <a:t>resources</a:t>
              </a:r>
              <a:endParaRPr lang="uk-UA" sz="3600" dirty="0">
                <a:solidFill>
                  <a:srgbClr val="0A091B"/>
                </a:solidFill>
                <a:latin typeface="Arial Narrow Regular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76601" y="3442037"/>
            <a:ext cx="6400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Stainless products – StainlessDrains.com acquisition</a:t>
            </a:r>
          </a:p>
          <a:p>
            <a:r>
              <a:rPr lang="en-US" sz="2000" dirty="0" err="1">
                <a:solidFill>
                  <a:schemeClr val="tx2"/>
                </a:solidFill>
                <a:latin typeface="Arial Narrow Regular" charset="0"/>
              </a:rPr>
              <a:t>VMax</a:t>
            </a: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 V2 hand dryers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ZIX fulfillment site</a:t>
            </a:r>
          </a:p>
          <a:p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11600" y="9029700"/>
            <a:ext cx="304800" cy="10668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39601" y="3454737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Fire valves - ZW5000/5004 Pressure-</a:t>
            </a:r>
            <a:r>
              <a:rPr lang="en-US" sz="2000" dirty="0" err="1">
                <a:solidFill>
                  <a:schemeClr val="tx2"/>
                </a:solidFill>
                <a:latin typeface="Arial Narrow Regular"/>
              </a:rPr>
              <a:t>Tru</a:t>
            </a: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® field adjustable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Pressure reducing valves – 20XL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Zurn One Systems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Interceptors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19-9 product simplification</a:t>
            </a:r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Marketing</a:t>
            </a:r>
          </a:p>
          <a:p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endParaRPr lang="en-US" sz="2000" dirty="0">
              <a:solidFill>
                <a:schemeClr val="tx2"/>
              </a:solidFill>
              <a:latin typeface="Arial Narrow Regular"/>
            </a:endParaRPr>
          </a:p>
          <a:p>
            <a:endParaRPr lang="en-US" sz="2000" dirty="0">
              <a:solidFill>
                <a:schemeClr val="tx2"/>
              </a:solidFill>
              <a:latin typeface="Arial Narrow Regular"/>
            </a:endParaRPr>
          </a:p>
          <a:p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95649" y="7062669"/>
            <a:ext cx="63436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Connected faucet/ flush valve retrofit kits</a:t>
            </a:r>
          </a:p>
          <a:p>
            <a:r>
              <a:rPr lang="en-US" sz="2000" dirty="0" err="1">
                <a:solidFill>
                  <a:schemeClr val="tx2"/>
                </a:solidFill>
                <a:latin typeface="Arial Narrow Regular"/>
              </a:rPr>
              <a:t>plumbSMART</a:t>
            </a: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 3.0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710 pressure vacuum breakers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Flush valves - EZ gear-driven sensor flush valves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Finish plumbing repair parts program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World Dryer/American Dryer rebranding 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Product training</a:t>
            </a:r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91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>
              <a:defRPr/>
            </a:pPr>
            <a:r>
              <a:rPr lang="en-US" sz="2801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>
              <a:defRPr/>
            </a:pPr>
            <a:r>
              <a:rPr lang="en-US" sz="2801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sz="2801" b="0">
                <a:solidFill>
                  <a:srgbClr val="C0C0C8"/>
                </a:solidFill>
                <a:latin typeface="Arial Regular" charset="0"/>
              </a:rPr>
              <a:pPr defTabSz="1371738">
                <a:defRPr/>
              </a:pPr>
              <a:t>20</a:t>
            </a:fld>
            <a:endParaRPr lang="uk-UA" sz="2801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fire valves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D13B21-458E-46BA-92F6-68F683E8D642}"/>
              </a:ext>
            </a:extLst>
          </p:cNvPr>
          <p:cNvSpPr txBox="1"/>
          <p:nvPr/>
        </p:nvSpPr>
        <p:spPr>
          <a:xfrm>
            <a:off x="9405928" y="9503957"/>
            <a:ext cx="484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>
              <a:defRPr/>
            </a:pPr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Teaser Product Video</a:t>
            </a:r>
          </a:p>
          <a:p>
            <a:pPr algn="ctr" defTabSz="1371738">
              <a:defRPr/>
            </a:pPr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zurn.com and Zurn YouTube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CCA3A2-F5B4-4E9D-A56B-9EC11458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839" y="357083"/>
            <a:ext cx="4063809" cy="5282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1C7088-A345-4694-93A0-5FD3F840F9DA}"/>
              </a:ext>
            </a:extLst>
          </p:cNvPr>
          <p:cNvSpPr txBox="1"/>
          <p:nvPr/>
        </p:nvSpPr>
        <p:spPr>
          <a:xfrm>
            <a:off x="1042645" y="3811137"/>
            <a:ext cx="4462745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738">
              <a:spcAft>
                <a:spcPts val="600"/>
              </a:spcAft>
              <a:buClr>
                <a:srgbClr val="858591"/>
              </a:buClr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Marketing materials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Teaser Product Video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Print Ad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Web Banner on zurn.com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Social Media Posts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Press Release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62E10A-2A73-4D97-B584-3D35106F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174" y="6628930"/>
            <a:ext cx="4843379" cy="27577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FC14CC-8DC0-4D7F-B1A3-F2D558523997}"/>
              </a:ext>
            </a:extLst>
          </p:cNvPr>
          <p:cNvSpPr txBox="1"/>
          <p:nvPr/>
        </p:nvSpPr>
        <p:spPr>
          <a:xfrm>
            <a:off x="13444622" y="5726000"/>
            <a:ext cx="4843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>
              <a:defRPr/>
            </a:pPr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Print 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45C690-3331-4D18-AD0F-0E5540DF21E4}"/>
              </a:ext>
            </a:extLst>
          </p:cNvPr>
          <p:cNvSpPr txBox="1"/>
          <p:nvPr/>
        </p:nvSpPr>
        <p:spPr>
          <a:xfrm>
            <a:off x="9724391" y="5264126"/>
            <a:ext cx="356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>
              <a:defRPr/>
            </a:pPr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Web Banner on zurn.com</a:t>
            </a:r>
          </a:p>
        </p:txBody>
      </p:sp>
      <p:pic>
        <p:nvPicPr>
          <p:cNvPr id="17" name="Picture 1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AA1C12A-AF3F-4F5A-83F8-D672DE70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8" b="25536"/>
          <a:stretch/>
        </p:blipFill>
        <p:spPr>
          <a:xfrm>
            <a:off x="5730707" y="4813391"/>
            <a:ext cx="3047933" cy="3325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0EF3F0-8A5C-4512-96E0-8922A6C5EF02}"/>
              </a:ext>
            </a:extLst>
          </p:cNvPr>
          <p:cNvSpPr txBox="1"/>
          <p:nvPr/>
        </p:nvSpPr>
        <p:spPr>
          <a:xfrm>
            <a:off x="5722430" y="8289254"/>
            <a:ext cx="3047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>
              <a:defRPr/>
            </a:pPr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Social Media posts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2263FC-5B3C-4DC3-BC45-7E50C108E0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0"/>
          <a:stretch/>
        </p:blipFill>
        <p:spPr>
          <a:xfrm>
            <a:off x="15072364" y="6398099"/>
            <a:ext cx="2712776" cy="3480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86112C-B8CE-4CE7-A8BE-B400EE8F88B7}"/>
              </a:ext>
            </a:extLst>
          </p:cNvPr>
          <p:cNvSpPr txBox="1"/>
          <p:nvPr/>
        </p:nvSpPr>
        <p:spPr>
          <a:xfrm>
            <a:off x="14727113" y="9935774"/>
            <a:ext cx="356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>
              <a:defRPr/>
            </a:pPr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Press Release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AD7F69-D79E-47C2-9ED9-DAE02050DC5A}"/>
              </a:ext>
            </a:extLst>
          </p:cNvPr>
          <p:cNvGrpSpPr/>
          <p:nvPr/>
        </p:nvGrpSpPr>
        <p:grpSpPr>
          <a:xfrm>
            <a:off x="830582" y="2466322"/>
            <a:ext cx="8619056" cy="1508105"/>
            <a:chOff x="7467600" y="5557807"/>
            <a:chExt cx="8134351" cy="150810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A9336E3-20AB-4B12-83BD-56CFD55D87F2}"/>
                </a:ext>
              </a:extLst>
            </p:cNvPr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D336A7-6479-4D8A-8B98-CDF07FFEF8C8}"/>
                </a:ext>
              </a:extLst>
            </p:cNvPr>
            <p:cNvSpPr txBox="1"/>
            <p:nvPr/>
          </p:nvSpPr>
          <p:spPr>
            <a:xfrm>
              <a:off x="7587625" y="5557807"/>
              <a:ext cx="8014326" cy="150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Pressure-Tru® Field Adjustable</a:t>
              </a:r>
            </a:p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ZW5000/5004 Series Pressure Reducing Valve </a:t>
              </a:r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F4F755-B4FC-4A0C-8672-9B0B32AD4A4F}"/>
              </a:ext>
            </a:extLst>
          </p:cNvPr>
          <p:cNvGrpSpPr/>
          <p:nvPr/>
        </p:nvGrpSpPr>
        <p:grpSpPr>
          <a:xfrm>
            <a:off x="9405928" y="1100412"/>
            <a:ext cx="4031669" cy="4043088"/>
            <a:chOff x="5922076" y="2959750"/>
            <a:chExt cx="2687779" cy="26953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4AF72C-C51B-4439-AE50-F7C9088E5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2077" y="2959750"/>
              <a:ext cx="2687778" cy="26953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D8711C-479B-4758-AE1D-49815191D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2076" y="3313870"/>
              <a:ext cx="2687778" cy="898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446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9334500" cy="25853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pressure reducing valves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029700"/>
            <a:ext cx="1733550" cy="954107"/>
          </a:xfrm>
        </p:spPr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21</a:t>
            </a:fld>
            <a:endParaRPr b="0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01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pressure reducing valves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22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57017" y="2342491"/>
            <a:ext cx="8467983" cy="6863906"/>
            <a:chOff x="7848600" y="5084128"/>
            <a:chExt cx="8134351" cy="5770946"/>
          </a:xfrm>
        </p:grpSpPr>
        <p:grpSp>
          <p:nvGrpSpPr>
            <p:cNvPr id="40" name="Group 39"/>
            <p:cNvGrpSpPr/>
            <p:nvPr/>
          </p:nvGrpSpPr>
          <p:grpSpPr>
            <a:xfrm>
              <a:off x="7848600" y="5084128"/>
              <a:ext cx="8134351" cy="543414"/>
              <a:chOff x="7467600" y="5557807"/>
              <a:chExt cx="8134351" cy="54341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587626" y="5557807"/>
                <a:ext cx="8014325" cy="543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738"/>
                <a:r>
                  <a:rPr lang="en-US" sz="3600" dirty="0">
                    <a:solidFill>
                      <a:srgbClr val="0077C8"/>
                    </a:solidFill>
                    <a:latin typeface="Arial Narrow Regular" charset="0"/>
                  </a:rPr>
                  <a:t>20XL First fit pressure reducing valves</a:t>
                </a:r>
                <a:endParaRPr lang="uk-UA" sz="3600" dirty="0">
                  <a:solidFill>
                    <a:srgbClr val="0077C8"/>
                  </a:solidFill>
                  <a:latin typeface="Arial Narrow Regular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7895424" y="5796151"/>
              <a:ext cx="7481286" cy="505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80" indent="-285780" defTabSz="1371738">
                <a:spcAft>
                  <a:spcPts val="600"/>
                </a:spcAft>
                <a:buClr>
                  <a:srgbClr val="858591"/>
                </a:buClr>
                <a:buFont typeface="Arial" panose="020B0604020202020204" pitchFamily="34" charset="0"/>
                <a:buChar char="•"/>
              </a:pPr>
              <a:r>
                <a:rPr lang="en-US" sz="2100" b="1" dirty="0">
                  <a:solidFill>
                    <a:srgbClr val="0077C8"/>
                  </a:solidFill>
                  <a:latin typeface="Arial Narrow Regular" charset="0"/>
                </a:rPr>
                <a:t>Compact design </a:t>
              </a: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for ease of installation</a:t>
              </a:r>
            </a:p>
            <a:p>
              <a:pPr marL="285780" indent="-285780" defTabSz="1371738">
                <a:spcAft>
                  <a:spcPts val="600"/>
                </a:spcAft>
                <a:buClr>
                  <a:srgbClr val="858591"/>
                </a:buClr>
                <a:buFont typeface="Arial" panose="020B0604020202020204" pitchFamily="34" charset="0"/>
                <a:buChar char="•"/>
              </a:pPr>
              <a:r>
                <a:rPr lang="en-US" sz="2100" b="1" dirty="0">
                  <a:solidFill>
                    <a:srgbClr val="0077C8"/>
                  </a:solidFill>
                  <a:latin typeface="Arial Narrow Regular" charset="0"/>
                </a:rPr>
                <a:t>Short lay length </a:t>
              </a: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to fit into the tightest spaces</a:t>
              </a:r>
            </a:p>
            <a:p>
              <a:pPr marL="285780" indent="-285780" defTabSz="1371738">
                <a:spcAft>
                  <a:spcPts val="600"/>
                </a:spcAft>
                <a:buClr>
                  <a:srgbClr val="858591"/>
                </a:buClr>
                <a:buFont typeface="Arial" panose="020B0604020202020204" pitchFamily="34" charset="0"/>
                <a:buChar char="•"/>
              </a:pPr>
              <a:r>
                <a:rPr lang="en-US" sz="2100" b="1" dirty="0">
                  <a:solidFill>
                    <a:srgbClr val="0077C8"/>
                  </a:solidFill>
                  <a:latin typeface="Arial Narrow Regular" charset="0"/>
                </a:rPr>
                <a:t>Economical</a:t>
              </a:r>
              <a:r>
                <a:rPr lang="en-US" sz="2100" dirty="0">
                  <a:solidFill>
                    <a:srgbClr val="0077C8"/>
                  </a:solidFill>
                  <a:latin typeface="Arial Narrow Regular" charset="0"/>
                </a:rPr>
                <a:t> </a:t>
              </a: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and ideal for </a:t>
              </a:r>
              <a:r>
                <a:rPr lang="en-US" sz="2100" b="1" dirty="0">
                  <a:solidFill>
                    <a:srgbClr val="0077C8"/>
                  </a:solidFill>
                  <a:latin typeface="Arial Narrow Regular" charset="0"/>
                </a:rPr>
                <a:t>residential</a:t>
              </a:r>
              <a:r>
                <a:rPr lang="en-US" sz="2100" dirty="0">
                  <a:solidFill>
                    <a:srgbClr val="0077C8"/>
                  </a:solidFill>
                  <a:latin typeface="Arial Narrow Regular" charset="0"/>
                </a:rPr>
                <a:t> </a:t>
              </a: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construction</a:t>
              </a:r>
            </a:p>
            <a:p>
              <a:pPr marL="285780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Sizes:  3/4” and 1”</a:t>
              </a:r>
            </a:p>
            <a:p>
              <a:pPr marL="285780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b="1" dirty="0">
                  <a:solidFill>
                    <a:srgbClr val="858591"/>
                  </a:solidFill>
                  <a:latin typeface="Arial Narrow Regular" charset="0"/>
                </a:rPr>
                <a:t>Body connections options</a:t>
              </a: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:</a:t>
              </a:r>
            </a:p>
            <a:p>
              <a:pPr marL="971646" lvl="1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Single union</a:t>
              </a:r>
            </a:p>
            <a:p>
              <a:pPr marL="971646" lvl="1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Double union</a:t>
              </a:r>
            </a:p>
            <a:p>
              <a:pPr marL="971646" lvl="1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Integral PEX connections</a:t>
              </a:r>
            </a:p>
            <a:p>
              <a:pPr marL="1657517" lvl="2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F1960 expansion style </a:t>
              </a:r>
            </a:p>
            <a:p>
              <a:pPr marL="1657517" lvl="2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F1807 crimp style</a:t>
              </a:r>
            </a:p>
            <a:p>
              <a:pPr marL="285917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Approvals:</a:t>
              </a:r>
            </a:p>
            <a:p>
              <a:pPr marL="971717" lvl="1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ASSE® Listed 1003</a:t>
              </a:r>
            </a:p>
            <a:p>
              <a:pPr marL="971717" lvl="1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IAPMO® Listed</a:t>
              </a:r>
            </a:p>
            <a:p>
              <a:pPr marL="971717" lvl="1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CSA® Certified B356</a:t>
              </a:r>
            </a:p>
            <a:p>
              <a:pPr marL="971717" lvl="1" indent="-285780" defTabSz="13717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rgbClr val="858591"/>
                  </a:solidFill>
                  <a:latin typeface="Arial Narrow Regular" charset="0"/>
                </a:rPr>
                <a:t>Meets the requirements of NSF/ANSI 61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9753600" y="-38100"/>
            <a:ext cx="85344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ln>
                <a:solidFill>
                  <a:srgbClr val="FFFFFF"/>
                </a:solidFill>
              </a:ln>
              <a:solidFill>
                <a:srgbClr val="0A091B"/>
              </a:solidFill>
              <a:latin typeface="Roboto"/>
            </a:endParaRPr>
          </a:p>
        </p:txBody>
      </p:sp>
      <p:pic>
        <p:nvPicPr>
          <p:cNvPr id="12" name="Picture 11" descr="1_20XL_A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0" y="2"/>
            <a:ext cx="3429000" cy="4106504"/>
          </a:xfrm>
          <a:prstGeom prst="rect">
            <a:avLst/>
          </a:prstGeom>
        </p:spPr>
      </p:pic>
      <p:pic>
        <p:nvPicPr>
          <p:cNvPr id="13" name="Picture 12" descr="1_20XLDU_A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92202" y="2"/>
            <a:ext cx="4151450" cy="4148024"/>
          </a:xfrm>
          <a:prstGeom prst="rect">
            <a:avLst/>
          </a:prstGeom>
        </p:spPr>
      </p:pic>
      <p:pic>
        <p:nvPicPr>
          <p:cNvPr id="14" name="Picture 13" descr="1_20XLEPEX_A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72602" y="5024731"/>
            <a:ext cx="4358363" cy="4385972"/>
          </a:xfrm>
          <a:prstGeom prst="rect">
            <a:avLst/>
          </a:prstGeom>
        </p:spPr>
      </p:pic>
      <p:pic>
        <p:nvPicPr>
          <p:cNvPr id="15" name="Picture 14" descr="1_20XLPEX_A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893078" y="4762500"/>
            <a:ext cx="4013922" cy="47878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48800" y="397841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2000" dirty="0">
                <a:solidFill>
                  <a:srgbClr val="858591"/>
                </a:solidFill>
                <a:latin typeface="Roboto"/>
              </a:rPr>
              <a:t>20XL</a:t>
            </a:r>
          </a:p>
          <a:p>
            <a:pPr algn="ctr" defTabSz="1371738"/>
            <a:r>
              <a:rPr lang="en-US" sz="2000" dirty="0">
                <a:solidFill>
                  <a:srgbClr val="858591"/>
                </a:solidFill>
                <a:latin typeface="Roboto"/>
              </a:rPr>
              <a:t>Single Union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92200" y="40005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2000" dirty="0">
                <a:solidFill>
                  <a:srgbClr val="858591"/>
                </a:solidFill>
                <a:latin typeface="Roboto"/>
              </a:rPr>
              <a:t>20XLDU</a:t>
            </a:r>
          </a:p>
          <a:p>
            <a:pPr algn="ctr" defTabSz="1371738"/>
            <a:r>
              <a:rPr lang="en-US" sz="2000" dirty="0">
                <a:solidFill>
                  <a:srgbClr val="858591"/>
                </a:solidFill>
                <a:latin typeface="Roboto"/>
              </a:rPr>
              <a:t>Double Union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48800" y="954101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2000" dirty="0">
                <a:solidFill>
                  <a:srgbClr val="858591"/>
                </a:solidFill>
                <a:latin typeface="Roboto"/>
              </a:rPr>
              <a:t>20XLEPEX</a:t>
            </a:r>
          </a:p>
          <a:p>
            <a:pPr algn="ctr" defTabSz="1371738"/>
            <a:r>
              <a:rPr lang="en-US" sz="2000" dirty="0">
                <a:solidFill>
                  <a:srgbClr val="858591"/>
                </a:solidFill>
                <a:latin typeface="Roboto"/>
              </a:rPr>
              <a:t>F1960 Expansion PEX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0" y="954101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2000" dirty="0">
                <a:solidFill>
                  <a:srgbClr val="858591"/>
                </a:solidFill>
                <a:latin typeface="Roboto"/>
              </a:rPr>
              <a:t>20XLPEX</a:t>
            </a:r>
          </a:p>
          <a:p>
            <a:pPr algn="ctr" defTabSz="1371738"/>
            <a:r>
              <a:rPr lang="en-US" sz="2000" dirty="0">
                <a:solidFill>
                  <a:srgbClr val="858591"/>
                </a:solidFill>
                <a:latin typeface="Roboto"/>
              </a:rPr>
              <a:t>F1807 Crimp PEX</a:t>
            </a:r>
          </a:p>
        </p:txBody>
      </p:sp>
    </p:spTree>
    <p:extLst>
      <p:ext uri="{BB962C8B-B14F-4D97-AF65-F5344CB8AC3E}">
        <p14:creationId xmlns:p14="http://schemas.microsoft.com/office/powerpoint/2010/main" val="1316877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23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pressure reducing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17"/>
            <a:ext cx="8619056" cy="954107"/>
            <a:chOff x="7467600" y="5557807"/>
            <a:chExt cx="8134351" cy="95410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20XL Pressure Reducing Valve</a:t>
              </a:r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2F698C6-4F55-418B-B067-F095BCE3C76E}"/>
              </a:ext>
            </a:extLst>
          </p:cNvPr>
          <p:cNvSpPr txBox="1"/>
          <p:nvPr/>
        </p:nvSpPr>
        <p:spPr>
          <a:xfrm>
            <a:off x="7985099" y="3924037"/>
            <a:ext cx="2145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One Sheet</a:t>
            </a:r>
          </a:p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zurn.com and ZIX fulfillment through </a:t>
            </a:r>
            <a:r>
              <a:rPr lang="en-US" sz="1400" dirty="0" err="1">
                <a:solidFill>
                  <a:srgbClr val="858591"/>
                </a:solidFill>
                <a:latin typeface="Arial Narrow" panose="020B0606020202030204" pitchFamily="34" charset="0"/>
              </a:rPr>
              <a:t>Delzer</a:t>
            </a:r>
            <a:endParaRPr lang="en-US" sz="1400" dirty="0">
              <a:solidFill>
                <a:srgbClr val="85859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FBAF54-47CF-44EB-B812-81083FF1910B}"/>
              </a:ext>
            </a:extLst>
          </p:cNvPr>
          <p:cNvSpPr txBox="1"/>
          <p:nvPr/>
        </p:nvSpPr>
        <p:spPr>
          <a:xfrm>
            <a:off x="1018998" y="3285255"/>
            <a:ext cx="5547348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738">
              <a:spcAft>
                <a:spcPts val="600"/>
              </a:spcAft>
              <a:buClr>
                <a:srgbClr val="858591"/>
              </a:buClr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Marketing Materials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One Sheet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Spec Sheet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Installation Instructions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Product Pages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Press Release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Product intro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BB4C2-422A-4E94-A844-ED063A444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822" y="109441"/>
            <a:ext cx="2840667" cy="36797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FB97-7790-4A9A-928B-F1A5C5F9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5289" y="227685"/>
            <a:ext cx="2949012" cy="38270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A7009-1AB6-4C3F-B5DD-F61754C420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4"/>
          <a:stretch/>
        </p:blipFill>
        <p:spPr>
          <a:xfrm>
            <a:off x="15070894" y="1559117"/>
            <a:ext cx="2981933" cy="38147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D7FB1-0A99-47A0-8A6D-AB5143223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289" y="2331312"/>
            <a:ext cx="2837507" cy="3679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B11F56-E98D-4CD7-B83D-CF0F5EB21956}"/>
              </a:ext>
            </a:extLst>
          </p:cNvPr>
          <p:cNvSpPr txBox="1"/>
          <p:nvPr/>
        </p:nvSpPr>
        <p:spPr>
          <a:xfrm>
            <a:off x="13209350" y="4268419"/>
            <a:ext cx="186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Spec Sheet </a:t>
            </a:r>
          </a:p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zurn.com product pages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4E944-2BE3-4634-8707-EB0581D38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5857" y="5639256"/>
            <a:ext cx="2705486" cy="35021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C48E4-08F8-4412-B536-B3077DD5B5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6873" y="6147578"/>
            <a:ext cx="2844357" cy="3674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DC19BB-9727-4193-8A92-461A871BB813}"/>
              </a:ext>
            </a:extLst>
          </p:cNvPr>
          <p:cNvSpPr txBox="1"/>
          <p:nvPr/>
        </p:nvSpPr>
        <p:spPr>
          <a:xfrm>
            <a:off x="13382889" y="9313848"/>
            <a:ext cx="186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Installation Instructions zurn.com product pages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55A0A-EC12-49BD-B2EC-F1E5B99C2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0" y="6700381"/>
            <a:ext cx="5137775" cy="25579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9010DD-1D3F-4707-880B-780605510BD7}"/>
              </a:ext>
            </a:extLst>
          </p:cNvPr>
          <p:cNvSpPr txBox="1"/>
          <p:nvPr/>
        </p:nvSpPr>
        <p:spPr>
          <a:xfrm>
            <a:off x="9198581" y="9334500"/>
            <a:ext cx="2383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Product Video – COMING SOON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5865FC-CC85-4F6B-83E6-52D8A89D36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839" r="10074"/>
          <a:stretch/>
        </p:blipFill>
        <p:spPr>
          <a:xfrm>
            <a:off x="3339330" y="6464362"/>
            <a:ext cx="3887944" cy="26770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92BF32-1E58-4777-A648-7CEFEC15B3D2}"/>
              </a:ext>
            </a:extLst>
          </p:cNvPr>
          <p:cNvSpPr txBox="1"/>
          <p:nvPr/>
        </p:nvSpPr>
        <p:spPr>
          <a:xfrm>
            <a:off x="3007942" y="9267681"/>
            <a:ext cx="4843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738"/>
            <a:r>
              <a:rPr lang="en-US" sz="1400" dirty="0">
                <a:solidFill>
                  <a:srgbClr val="858591"/>
                </a:solidFill>
                <a:latin typeface="Arial Narrow" panose="020B0606020202030204" pitchFamily="34" charset="0"/>
              </a:rPr>
              <a:t>Product Pages on zurn.com</a:t>
            </a:r>
          </a:p>
        </p:txBody>
      </p:sp>
    </p:spTree>
    <p:extLst>
      <p:ext uri="{BB962C8B-B14F-4D97-AF65-F5344CB8AC3E}">
        <p14:creationId xmlns:p14="http://schemas.microsoft.com/office/powerpoint/2010/main" val="1526400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pPr defTabSz="1371738"/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 defTabSz="1371738"/>
              <a:t>24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2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738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571413"/>
            <a:ext cx="7615083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pressure reducing valves</a:t>
            </a:r>
            <a:endParaRPr lang="uk-UA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0582" y="2466326"/>
            <a:ext cx="8619056" cy="1385123"/>
            <a:chOff x="7467600" y="5557807"/>
            <a:chExt cx="8134351" cy="1385123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38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738"/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Pricing and Distribution</a:t>
              </a:r>
            </a:p>
            <a:p>
              <a:pPr defTabSz="1371738"/>
              <a:endParaRPr lang="en-US" sz="2801" dirty="0">
                <a:solidFill>
                  <a:srgbClr val="858591"/>
                </a:solidFill>
                <a:latin typeface="Arial Narrow Regular" charset="0"/>
              </a:endParaRPr>
            </a:p>
            <a:p>
              <a:pPr defTabSz="1371738"/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40C211-2198-4BF8-90CC-6A58BC168109}"/>
              </a:ext>
            </a:extLst>
          </p:cNvPr>
          <p:cNvSpPr txBox="1"/>
          <p:nvPr/>
        </p:nvSpPr>
        <p:spPr>
          <a:xfrm>
            <a:off x="792123" y="3381527"/>
            <a:ext cx="7533621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Pricing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Net Pricing and List Pricing available on ZIX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List Price loaded in Axapta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Distribution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1000 units available in Paso Robles, CA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600 units in transit to Atlanta Service Center</a:t>
            </a:r>
          </a:p>
          <a:p>
            <a:pPr marL="971580" lvl="3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858591"/>
                </a:solidFill>
                <a:latin typeface="Arial Narrow Regular" charset="0"/>
              </a:rPr>
              <a:t>For stocking request reach out to your local inventory control manager or John Mankins</a:t>
            </a:r>
          </a:p>
          <a:p>
            <a:pPr marL="285780" indent="-285780" defTabSz="1371738">
              <a:spcAft>
                <a:spcPts val="600"/>
              </a:spcAft>
              <a:buClr>
                <a:srgbClr val="85859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58591"/>
              </a:solidFill>
              <a:latin typeface="Arial Narrow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15280A-B840-45FF-8C94-34340D63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047" y="639714"/>
            <a:ext cx="6953589" cy="9007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200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9334500" cy="25853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Zurn One Systems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029700"/>
            <a:ext cx="1733550" cy="954107"/>
          </a:xfrm>
        </p:spPr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25</a:t>
            </a:fld>
            <a:endParaRPr b="0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50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86233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Zurn One Systems Relaunch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>
                <a:latin typeface="Arial Regular" charset="0"/>
              </a:rPr>
              <a:t>page</a:t>
            </a:r>
          </a:p>
          <a:p>
            <a:pPr algn="l"/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26</a:t>
            </a:fld>
            <a:endParaRPr b="0">
              <a:latin typeface="Arial Regular" charset="0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914400" y="1790700"/>
            <a:ext cx="15925800" cy="584775"/>
            <a:chOff x="7467600" y="5557807"/>
            <a:chExt cx="7380759" cy="584775"/>
          </a:xfrm>
        </p:grpSpPr>
        <p:sp>
          <p:nvSpPr>
            <p:cNvPr id="23" name="TextBox 22"/>
            <p:cNvSpPr txBox="1"/>
            <p:nvPr/>
          </p:nvSpPr>
          <p:spPr>
            <a:xfrm>
              <a:off x="7587625" y="5557807"/>
              <a:ext cx="72607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7C8"/>
                  </a:solidFill>
                  <a:latin typeface="Arial Narrow Regular" charset="0"/>
                </a:rPr>
                <a:t>Key Features &amp; Benefits</a:t>
              </a:r>
              <a:endParaRPr lang="uk-UA" sz="3200" dirty="0">
                <a:solidFill>
                  <a:srgbClr val="0077C8"/>
                </a:solidFill>
                <a:latin typeface="Arial Narrow Regular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1066800" y="2413000"/>
            <a:ext cx="96774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 Narrow Regular"/>
              </a:rPr>
              <a:t>Streamlined Offering</a:t>
            </a:r>
            <a:r>
              <a:rPr lang="en-US" sz="2400" b="1" dirty="0">
                <a:solidFill>
                  <a:schemeClr val="tx2"/>
                </a:solidFill>
                <a:latin typeface="Arial Narrow Regular"/>
              </a:rPr>
              <a:t>:  </a:t>
            </a:r>
          </a:p>
          <a:p>
            <a:pPr marL="342900" indent="-342900"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	Top selling water closets, urinals &amp; sinks paired w/flush valves, faucets &amp; accessories </a:t>
            </a:r>
          </a:p>
          <a:p>
            <a:pPr marL="342900" indent="-342900"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	for paired performance in a complete system / single shipment.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 Narrow Regular"/>
              </a:rPr>
              <a:t>Smarter Numbering</a:t>
            </a:r>
            <a:r>
              <a:rPr lang="en-US" sz="2400" dirty="0">
                <a:solidFill>
                  <a:schemeClr val="tx2"/>
                </a:solidFill>
                <a:latin typeface="Arial Narrow Regular"/>
              </a:rPr>
              <a:t>:  </a:t>
            </a:r>
          </a:p>
          <a:p>
            <a:pPr marL="342900" indent="-342900"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	Single model number w/ less characters &amp; shorter descriptions for </a:t>
            </a:r>
            <a:r>
              <a:rPr lang="en-US" sz="2000" dirty="0">
                <a:solidFill>
                  <a:srgbClr val="0070C0"/>
                </a:solidFill>
                <a:latin typeface="Arial Narrow Regular"/>
              </a:rPr>
              <a:t>easy specification and ordering</a:t>
            </a: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.  </a:t>
            </a:r>
          </a:p>
          <a:p>
            <a:pPr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	Old Number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 Regular"/>
              </a:rPr>
              <a:t>:    </a:t>
            </a:r>
            <a:r>
              <a:rPr lang="en-US" sz="2000" b="1" dirty="0">
                <a:solidFill>
                  <a:srgbClr val="FF0000"/>
                </a:solidFill>
                <a:latin typeface="Arial Narrow Regular"/>
              </a:rPr>
              <a:t>Z5615.043.01.12.0 </a:t>
            </a:r>
          </a:p>
          <a:p>
            <a:pPr>
              <a:buClr>
                <a:schemeClr val="tx2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 Regular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New Number:  </a:t>
            </a:r>
            <a:r>
              <a:rPr lang="en-US" sz="2000" b="1" dirty="0">
                <a:solidFill>
                  <a:srgbClr val="00B050"/>
                </a:solidFill>
                <a:latin typeface="Arial Narrow Regular"/>
              </a:rPr>
              <a:t>Z.WC1.M</a:t>
            </a: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endParaRPr lang="en-US" sz="2000" b="1" dirty="0">
              <a:solidFill>
                <a:srgbClr val="00B050"/>
              </a:solidFill>
              <a:latin typeface="Arial Narrow Regular"/>
            </a:endParaRPr>
          </a:p>
          <a:p>
            <a:pPr>
              <a:buClr>
                <a:schemeClr val="tx2"/>
              </a:buClr>
              <a:buFont typeface="Arial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 Narrow Regular"/>
              </a:rPr>
              <a:t>    Recommended </a:t>
            </a:r>
            <a:r>
              <a:rPr lang="en-US" sz="2400" b="1" dirty="0" err="1">
                <a:solidFill>
                  <a:srgbClr val="0070C0"/>
                </a:solidFill>
                <a:latin typeface="Arial Narrow Regular"/>
              </a:rPr>
              <a:t>InSPEC</a:t>
            </a:r>
            <a:r>
              <a:rPr lang="en-US" sz="2400" b="1" dirty="0">
                <a:solidFill>
                  <a:srgbClr val="0070C0"/>
                </a:solidFill>
                <a:latin typeface="Arial Narrow Regular"/>
              </a:rPr>
              <a:t> Systems  – Improving ease of specification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 Narrow Regular"/>
              </a:rPr>
              <a:t>Increased Service Levels</a:t>
            </a:r>
            <a:r>
              <a:rPr lang="en-US" sz="2400" b="1" dirty="0">
                <a:solidFill>
                  <a:schemeClr val="tx2"/>
                </a:solidFill>
                <a:latin typeface="Arial Narrow Regular"/>
              </a:rPr>
              <a:t>:  </a:t>
            </a:r>
          </a:p>
          <a:p>
            <a:pPr marL="342900" indent="-342900"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	Top 42 SKU’s shipping &lt; 5 days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 Narrow Regular"/>
              </a:rPr>
              <a:t>Other Improvements: </a:t>
            </a:r>
          </a:p>
          <a:p>
            <a:pPr marL="342900" indent="-342900">
              <a:buClr>
                <a:schemeClr val="tx2"/>
              </a:buClr>
            </a:pPr>
            <a:r>
              <a:rPr lang="en-US" sz="2000" dirty="0">
                <a:solidFill>
                  <a:srgbClr val="0070C0"/>
                </a:solidFill>
                <a:latin typeface="Arial Narrow Regular"/>
              </a:rPr>
              <a:t>	</a:t>
            </a: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Labeling &amp; packaging to save contractors/wholesaler time</a:t>
            </a:r>
          </a:p>
          <a:p>
            <a:pPr marL="342900" indent="-342900"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	Buy America Act Compliance listed on spec sheet &amp; final labeling</a:t>
            </a:r>
          </a:p>
          <a:p>
            <a:pPr marL="342900" indent="-342900"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	Complete list of components inside</a:t>
            </a:r>
          </a:p>
          <a:p>
            <a:pPr marL="342900" indent="-342900">
              <a:buClr>
                <a:schemeClr val="tx2"/>
              </a:buClr>
            </a:pPr>
            <a:r>
              <a:rPr lang="en-US" sz="2000" dirty="0">
                <a:solidFill>
                  <a:schemeClr val="tx2"/>
                </a:solidFill>
                <a:latin typeface="Arial Narrow Regular"/>
              </a:rPr>
              <a:t>	System Pricing – Avg 5% less than purchasing components separately</a:t>
            </a:r>
          </a:p>
          <a:p>
            <a:pPr marL="326569" indent="-326569"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</a:pPr>
            <a:endParaRPr lang="en-US" sz="2000" dirty="0">
              <a:solidFill>
                <a:schemeClr val="tx2"/>
              </a:solidFill>
              <a:latin typeface="Arial Narrow Regular"/>
            </a:endParaRPr>
          </a:p>
          <a:p>
            <a:pPr marL="326569" indent="-326569">
              <a:buClr>
                <a:schemeClr val="accent1">
                  <a:lumMod val="60000"/>
                  <a:lumOff val="40000"/>
                </a:schemeClr>
              </a:buClr>
            </a:pPr>
            <a:endParaRPr lang="en-US" sz="2400" dirty="0">
              <a:solidFill>
                <a:schemeClr val="tx2"/>
              </a:solidFill>
              <a:latin typeface="Arial Regular" charset="0"/>
            </a:endParaRPr>
          </a:p>
          <a:p>
            <a:pPr marL="326569" indent="-326569"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</a:pPr>
            <a:endParaRPr lang="en-US" sz="2400" dirty="0">
              <a:solidFill>
                <a:schemeClr val="tx2"/>
              </a:solidFill>
              <a:latin typeface="Arial Regular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34D2C-29AB-4253-9105-CBB2B391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5786"/>
            <a:ext cx="7543800" cy="102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2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9B2B04-F921-4767-8758-55AB5A07F0B6}"/>
              </a:ext>
            </a:extLst>
          </p:cNvPr>
          <p:cNvSpPr/>
          <p:nvPr/>
        </p:nvSpPr>
        <p:spPr>
          <a:xfrm>
            <a:off x="-2604" y="8144691"/>
            <a:ext cx="4532811" cy="2142309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>
                <a:latin typeface="Arial Regular" charset="0"/>
              </a:rPr>
              <a:t>page</a:t>
            </a:r>
          </a:p>
          <a:p>
            <a:pPr algn="l"/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27</a:t>
            </a:fld>
            <a:endParaRPr b="0"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Zurn One Systems re-launch</a:t>
            </a:r>
            <a:endParaRPr lang="uk-UA" dirty="0"/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74" y="1971674"/>
            <a:ext cx="18255226" cy="798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071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>
                <a:latin typeface="Arial Regular" charset="0"/>
              </a:rPr>
              <a:t>page</a:t>
            </a:r>
          </a:p>
          <a:p>
            <a:pPr algn="l"/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28</a:t>
            </a:fld>
            <a:endParaRPr b="0"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Zurn One Systems</a:t>
            </a:r>
            <a:endParaRPr lang="uk-UA" dirty="0"/>
          </a:p>
        </p:txBody>
      </p:sp>
      <p:grpSp>
        <p:nvGrpSpPr>
          <p:cNvPr id="2" name="Group 4"/>
          <p:cNvGrpSpPr/>
          <p:nvPr/>
        </p:nvGrpSpPr>
        <p:grpSpPr>
          <a:xfrm>
            <a:off x="500630" y="2095500"/>
            <a:ext cx="7195571" cy="7294305"/>
            <a:chOff x="12001496" y="5774030"/>
            <a:chExt cx="5029200" cy="6997262"/>
          </a:xfrm>
        </p:grpSpPr>
        <p:sp>
          <p:nvSpPr>
            <p:cNvPr id="8" name="TextBox 7"/>
            <p:cNvSpPr txBox="1"/>
            <p:nvPr/>
          </p:nvSpPr>
          <p:spPr>
            <a:xfrm>
              <a:off x="12237434" y="5774030"/>
              <a:ext cx="4660117" cy="699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Wall Mounted FV Water </a:t>
              </a:r>
            </a:p>
            <a:p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Closet Systems</a:t>
              </a:r>
            </a:p>
            <a:p>
              <a:endParaRPr lang="en-US" sz="2800" b="1" dirty="0">
                <a:solidFill>
                  <a:schemeClr val="accent1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Fixture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Z5615 Wall Bowl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Flush Valve Options: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Top Mount EZ Gear Sensor - ZER6000AV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-TM</a:t>
              </a:r>
              <a:endParaRPr lang="en-US" sz="2400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Side Mount - ZER6000AV-CPM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Manual - Z6000AV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Flow Volumes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1.1 or 1.28 GPF</a:t>
              </a:r>
            </a:p>
            <a:p>
              <a:pPr>
                <a:buFont typeface="Arial" pitchFamily="34" charset="0"/>
                <a:buChar char="•"/>
              </a:pPr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Trim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Seat – Z5955SS-EL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Retrofit nuts</a:t>
              </a:r>
            </a:p>
            <a:p>
              <a:r>
                <a:rPr lang="en-US" sz="2400" dirty="0" err="1">
                  <a:solidFill>
                    <a:schemeClr val="tx2"/>
                  </a:solidFill>
                  <a:latin typeface="Arial Narrow Regular" charset="0"/>
                </a:rPr>
                <a:t>NeoSeal</a:t>
              </a:r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 gasket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01496" y="6470374"/>
              <a:ext cx="502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sz="2000" dirty="0">
                <a:solidFill>
                  <a:schemeClr val="tx2"/>
                </a:solidFill>
                <a:latin typeface="Arial Regular" charset="0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675" y="952500"/>
            <a:ext cx="10423325" cy="89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2698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>
                <a:latin typeface="Arial Regular" charset="0"/>
              </a:rPr>
              <a:t>page</a:t>
            </a:r>
          </a:p>
          <a:p>
            <a:pPr algn="l"/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29</a:t>
            </a:fld>
            <a:endParaRPr b="0"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Zurn One Systems </a:t>
            </a:r>
            <a:endParaRPr lang="uk-UA" dirty="0"/>
          </a:p>
        </p:txBody>
      </p:sp>
      <p:grpSp>
        <p:nvGrpSpPr>
          <p:cNvPr id="2" name="Group 4"/>
          <p:cNvGrpSpPr/>
          <p:nvPr/>
        </p:nvGrpSpPr>
        <p:grpSpPr>
          <a:xfrm>
            <a:off x="381000" y="2476500"/>
            <a:ext cx="7195571" cy="6124754"/>
            <a:chOff x="12001496" y="5774030"/>
            <a:chExt cx="5029200" cy="5875338"/>
          </a:xfrm>
        </p:grpSpPr>
        <p:sp>
          <p:nvSpPr>
            <p:cNvPr id="8" name="TextBox 7"/>
            <p:cNvSpPr txBox="1"/>
            <p:nvPr/>
          </p:nvSpPr>
          <p:spPr>
            <a:xfrm>
              <a:off x="12237434" y="5774030"/>
              <a:ext cx="4660117" cy="5875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Floor Mounted FV WC Systems</a:t>
              </a:r>
            </a:p>
            <a:p>
              <a:endParaRPr lang="en-US" sz="2800" b="1" dirty="0">
                <a:solidFill>
                  <a:schemeClr val="accent1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Fixture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Z5655 / Z5665 / Z5654 Floor Bowls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Flush Valve Options: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Top Mount EZ Gear Sensor – ZER6000AV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-TM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Side Mount - ZER6000AV-CPM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Manual - Z6000AV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Flow Volumes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1.1 or 1.28 GPF</a:t>
              </a:r>
            </a:p>
            <a:p>
              <a:pPr>
                <a:buFont typeface="Arial" pitchFamily="34" charset="0"/>
                <a:buChar char="•"/>
              </a:pPr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Trim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Seat – Z5955SS-EL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Bolt / Washer Combo - Z5972-COMB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01496" y="6470374"/>
              <a:ext cx="502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sz="2000" dirty="0">
                <a:solidFill>
                  <a:schemeClr val="tx2"/>
                </a:solidFill>
                <a:latin typeface="Arial Regular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409700"/>
            <a:ext cx="10532748" cy="861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4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6"/>
          <a:stretch/>
        </p:blipFill>
        <p:spPr>
          <a:xfrm>
            <a:off x="-1" y="0"/>
            <a:ext cx="18364201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25853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past launches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October 2019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029700"/>
            <a:ext cx="1733550" cy="954107"/>
          </a:xfrm>
        </p:spPr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</a:t>
            </a:fld>
            <a:endParaRPr b="0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7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14159" r="3414"/>
          <a:stretch>
            <a:fillRect/>
          </a:stretch>
        </p:blipFill>
        <p:spPr bwMode="auto">
          <a:xfrm>
            <a:off x="5010988" y="2705100"/>
            <a:ext cx="13277012" cy="569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>
                <a:latin typeface="Arial Regular" charset="0"/>
              </a:rPr>
              <a:t>page</a:t>
            </a:r>
          </a:p>
          <a:p>
            <a:pPr algn="l"/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30</a:t>
            </a:fld>
            <a:endParaRPr b="0"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Zurn One Systems re-launch</a:t>
            </a:r>
            <a:endParaRPr lang="uk-UA" dirty="0"/>
          </a:p>
        </p:txBody>
      </p:sp>
      <p:grpSp>
        <p:nvGrpSpPr>
          <p:cNvPr id="2" name="Group 4"/>
          <p:cNvGrpSpPr/>
          <p:nvPr/>
        </p:nvGrpSpPr>
        <p:grpSpPr>
          <a:xfrm>
            <a:off x="457200" y="2019300"/>
            <a:ext cx="7195571" cy="6124754"/>
            <a:chOff x="12001496" y="5774030"/>
            <a:chExt cx="5029200" cy="5875338"/>
          </a:xfrm>
        </p:grpSpPr>
        <p:sp>
          <p:nvSpPr>
            <p:cNvPr id="8" name="TextBox 7"/>
            <p:cNvSpPr txBox="1"/>
            <p:nvPr/>
          </p:nvSpPr>
          <p:spPr>
            <a:xfrm>
              <a:off x="12237434" y="5774030"/>
              <a:ext cx="4660117" cy="5875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Urinal Flush Valve Systems</a:t>
              </a:r>
            </a:p>
            <a:p>
              <a:endParaRPr lang="en-US" sz="2800" b="1" dirty="0">
                <a:solidFill>
                  <a:schemeClr val="accent1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Fixture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Z5755 Omni Flow Urinal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Flush Valve Options: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Top Mount EZ Gear Sensor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Side Mount EZ Flush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Manual AV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Flow Volumes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0.125 or 0.5 GPF</a:t>
              </a:r>
            </a:p>
            <a:p>
              <a:pPr>
                <a:buFont typeface="Arial" pitchFamily="34" charset="0"/>
                <a:buChar char="•"/>
              </a:pPr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Trim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None – Univ. Mounting Bracket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01496" y="6470374"/>
              <a:ext cx="502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sz="2000" dirty="0">
                <a:solidFill>
                  <a:schemeClr val="tx2"/>
                </a:solidFill>
                <a:latin typeface="Arial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12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>
                <a:latin typeface="Arial Regular" charset="0"/>
              </a:rPr>
              <a:t>page</a:t>
            </a:r>
          </a:p>
          <a:p>
            <a:pPr algn="l"/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31</a:t>
            </a:fld>
            <a:endParaRPr b="0"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Zurn One Systems re-launch</a:t>
            </a:r>
            <a:endParaRPr lang="uk-UA" dirty="0"/>
          </a:p>
        </p:txBody>
      </p:sp>
      <p:grpSp>
        <p:nvGrpSpPr>
          <p:cNvPr id="2" name="Group 4"/>
          <p:cNvGrpSpPr/>
          <p:nvPr/>
        </p:nvGrpSpPr>
        <p:grpSpPr>
          <a:xfrm>
            <a:off x="381000" y="2476500"/>
            <a:ext cx="7195571" cy="5016758"/>
            <a:chOff x="12001496" y="5774031"/>
            <a:chExt cx="5029200" cy="4812463"/>
          </a:xfrm>
        </p:grpSpPr>
        <p:sp>
          <p:nvSpPr>
            <p:cNvPr id="8" name="TextBox 7"/>
            <p:cNvSpPr txBox="1"/>
            <p:nvPr/>
          </p:nvSpPr>
          <p:spPr>
            <a:xfrm>
              <a:off x="12237434" y="5774031"/>
              <a:ext cx="4660117" cy="481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Manual Lavatory Systems</a:t>
              </a:r>
            </a:p>
            <a:p>
              <a:endParaRPr lang="en-US" sz="2800" b="1" dirty="0">
                <a:solidFill>
                  <a:schemeClr val="accent1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Fixture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Z5344 / Z5844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Faucet Options: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Z81000, Z7440, Z81104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Z812A1, Z812B1, Z86500 Series</a:t>
              </a:r>
            </a:p>
            <a:p>
              <a:pPr>
                <a:buFont typeface="Arial" pitchFamily="34" charset="0"/>
                <a:buChar char="•"/>
              </a:pPr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Trim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Grid Drain – Z8743-PC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P Trap – Z8700-8B-PC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Supply Stop – Z8804-XL-LRLK-PC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01496" y="6470374"/>
              <a:ext cx="502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sz="2000" dirty="0">
                <a:solidFill>
                  <a:schemeClr val="tx2"/>
                </a:solidFill>
                <a:latin typeface="Arial Regular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327" y="1836598"/>
            <a:ext cx="10792073" cy="84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2066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>
                <a:latin typeface="Arial Regular" charset="0"/>
              </a:rPr>
              <a:t>page</a:t>
            </a:r>
          </a:p>
          <a:p>
            <a:pPr algn="l"/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32</a:t>
            </a:fld>
            <a:endParaRPr b="0"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Zurn One Systems re-launch</a:t>
            </a:r>
            <a:endParaRPr lang="uk-UA" dirty="0"/>
          </a:p>
        </p:txBody>
      </p:sp>
      <p:grpSp>
        <p:nvGrpSpPr>
          <p:cNvPr id="2" name="Group 4"/>
          <p:cNvGrpSpPr/>
          <p:nvPr/>
        </p:nvGrpSpPr>
        <p:grpSpPr>
          <a:xfrm>
            <a:off x="381000" y="2476500"/>
            <a:ext cx="7195571" cy="5386090"/>
            <a:chOff x="12001496" y="5774031"/>
            <a:chExt cx="5029200" cy="5166755"/>
          </a:xfrm>
        </p:grpSpPr>
        <p:sp>
          <p:nvSpPr>
            <p:cNvPr id="8" name="TextBox 7"/>
            <p:cNvSpPr txBox="1"/>
            <p:nvPr/>
          </p:nvSpPr>
          <p:spPr>
            <a:xfrm>
              <a:off x="12237434" y="5774031"/>
              <a:ext cx="4660117" cy="516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Sensor Lavatory Systems</a:t>
              </a:r>
            </a:p>
            <a:p>
              <a:endParaRPr lang="en-US" sz="2800" b="1" dirty="0">
                <a:solidFill>
                  <a:schemeClr val="accent1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Fixture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Z5341 / Z5344 / Z5844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Faucet Options: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Z6950, Z6951, Z6955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Z6915, Z6920 &amp; Z6956 Series</a:t>
              </a:r>
            </a:p>
            <a:p>
              <a:pPr>
                <a:buFont typeface="Arial" pitchFamily="34" charset="0"/>
                <a:buChar char="•"/>
              </a:pPr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Trim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Grid Drain – Z8743-PC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P Trap – Z8700-8B-PC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Supply Stop – Z8804-XL-LRLK-PC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TMV – P6900-TMV-1-XL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01496" y="6470374"/>
              <a:ext cx="502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sz="2000" dirty="0">
                <a:solidFill>
                  <a:schemeClr val="tx2"/>
                </a:solidFill>
                <a:latin typeface="Arial Regular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868569"/>
            <a:ext cx="10668000" cy="845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1026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470" y="2095500"/>
            <a:ext cx="1414653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>
                <a:latin typeface="Arial Regular" charset="0"/>
              </a:rPr>
              <a:t>page</a:t>
            </a:r>
          </a:p>
          <a:p>
            <a:pPr algn="l"/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33</a:t>
            </a:fld>
            <a:endParaRPr b="0">
              <a:latin typeface="Arial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Zurn One Systems re-launch</a:t>
            </a:r>
            <a:endParaRPr lang="uk-UA" dirty="0"/>
          </a:p>
        </p:txBody>
      </p:sp>
      <p:grpSp>
        <p:nvGrpSpPr>
          <p:cNvPr id="11" name="Group 4"/>
          <p:cNvGrpSpPr/>
          <p:nvPr/>
        </p:nvGrpSpPr>
        <p:grpSpPr>
          <a:xfrm>
            <a:off x="381000" y="2476500"/>
            <a:ext cx="7195571" cy="4647426"/>
            <a:chOff x="12001496" y="5774030"/>
            <a:chExt cx="5029200" cy="4458171"/>
          </a:xfrm>
        </p:grpSpPr>
        <p:sp>
          <p:nvSpPr>
            <p:cNvPr id="12" name="TextBox 11"/>
            <p:cNvSpPr txBox="1"/>
            <p:nvPr/>
          </p:nvSpPr>
          <p:spPr>
            <a:xfrm>
              <a:off x="12237434" y="5774030"/>
              <a:ext cx="4660117" cy="445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Clinical Sink Systems</a:t>
              </a:r>
            </a:p>
            <a:p>
              <a:endParaRPr lang="en-US" sz="2800" b="1" dirty="0">
                <a:solidFill>
                  <a:schemeClr val="accent1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Fixture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Z5410 or Z5420</a:t>
              </a:r>
            </a:p>
            <a:p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Flush Valve Options: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Z60843AV-BWN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Z6000AV-BWN1</a:t>
              </a:r>
            </a:p>
            <a:p>
              <a:pPr>
                <a:buFont typeface="Arial" pitchFamily="34" charset="0"/>
                <a:buChar char="•"/>
              </a:pPr>
              <a:endParaRPr lang="en-US" sz="2400" b="1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400" b="1" u="sng" dirty="0">
                  <a:solidFill>
                    <a:schemeClr val="tx2"/>
                  </a:solidFill>
                  <a:latin typeface="Arial Narrow Regular" charset="0"/>
                </a:rPr>
                <a:t>Trim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Z5977-NEO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Arial Narrow Regular" charset="0"/>
                </a:rPr>
                <a:t>or Z5972-COMB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001496" y="6470374"/>
              <a:ext cx="502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sz="2000" dirty="0">
                <a:solidFill>
                  <a:schemeClr val="tx2"/>
                </a:solidFill>
                <a:latin typeface="Arial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848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14D0-A579-6D4E-9986-A7D3A35F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2763500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finish plumbing product marketing</a:t>
            </a:r>
            <a:br>
              <a:rPr lang="en-US" dirty="0"/>
            </a:br>
            <a:r>
              <a:rPr lang="en-US" dirty="0"/>
              <a:t>Zurn One Systems marketing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D22308-97C7-1642-B0D2-B5DC0ED7D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>
                <a:latin typeface="Arial Regular" charset="0"/>
              </a:rPr>
              <a:t>page</a:t>
            </a:r>
          </a:p>
          <a:p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34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D90D8-D9B6-2E44-B56C-1CE6C5D514B3}"/>
              </a:ext>
            </a:extLst>
          </p:cNvPr>
          <p:cNvSpPr txBox="1"/>
          <p:nvPr/>
        </p:nvSpPr>
        <p:spPr>
          <a:xfrm>
            <a:off x="952500" y="2171700"/>
            <a:ext cx="11163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Refreshed</a:t>
            </a:r>
            <a:r>
              <a:rPr lang="en-US" sz="2800" dirty="0">
                <a:solidFill>
                  <a:schemeClr val="accent1"/>
                </a:solidFill>
                <a:latin typeface="Arial Regular" charset="0"/>
              </a:rPr>
              <a:t> Zurn One Systems brochure 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on ZIX</a:t>
            </a:r>
          </a:p>
          <a:p>
            <a:pPr marL="10287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Highlighting new EZ Gear Flush Valve Systems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800" dirty="0">
                <a:solidFill>
                  <a:schemeClr val="accent1"/>
                </a:solidFill>
                <a:latin typeface="Arial Regular" charset="0"/>
              </a:rPr>
              <a:t>Zurn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Arial Regular" charset="0"/>
              </a:rPr>
              <a:t>One Systems product category on 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Zurn.com</a:t>
            </a:r>
          </a:p>
          <a:p>
            <a:pPr marL="10287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featuring new model numbers and Best Sellers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76936-6817-40D8-B249-FEC7F0AFB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426" y="2171700"/>
            <a:ext cx="7441865" cy="50457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3B52C-826D-497F-9255-4E2D762F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457700"/>
            <a:ext cx="7441865" cy="56616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054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9334500" cy="25853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interceptors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029700"/>
            <a:ext cx="1733550" cy="954107"/>
          </a:xfrm>
        </p:spPr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35</a:t>
            </a:fld>
            <a:endParaRPr b="0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82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interceptors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36</a:t>
            </a:fld>
            <a:endParaRPr b="0" dirty="0"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40187" y="1005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30579" y="2466320"/>
            <a:ext cx="8909602" cy="4431983"/>
            <a:chOff x="7467600" y="5557807"/>
            <a:chExt cx="8558571" cy="4431983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438546" cy="443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Arial Narrow Regular" charset="0"/>
                </a:rPr>
                <a:t>FOG-</a:t>
              </a:r>
              <a:r>
                <a:rPr lang="en-US" sz="3600" dirty="0" err="1">
                  <a:solidFill>
                    <a:schemeClr val="accent1"/>
                  </a:solidFill>
                  <a:latin typeface="Arial Narrow Regular" charset="0"/>
                </a:rPr>
                <a:t>ceptor</a:t>
              </a:r>
              <a:r>
                <a:rPr lang="en-US" sz="3600" dirty="0">
                  <a:solidFill>
                    <a:schemeClr val="accent1"/>
                  </a:solidFill>
                  <a:latin typeface="Arial Narrow Regular" charset="0"/>
                </a:rPr>
                <a:t> family is growing</a:t>
              </a:r>
            </a:p>
            <a:p>
              <a:endParaRPr lang="en-US" sz="3600" dirty="0">
                <a:solidFill>
                  <a:schemeClr val="tx2"/>
                </a:solidFill>
                <a:latin typeface="Arial Narrow Regular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FOG-</a:t>
              </a:r>
              <a:r>
                <a:rPr lang="en-US" sz="2800" b="1" dirty="0" err="1">
                  <a:solidFill>
                    <a:schemeClr val="accent1"/>
                  </a:solidFill>
                  <a:latin typeface="Arial Narrow Regular" charset="0"/>
                </a:rPr>
                <a:t>ceptor</a:t>
              </a:r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 Z-250H is in stock at all Zurn Service Centers</a:t>
              </a:r>
              <a:endParaRPr lang="en-US" sz="2800" dirty="0">
                <a:solidFill>
                  <a:schemeClr val="tx2"/>
                </a:solidFill>
                <a:latin typeface="Arial Narrow Regular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FOG-</a:t>
              </a:r>
              <a:r>
                <a:rPr lang="en-US" sz="2800" b="1" dirty="0" err="1">
                  <a:solidFill>
                    <a:schemeClr val="accent1"/>
                  </a:solidFill>
                  <a:latin typeface="Arial Narrow Regular" charset="0"/>
                </a:rPr>
                <a:t>ceptor</a:t>
              </a:r>
              <a:r>
                <a:rPr lang="en-US" sz="2800" b="1" dirty="0">
                  <a:solidFill>
                    <a:schemeClr val="accent1"/>
                  </a:solidFill>
                  <a:latin typeface="Arial Narrow Regular" charset="0"/>
                </a:rPr>
                <a:t> Z75H and Z-50H</a:t>
              </a:r>
            </a:p>
            <a:p>
              <a:pPr marL="971550" lvl="1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 Narrow Regular" charset="0"/>
                </a:rPr>
                <a:t>Same excellent design as the original FOG-</a:t>
              </a:r>
              <a:r>
                <a:rPr lang="en-US" sz="2000" b="1" dirty="0" err="1">
                  <a:solidFill>
                    <a:schemeClr val="bg1">
                      <a:lumMod val="50000"/>
                    </a:schemeClr>
                  </a:solidFill>
                  <a:latin typeface="Arial Narrow Regular" charset="0"/>
                </a:rPr>
                <a:t>ceptor</a:t>
              </a:r>
              <a:endParaRPr lang="en-US" sz="2000" b="1" dirty="0">
                <a:solidFill>
                  <a:schemeClr val="bg1">
                    <a:lumMod val="50000"/>
                  </a:schemeClr>
                </a:solidFill>
                <a:latin typeface="Arial Narrow Regular" charset="0"/>
              </a:endParaRPr>
            </a:p>
            <a:p>
              <a:pPr marL="971550" lvl="1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 Narrow Regular" charset="0"/>
                </a:rPr>
                <a:t>Same great performance</a:t>
              </a:r>
            </a:p>
            <a:p>
              <a:pPr marL="971550" lvl="1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 Narrow Regular" charset="0"/>
                </a:rPr>
                <a:t>Shipped with fiberglass frames and covers and flow control device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Arial Narrow Regular" charset="0"/>
              </a:endParaRPr>
            </a:p>
            <a:p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  <a:p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D77C9D-EEDA-4DF8-98EB-8C4F74C0CB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9600" y="419100"/>
            <a:ext cx="4380075" cy="33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4F3D4-5EFA-4644-8203-758F2578F2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29846" y="5244000"/>
            <a:ext cx="3221325" cy="2981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93590-056C-405C-9D7C-60A69311F5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67186" y="5295900"/>
            <a:ext cx="3128625" cy="2929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A1292F-B798-4187-BE4A-D9DADB5DEB4E}"/>
              </a:ext>
            </a:extLst>
          </p:cNvPr>
          <p:cNvSpPr txBox="1"/>
          <p:nvPr/>
        </p:nvSpPr>
        <p:spPr>
          <a:xfrm>
            <a:off x="10363200" y="8420100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FOG-</a:t>
            </a:r>
            <a:r>
              <a:rPr lang="en-US" sz="2000" dirty="0" err="1">
                <a:solidFill>
                  <a:schemeClr val="tx2"/>
                </a:solidFill>
              </a:rPr>
              <a:t>ceptor</a:t>
            </a:r>
            <a:r>
              <a:rPr lang="en-US" sz="2000" dirty="0">
                <a:solidFill>
                  <a:schemeClr val="tx2"/>
                </a:solidFill>
              </a:rPr>
              <a:t> Z50H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74C28-8BC7-4584-892E-A7D21365E462}"/>
              </a:ext>
            </a:extLst>
          </p:cNvPr>
          <p:cNvSpPr txBox="1"/>
          <p:nvPr/>
        </p:nvSpPr>
        <p:spPr>
          <a:xfrm>
            <a:off x="14879159" y="8311867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FOG-</a:t>
            </a:r>
            <a:r>
              <a:rPr lang="en-US" sz="2000" dirty="0" err="1">
                <a:solidFill>
                  <a:schemeClr val="tx2"/>
                </a:solidFill>
              </a:rPr>
              <a:t>ceptor</a:t>
            </a:r>
            <a:r>
              <a:rPr lang="en-US" sz="2000" dirty="0">
                <a:solidFill>
                  <a:schemeClr val="tx2"/>
                </a:solidFill>
              </a:rPr>
              <a:t> Z75H</a:t>
            </a:r>
          </a:p>
        </p:txBody>
      </p:sp>
    </p:spTree>
    <p:extLst>
      <p:ext uri="{BB962C8B-B14F-4D97-AF65-F5344CB8AC3E}">
        <p14:creationId xmlns:p14="http://schemas.microsoft.com/office/powerpoint/2010/main" val="37871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interceptors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37</a:t>
            </a:fld>
            <a:endParaRPr b="0" dirty="0"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388423" y="152142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30579" y="2466320"/>
            <a:ext cx="8909602" cy="2862322"/>
            <a:chOff x="7467600" y="5557807"/>
            <a:chExt cx="8558571" cy="2862322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43854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Arial Narrow Regular" charset="0"/>
                </a:rPr>
                <a:t>FOG-</a:t>
              </a:r>
              <a:r>
                <a:rPr lang="en-US" sz="3600" dirty="0" err="1">
                  <a:solidFill>
                    <a:schemeClr val="accent1"/>
                  </a:solidFill>
                  <a:latin typeface="Arial Narrow Regular" charset="0"/>
                </a:rPr>
                <a:t>ceptor</a:t>
              </a:r>
              <a:r>
                <a:rPr lang="en-US" sz="3600" dirty="0">
                  <a:solidFill>
                    <a:schemeClr val="accent1"/>
                  </a:solidFill>
                  <a:latin typeface="Arial Narrow Regular" charset="0"/>
                </a:rPr>
                <a:t> family Z250H, Z75H, Z50H</a:t>
              </a:r>
            </a:p>
            <a:p>
              <a:pPr marL="285750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Arial Narrow Regular" charset="0"/>
                </a:rPr>
                <a:t>Will be stocked in Ontario, Dallas, Atlanta</a:t>
              </a:r>
            </a:p>
            <a:p>
              <a:pPr marL="285750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Arial Narrow Regular" charset="0"/>
                </a:rPr>
                <a:t>Small footprint ideal for stocking at local wholesalers</a:t>
              </a:r>
            </a:p>
            <a:p>
              <a:pPr marL="285750" indent="-285750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Arial Narrow Regular" charset="0"/>
                </a:rPr>
                <a:t>Sold as complete package to include multi-use fiberglass covers</a:t>
              </a:r>
            </a:p>
            <a:p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D77C9D-EEDA-4DF8-98EB-8C4F74C0CB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1600" y="152142"/>
            <a:ext cx="4041965" cy="3129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4F3D4-5EFA-4644-8203-758F2578F2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91657" y="566078"/>
            <a:ext cx="2588917" cy="2396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93590-056C-405C-9D7C-60A69311F5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07392" y="687607"/>
            <a:ext cx="2355926" cy="2205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A1292F-B798-4187-BE4A-D9DADB5DEB4E}"/>
              </a:ext>
            </a:extLst>
          </p:cNvPr>
          <p:cNvSpPr txBox="1"/>
          <p:nvPr/>
        </p:nvSpPr>
        <p:spPr>
          <a:xfrm>
            <a:off x="15752083" y="2962145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FOG-</a:t>
            </a:r>
            <a:r>
              <a:rPr lang="en-US" sz="2000" dirty="0" err="1">
                <a:solidFill>
                  <a:schemeClr val="tx2"/>
                </a:solidFill>
              </a:rPr>
              <a:t>ceptor</a:t>
            </a:r>
            <a:r>
              <a:rPr lang="en-US" sz="2000" dirty="0">
                <a:solidFill>
                  <a:schemeClr val="tx2"/>
                </a:solidFill>
              </a:rPr>
              <a:t> Z50H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74C28-8BC7-4584-892E-A7D21365E462}"/>
              </a:ext>
            </a:extLst>
          </p:cNvPr>
          <p:cNvSpPr txBox="1"/>
          <p:nvPr/>
        </p:nvSpPr>
        <p:spPr>
          <a:xfrm>
            <a:off x="13157877" y="3003469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FOG-</a:t>
            </a:r>
            <a:r>
              <a:rPr lang="en-US" sz="2000" dirty="0" err="1">
                <a:solidFill>
                  <a:schemeClr val="tx2"/>
                </a:solidFill>
              </a:rPr>
              <a:t>ceptor</a:t>
            </a:r>
            <a:r>
              <a:rPr lang="en-US" sz="2000" dirty="0">
                <a:solidFill>
                  <a:schemeClr val="tx2"/>
                </a:solidFill>
              </a:rPr>
              <a:t> Z75H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2B426-8206-40F4-BE68-EBB7F55324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18034" y="4773597"/>
            <a:ext cx="8223205" cy="36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96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9334500" cy="25853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19-9 product simplification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029700"/>
            <a:ext cx="1733550" cy="954107"/>
          </a:xfrm>
        </p:spPr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38</a:t>
            </a:fld>
            <a:endParaRPr b="0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92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19-9 simplification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39</a:t>
            </a:fld>
            <a:endParaRPr b="0" dirty="0"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40187" y="1005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5527" y="2466320"/>
            <a:ext cx="878465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The product listed below will include the Z100 body as standard:</a:t>
            </a:r>
          </a:p>
          <a:p>
            <a:r>
              <a:rPr lang="en-US" sz="2000" dirty="0">
                <a:solidFill>
                  <a:schemeClr val="tx2"/>
                </a:solidFill>
              </a:rPr>
              <a:t> 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Z503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Z509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Z521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Z526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The product listed below will include the Z508 body as standard:</a:t>
            </a:r>
          </a:p>
          <a:p>
            <a:r>
              <a:rPr lang="en-US" sz="2000" dirty="0">
                <a:solidFill>
                  <a:schemeClr val="tx2"/>
                </a:solidFill>
              </a:rPr>
              <a:t> 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Z507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Z520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Z551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In addition, Zurn will be standardizing on suffix options (-DG Grates, -P Frame (region specific) &amp; -Y Buckets) across select product lines to driving toward customer demand. </a:t>
            </a:r>
          </a:p>
          <a:p>
            <a:r>
              <a:rPr lang="en-US" sz="2000" dirty="0">
                <a:solidFill>
                  <a:schemeClr val="tx2"/>
                </a:solidFill>
              </a:rPr>
              <a:t> </a:t>
            </a:r>
          </a:p>
          <a:p>
            <a:r>
              <a:rPr lang="en-US" sz="2000" dirty="0">
                <a:solidFill>
                  <a:schemeClr val="tx2"/>
                </a:solidFill>
              </a:rPr>
              <a:t> </a:t>
            </a:r>
          </a:p>
          <a:p>
            <a:r>
              <a:rPr lang="en-US" sz="2000" dirty="0">
                <a:solidFill>
                  <a:schemeClr val="tx2"/>
                </a:solidFill>
              </a:rPr>
              <a:t>DATE FOR FULL PRODUCT TRANSITION</a:t>
            </a:r>
            <a:r>
              <a:rPr lang="en-US" sz="2000">
                <a:solidFill>
                  <a:schemeClr val="tx2"/>
                </a:solidFill>
              </a:rPr>
              <a:t>: November 1, 2019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707631"/>
            <a:ext cx="20478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0" y="648177"/>
            <a:ext cx="20129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3408173" y="1036320"/>
            <a:ext cx="976312" cy="485775"/>
          </a:xfrm>
          <a:prstGeom prst="chevron">
            <a:avLst>
              <a:gd name="adj" fmla="val 50245"/>
            </a:avLst>
          </a:prstGeom>
          <a:solidFill>
            <a:srgbClr val="5B9BD5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825" y="2650586"/>
            <a:ext cx="18478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0" y="2789485"/>
            <a:ext cx="20574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13408173" y="3088735"/>
            <a:ext cx="976312" cy="485775"/>
          </a:xfrm>
          <a:prstGeom prst="chevron">
            <a:avLst>
              <a:gd name="adj" fmla="val 50245"/>
            </a:avLst>
          </a:prstGeom>
          <a:solidFill>
            <a:srgbClr val="5B9BD5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7" y="5244000"/>
            <a:ext cx="21717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425" y="5072550"/>
            <a:ext cx="19589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13408173" y="5429737"/>
            <a:ext cx="976312" cy="485775"/>
          </a:xfrm>
          <a:prstGeom prst="chevron">
            <a:avLst>
              <a:gd name="adj" fmla="val 50245"/>
            </a:avLst>
          </a:prstGeom>
          <a:solidFill>
            <a:srgbClr val="5B9BD5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7" y="7696957"/>
            <a:ext cx="199072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425" y="7753937"/>
            <a:ext cx="19367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13408173" y="8144461"/>
            <a:ext cx="976312" cy="485775"/>
          </a:xfrm>
          <a:prstGeom prst="chevron">
            <a:avLst>
              <a:gd name="adj" fmla="val 50245"/>
            </a:avLst>
          </a:prstGeom>
          <a:solidFill>
            <a:srgbClr val="5B9BD5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6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299" y="571411"/>
            <a:ext cx="8953499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past launches</a:t>
            </a:r>
            <a:br>
              <a:rPr lang="en-US" dirty="0"/>
            </a:br>
            <a:r>
              <a:rPr lang="en-US" dirty="0"/>
              <a:t>stainlessdrains.com acquisition</a:t>
            </a:r>
            <a:endParaRPr lang="uk-UA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686800" y="2750820"/>
            <a:ext cx="0" cy="704088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3628" y="2432627"/>
            <a:ext cx="351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rial Narrow Regular" charset="0"/>
              </a:rPr>
              <a:t>value proposition</a:t>
            </a:r>
            <a:endParaRPr lang="uk-UA" sz="3600" dirty="0">
              <a:solidFill>
                <a:schemeClr val="accent1"/>
              </a:solidFill>
              <a:latin typeface="Arial Narrow Regular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13603" y="2514600"/>
            <a:ext cx="0" cy="417731"/>
          </a:xfrm>
          <a:prstGeom prst="line">
            <a:avLst/>
          </a:prstGeom>
          <a:ln w="381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035425" y="2400300"/>
            <a:ext cx="351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rial Narrow Regular" charset="0"/>
              </a:rPr>
              <a:t>product</a:t>
            </a:r>
            <a:endParaRPr lang="uk-UA" sz="3600" dirty="0">
              <a:solidFill>
                <a:schemeClr val="accent1"/>
              </a:solidFill>
              <a:latin typeface="Arial Narrow Regular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8915400" y="2514600"/>
            <a:ext cx="0" cy="417731"/>
          </a:xfrm>
          <a:prstGeom prst="line">
            <a:avLst/>
          </a:prstGeom>
          <a:ln w="381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76300" y="6266765"/>
            <a:ext cx="351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rial Narrow Regular" charset="0"/>
              </a:rPr>
              <a:t>promotion</a:t>
            </a:r>
            <a:endParaRPr lang="uk-UA" sz="3600" dirty="0">
              <a:solidFill>
                <a:schemeClr val="accent1"/>
              </a:solidFill>
              <a:latin typeface="Arial Narrow Regular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56275" y="6381065"/>
            <a:ext cx="0" cy="417731"/>
          </a:xfrm>
          <a:prstGeom prst="line">
            <a:avLst/>
          </a:prstGeom>
          <a:ln w="381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63228" y="6274385"/>
            <a:ext cx="351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rial Narrow Regular" charset="0"/>
              </a:rPr>
              <a:t>order / shipment</a:t>
            </a:r>
            <a:endParaRPr lang="uk-UA" sz="3600" dirty="0">
              <a:solidFill>
                <a:schemeClr val="accent1"/>
              </a:solidFill>
              <a:latin typeface="Arial Narrow Regular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9043203" y="6388685"/>
            <a:ext cx="0" cy="417731"/>
          </a:xfrm>
          <a:prstGeom prst="line">
            <a:avLst/>
          </a:prstGeom>
          <a:ln w="381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76300" y="6057900"/>
            <a:ext cx="16763218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648519" y="3236803"/>
            <a:ext cx="4967371" cy="461665"/>
            <a:chOff x="11320108" y="3851758"/>
            <a:chExt cx="4967371" cy="461665"/>
          </a:xfrm>
        </p:grpSpPr>
        <p:sp>
          <p:nvSpPr>
            <p:cNvPr id="92" name="TextBox 91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stainless steel </a:t>
              </a:r>
              <a:r>
                <a:rPr lang="en-US" sz="2400" dirty="0">
                  <a:latin typeface="Arial Narrow Regular" charset="0"/>
                </a:rPr>
                <a:t>product offering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93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60170" y="5257753"/>
            <a:ext cx="4967371" cy="461665"/>
            <a:chOff x="11320108" y="3851758"/>
            <a:chExt cx="4967371" cy="461665"/>
          </a:xfrm>
        </p:grpSpPr>
        <p:sp>
          <p:nvSpPr>
            <p:cNvPr id="95" name="TextBox 94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 Narrow Regular" charset="0"/>
                </a:rPr>
                <a:t>complete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 custom </a:t>
              </a:r>
              <a:r>
                <a:rPr lang="en-US" sz="2400" dirty="0">
                  <a:latin typeface="Arial Narrow Regular" charset="0"/>
                </a:rPr>
                <a:t>capability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96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54244" y="4244564"/>
            <a:ext cx="4967371" cy="461665"/>
            <a:chOff x="11320108" y="3851758"/>
            <a:chExt cx="4967371" cy="461665"/>
          </a:xfrm>
        </p:grpSpPr>
        <p:sp>
          <p:nvSpPr>
            <p:cNvPr id="98" name="TextBox 97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 Narrow Regular" charset="0"/>
                </a:rPr>
                <a:t>Improved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 lead times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99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8937285" y="3299714"/>
            <a:ext cx="4967371" cy="461665"/>
            <a:chOff x="11320108" y="3851758"/>
            <a:chExt cx="4967371" cy="461665"/>
          </a:xfrm>
        </p:grpSpPr>
        <p:sp>
          <p:nvSpPr>
            <p:cNvPr id="113" name="TextBox 112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sanitary </a:t>
              </a:r>
              <a:r>
                <a:rPr lang="en-US" sz="2400" dirty="0">
                  <a:latin typeface="Arial Narrow Regular" charset="0"/>
                </a:rPr>
                <a:t>drainage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114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965718" y="4735198"/>
            <a:ext cx="4967371" cy="461665"/>
            <a:chOff x="11320108" y="3851758"/>
            <a:chExt cx="4967371" cy="461665"/>
          </a:xfrm>
        </p:grpSpPr>
        <p:sp>
          <p:nvSpPr>
            <p:cNvPr id="116" name="TextBox 115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linear </a:t>
              </a:r>
              <a:r>
                <a:rPr lang="en-US" sz="2400" dirty="0">
                  <a:latin typeface="Arial Narrow Regular" charset="0"/>
                </a:rPr>
                <a:t>drainage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117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929824" y="4049608"/>
            <a:ext cx="4967371" cy="461665"/>
            <a:chOff x="11320108" y="3851758"/>
            <a:chExt cx="4967371" cy="461665"/>
          </a:xfrm>
        </p:grpSpPr>
        <p:sp>
          <p:nvSpPr>
            <p:cNvPr id="119" name="TextBox 118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area </a:t>
              </a:r>
              <a:r>
                <a:rPr lang="en-US" sz="2400" dirty="0">
                  <a:latin typeface="Arial Narrow Regular" charset="0"/>
                </a:rPr>
                <a:t>drainage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 &amp; cleanouts</a:t>
              </a:r>
              <a:endParaRPr lang="uk-UA" sz="24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120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023774" y="7208945"/>
            <a:ext cx="4967371" cy="461665"/>
            <a:chOff x="11320108" y="3851758"/>
            <a:chExt cx="4967371" cy="461665"/>
          </a:xfrm>
        </p:grpSpPr>
        <p:sp>
          <p:nvSpPr>
            <p:cNvPr id="122" name="TextBox 121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 Narrow Regular" charset="0"/>
                </a:rPr>
                <a:t>located in 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Dallas </a:t>
              </a:r>
              <a:r>
                <a:rPr lang="en-US" sz="2400" dirty="0">
                  <a:latin typeface="Arial Narrow Regular" charset="0"/>
                </a:rPr>
                <a:t>region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123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9043203" y="7833628"/>
            <a:ext cx="4967371" cy="461665"/>
            <a:chOff x="11320108" y="3851758"/>
            <a:chExt cx="4967371" cy="461665"/>
          </a:xfrm>
        </p:grpSpPr>
        <p:sp>
          <p:nvSpPr>
            <p:cNvPr id="128" name="TextBox 127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 Narrow Regular" charset="0"/>
                </a:rPr>
                <a:t>select SKU’s 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AX09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129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13603" y="7429671"/>
            <a:ext cx="5089708" cy="461665"/>
            <a:chOff x="11320108" y="3851758"/>
            <a:chExt cx="4967371" cy="461665"/>
          </a:xfrm>
        </p:grpSpPr>
        <p:sp>
          <p:nvSpPr>
            <p:cNvPr id="132" name="TextBox 131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stainless </a:t>
              </a:r>
              <a:r>
                <a:rPr lang="en-US" sz="2400" dirty="0">
                  <a:latin typeface="Arial Narrow Regular" charset="0"/>
                </a:rPr>
                <a:t>catalog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133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767926" y="8496300"/>
            <a:ext cx="4967371" cy="461665"/>
            <a:chOff x="11320108" y="3851758"/>
            <a:chExt cx="4967371" cy="461665"/>
          </a:xfrm>
        </p:grpSpPr>
        <p:sp>
          <p:nvSpPr>
            <p:cNvPr id="138" name="TextBox 137"/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samples </a:t>
              </a:r>
              <a:r>
                <a:rPr lang="en-US" sz="2400" dirty="0">
                  <a:latin typeface="Arial Narrow Regular" charset="0"/>
                </a:rPr>
                <a:t>in process to REP’s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139" name="Freeform 29"/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16535400" y="9105900"/>
            <a:ext cx="457200" cy="9144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744F8-53EA-4219-946E-1403C39DD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07" y="4020330"/>
            <a:ext cx="3612347" cy="180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9779AF-1261-47CF-A244-107E2F654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" r="65797" b="-1"/>
          <a:stretch/>
        </p:blipFill>
        <p:spPr>
          <a:xfrm>
            <a:off x="12594808" y="2373890"/>
            <a:ext cx="3060021" cy="234046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1E52008-1FC5-4683-85DE-A5E4ED5D0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0" t="2706" r="32879" b="-1"/>
          <a:stretch/>
        </p:blipFill>
        <p:spPr>
          <a:xfrm>
            <a:off x="14848395" y="3731405"/>
            <a:ext cx="2891091" cy="2247589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5F11F51-CCB5-4321-B5C7-8AB1B52D0A12}"/>
              </a:ext>
            </a:extLst>
          </p:cNvPr>
          <p:cNvGrpSpPr/>
          <p:nvPr/>
        </p:nvGrpSpPr>
        <p:grpSpPr>
          <a:xfrm>
            <a:off x="8967347" y="5444836"/>
            <a:ext cx="4967371" cy="461665"/>
            <a:chOff x="11320108" y="3851758"/>
            <a:chExt cx="4967371" cy="461665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0053C50-8680-49DA-9A6B-16B622F7C8A3}"/>
                </a:ext>
              </a:extLst>
            </p:cNvPr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custom</a:t>
              </a:r>
              <a:endParaRPr lang="uk-UA" sz="2400" dirty="0">
                <a:latin typeface="Arial Narrow Regular" charset="0"/>
              </a:endParaRPr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3CE0C0A1-027C-4FFC-BA0A-C3CEF49469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3875AF-05DF-42DE-992A-FB9965FE9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869" y="6305707"/>
            <a:ext cx="2738283" cy="3517506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4B37DCA-5E04-4E98-A1F2-295AAB45477A}"/>
              </a:ext>
            </a:extLst>
          </p:cNvPr>
          <p:cNvGrpSpPr/>
          <p:nvPr/>
        </p:nvGrpSpPr>
        <p:grpSpPr>
          <a:xfrm>
            <a:off x="9044247" y="8460498"/>
            <a:ext cx="4967371" cy="461665"/>
            <a:chOff x="11320108" y="3851758"/>
            <a:chExt cx="4967371" cy="461665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1F1C172-DCC4-4ED1-ACFA-7327730EFB4E}"/>
                </a:ext>
              </a:extLst>
            </p:cNvPr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 Narrow Regular" charset="0"/>
                </a:rPr>
                <a:t>Spec Drain =&gt; 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Dan Hause</a:t>
              </a:r>
              <a:endParaRPr lang="uk-U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36" name="Freeform 29">
              <a:extLst>
                <a:ext uri="{FF2B5EF4-FFF2-40B4-BE49-F238E27FC236}">
                  <a16:creationId xmlns:a16="http://schemas.microsoft.com/office/drawing/2014/main" id="{94A572FA-0916-44E2-AC59-4AA4D4630E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F51ACD2-83C3-4065-9421-06FEC1E57D14}"/>
              </a:ext>
            </a:extLst>
          </p:cNvPr>
          <p:cNvGrpSpPr/>
          <p:nvPr/>
        </p:nvGrpSpPr>
        <p:grpSpPr>
          <a:xfrm>
            <a:off x="9062490" y="9091315"/>
            <a:ext cx="4967371" cy="461665"/>
            <a:chOff x="11320108" y="3851758"/>
            <a:chExt cx="4967371" cy="461665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DABC4DC4-03F9-4F25-A4E6-7DD500DC6F28}"/>
                </a:ext>
              </a:extLst>
            </p:cNvPr>
            <p:cNvSpPr txBox="1"/>
            <p:nvPr/>
          </p:nvSpPr>
          <p:spPr>
            <a:xfrm>
              <a:off x="11773295" y="3851758"/>
              <a:ext cx="4514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 Narrow Regular" charset="0"/>
                </a:rPr>
                <a:t>Linear Drain =&gt; </a:t>
              </a:r>
              <a:r>
                <a:rPr lang="en-US" sz="2400" dirty="0">
                  <a:solidFill>
                    <a:schemeClr val="accent1"/>
                  </a:solidFill>
                  <a:latin typeface="Arial Narrow Regular" charset="0"/>
                </a:rPr>
                <a:t>Chris Brink</a:t>
              </a:r>
              <a:endParaRPr lang="uk-UA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43" name="Freeform 29">
              <a:extLst>
                <a:ext uri="{FF2B5EF4-FFF2-40B4-BE49-F238E27FC236}">
                  <a16:creationId xmlns:a16="http://schemas.microsoft.com/office/drawing/2014/main" id="{F6971E19-C665-4713-BA28-A882BD03C9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0108" y="3953436"/>
              <a:ext cx="319142" cy="319142"/>
            </a:xfrm>
            <a:custGeom>
              <a:avLst/>
              <a:gdLst>
                <a:gd name="T0" fmla="*/ 88 w 176"/>
                <a:gd name="T1" fmla="*/ 110 h 176"/>
                <a:gd name="T2" fmla="*/ 51 w 176"/>
                <a:gd name="T3" fmla="*/ 73 h 176"/>
                <a:gd name="T4" fmla="*/ 48 w 176"/>
                <a:gd name="T5" fmla="*/ 72 h 176"/>
                <a:gd name="T6" fmla="*/ 44 w 176"/>
                <a:gd name="T7" fmla="*/ 76 h 176"/>
                <a:gd name="T8" fmla="*/ 45 w 176"/>
                <a:gd name="T9" fmla="*/ 79 h 176"/>
                <a:gd name="T10" fmla="*/ 85 w 176"/>
                <a:gd name="T11" fmla="*/ 119 h 176"/>
                <a:gd name="T12" fmla="*/ 88 w 176"/>
                <a:gd name="T13" fmla="*/ 120 h 176"/>
                <a:gd name="T14" fmla="*/ 91 w 176"/>
                <a:gd name="T15" fmla="*/ 119 h 176"/>
                <a:gd name="T16" fmla="*/ 91 w 176"/>
                <a:gd name="T17" fmla="*/ 119 h 176"/>
                <a:gd name="T18" fmla="*/ 158 w 176"/>
                <a:gd name="T19" fmla="*/ 49 h 176"/>
                <a:gd name="T20" fmla="*/ 158 w 176"/>
                <a:gd name="T21" fmla="*/ 49 h 176"/>
                <a:gd name="T22" fmla="*/ 163 w 176"/>
                <a:gd name="T23" fmla="*/ 43 h 176"/>
                <a:gd name="T24" fmla="*/ 163 w 176"/>
                <a:gd name="T25" fmla="*/ 43 h 176"/>
                <a:gd name="T26" fmla="*/ 175 w 176"/>
                <a:gd name="T27" fmla="*/ 31 h 176"/>
                <a:gd name="T28" fmla="*/ 175 w 176"/>
                <a:gd name="T29" fmla="*/ 31 h 176"/>
                <a:gd name="T30" fmla="*/ 176 w 176"/>
                <a:gd name="T31" fmla="*/ 28 h 176"/>
                <a:gd name="T32" fmla="*/ 172 w 176"/>
                <a:gd name="T33" fmla="*/ 24 h 176"/>
                <a:gd name="T34" fmla="*/ 169 w 176"/>
                <a:gd name="T35" fmla="*/ 25 h 176"/>
                <a:gd name="T36" fmla="*/ 169 w 176"/>
                <a:gd name="T37" fmla="*/ 25 h 176"/>
                <a:gd name="T38" fmla="*/ 159 w 176"/>
                <a:gd name="T39" fmla="*/ 36 h 176"/>
                <a:gd name="T40" fmla="*/ 159 w 176"/>
                <a:gd name="T41" fmla="*/ 36 h 176"/>
                <a:gd name="T42" fmla="*/ 153 w 176"/>
                <a:gd name="T43" fmla="*/ 42 h 176"/>
                <a:gd name="T44" fmla="*/ 153 w 176"/>
                <a:gd name="T45" fmla="*/ 42 h 176"/>
                <a:gd name="T46" fmla="*/ 88 w 176"/>
                <a:gd name="T47" fmla="*/ 110 h 176"/>
                <a:gd name="T48" fmla="*/ 169 w 176"/>
                <a:gd name="T49" fmla="*/ 54 h 176"/>
                <a:gd name="T50" fmla="*/ 163 w 176"/>
                <a:gd name="T51" fmla="*/ 54 h 176"/>
                <a:gd name="T52" fmla="*/ 162 w 176"/>
                <a:gd name="T53" fmla="*/ 58 h 176"/>
                <a:gd name="T54" fmla="*/ 162 w 176"/>
                <a:gd name="T55" fmla="*/ 58 h 176"/>
                <a:gd name="T56" fmla="*/ 168 w 176"/>
                <a:gd name="T57" fmla="*/ 88 h 176"/>
                <a:gd name="T58" fmla="*/ 88 w 176"/>
                <a:gd name="T59" fmla="*/ 168 h 176"/>
                <a:gd name="T60" fmla="*/ 8 w 176"/>
                <a:gd name="T61" fmla="*/ 88 h 176"/>
                <a:gd name="T62" fmla="*/ 88 w 176"/>
                <a:gd name="T63" fmla="*/ 8 h 176"/>
                <a:gd name="T64" fmla="*/ 146 w 176"/>
                <a:gd name="T65" fmla="*/ 33 h 176"/>
                <a:gd name="T66" fmla="*/ 146 w 176"/>
                <a:gd name="T67" fmla="*/ 32 h 176"/>
                <a:gd name="T68" fmla="*/ 151 w 176"/>
                <a:gd name="T69" fmla="*/ 32 h 176"/>
                <a:gd name="T70" fmla="*/ 151 w 176"/>
                <a:gd name="T71" fmla="*/ 27 h 176"/>
                <a:gd name="T72" fmla="*/ 151 w 176"/>
                <a:gd name="T73" fmla="*/ 26 h 176"/>
                <a:gd name="T74" fmla="*/ 88 w 176"/>
                <a:gd name="T75" fmla="*/ 0 h 176"/>
                <a:gd name="T76" fmla="*/ 0 w 176"/>
                <a:gd name="T77" fmla="*/ 88 h 176"/>
                <a:gd name="T78" fmla="*/ 88 w 176"/>
                <a:gd name="T79" fmla="*/ 176 h 176"/>
                <a:gd name="T80" fmla="*/ 176 w 176"/>
                <a:gd name="T81" fmla="*/ 88 h 176"/>
                <a:gd name="T82" fmla="*/ 170 w 176"/>
                <a:gd name="T83" fmla="*/ 56 h 176"/>
                <a:gd name="T84" fmla="*/ 169 w 176"/>
                <a:gd name="T85" fmla="*/ 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76">
                  <a:moveTo>
                    <a:pt x="88" y="110"/>
                  </a:moveTo>
                  <a:cubicBezTo>
                    <a:pt x="51" y="73"/>
                    <a:pt x="51" y="73"/>
                    <a:pt x="51" y="73"/>
                  </a:cubicBezTo>
                  <a:cubicBezTo>
                    <a:pt x="50" y="72"/>
                    <a:pt x="49" y="72"/>
                    <a:pt x="48" y="72"/>
                  </a:cubicBezTo>
                  <a:cubicBezTo>
                    <a:pt x="46" y="72"/>
                    <a:pt x="44" y="74"/>
                    <a:pt x="44" y="76"/>
                  </a:cubicBezTo>
                  <a:cubicBezTo>
                    <a:pt x="44" y="77"/>
                    <a:pt x="44" y="78"/>
                    <a:pt x="45" y="79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86" y="120"/>
                    <a:pt x="87" y="120"/>
                    <a:pt x="88" y="120"/>
                  </a:cubicBezTo>
                  <a:cubicBezTo>
                    <a:pt x="89" y="120"/>
                    <a:pt x="90" y="120"/>
                    <a:pt x="91" y="119"/>
                  </a:cubicBezTo>
                  <a:cubicBezTo>
                    <a:pt x="91" y="119"/>
                    <a:pt x="91" y="119"/>
                    <a:pt x="91" y="11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71" y="24"/>
                    <a:pt x="170" y="24"/>
                    <a:pt x="169" y="25"/>
                  </a:cubicBezTo>
                  <a:cubicBezTo>
                    <a:pt x="169" y="25"/>
                    <a:pt x="169" y="25"/>
                    <a:pt x="169" y="25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3" y="42"/>
                    <a:pt x="153" y="42"/>
                    <a:pt x="153" y="42"/>
                  </a:cubicBezTo>
                  <a:lnTo>
                    <a:pt x="88" y="110"/>
                  </a:lnTo>
                  <a:close/>
                  <a:moveTo>
                    <a:pt x="169" y="54"/>
                  </a:moveTo>
                  <a:cubicBezTo>
                    <a:pt x="167" y="53"/>
                    <a:pt x="165" y="53"/>
                    <a:pt x="163" y="54"/>
                  </a:cubicBezTo>
                  <a:cubicBezTo>
                    <a:pt x="162" y="55"/>
                    <a:pt x="162" y="57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6" y="68"/>
                    <a:pt x="168" y="78"/>
                    <a:pt x="168" y="88"/>
                  </a:cubicBezTo>
                  <a:cubicBezTo>
                    <a:pt x="168" y="132"/>
                    <a:pt x="132" y="168"/>
                    <a:pt x="88" y="168"/>
                  </a:cubicBezTo>
                  <a:cubicBezTo>
                    <a:pt x="44" y="168"/>
                    <a:pt x="8" y="132"/>
                    <a:pt x="8" y="88"/>
                  </a:cubicBezTo>
                  <a:cubicBezTo>
                    <a:pt x="8" y="44"/>
                    <a:pt x="44" y="8"/>
                    <a:pt x="88" y="8"/>
                  </a:cubicBezTo>
                  <a:cubicBezTo>
                    <a:pt x="111" y="8"/>
                    <a:pt x="131" y="17"/>
                    <a:pt x="146" y="33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7" y="34"/>
                    <a:pt x="150" y="34"/>
                    <a:pt x="151" y="32"/>
                  </a:cubicBezTo>
                  <a:cubicBezTo>
                    <a:pt x="153" y="31"/>
                    <a:pt x="153" y="28"/>
                    <a:pt x="151" y="27"/>
                  </a:cubicBezTo>
                  <a:cubicBezTo>
                    <a:pt x="151" y="27"/>
                    <a:pt x="151" y="26"/>
                    <a:pt x="151" y="26"/>
                  </a:cubicBezTo>
                  <a:cubicBezTo>
                    <a:pt x="135" y="10"/>
                    <a:pt x="113" y="0"/>
                    <a:pt x="88" y="0"/>
                  </a:cubicBezTo>
                  <a:cubicBezTo>
                    <a:pt x="39" y="0"/>
                    <a:pt x="0" y="39"/>
                    <a:pt x="0" y="88"/>
                  </a:cubicBezTo>
                  <a:cubicBezTo>
                    <a:pt x="0" y="137"/>
                    <a:pt x="39" y="176"/>
                    <a:pt x="88" y="176"/>
                  </a:cubicBezTo>
                  <a:cubicBezTo>
                    <a:pt x="137" y="176"/>
                    <a:pt x="176" y="137"/>
                    <a:pt x="176" y="88"/>
                  </a:cubicBezTo>
                  <a:cubicBezTo>
                    <a:pt x="176" y="77"/>
                    <a:pt x="174" y="66"/>
                    <a:pt x="170" y="56"/>
                  </a:cubicBezTo>
                  <a:cubicBezTo>
                    <a:pt x="170" y="55"/>
                    <a:pt x="169" y="55"/>
                    <a:pt x="169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660654" y="6474071"/>
            <a:ext cx="4943687" cy="3038064"/>
            <a:chOff x="10057882" y="4157436"/>
            <a:chExt cx="7318378" cy="4497389"/>
          </a:xfrm>
          <a:solidFill>
            <a:schemeClr val="accent2"/>
          </a:solidFill>
          <a:effectLst/>
        </p:grpSpPr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16850797" y="4490811"/>
              <a:ext cx="525463" cy="808037"/>
            </a:xfrm>
            <a:custGeom>
              <a:avLst/>
              <a:gdLst>
                <a:gd name="T0" fmla="*/ 134 w 140"/>
                <a:gd name="T1" fmla="*/ 94 h 215"/>
                <a:gd name="T2" fmla="*/ 132 w 140"/>
                <a:gd name="T3" fmla="*/ 90 h 215"/>
                <a:gd name="T4" fmla="*/ 131 w 140"/>
                <a:gd name="T5" fmla="*/ 84 h 215"/>
                <a:gd name="T6" fmla="*/ 120 w 140"/>
                <a:gd name="T7" fmla="*/ 73 h 215"/>
                <a:gd name="T8" fmla="*/ 111 w 140"/>
                <a:gd name="T9" fmla="*/ 71 h 215"/>
                <a:gd name="T10" fmla="*/ 101 w 140"/>
                <a:gd name="T11" fmla="*/ 71 h 215"/>
                <a:gd name="T12" fmla="*/ 90 w 140"/>
                <a:gd name="T13" fmla="*/ 47 h 215"/>
                <a:gd name="T14" fmla="*/ 77 w 140"/>
                <a:gd name="T15" fmla="*/ 10 h 215"/>
                <a:gd name="T16" fmla="*/ 70 w 140"/>
                <a:gd name="T17" fmla="*/ 6 h 215"/>
                <a:gd name="T18" fmla="*/ 59 w 140"/>
                <a:gd name="T19" fmla="*/ 3 h 215"/>
                <a:gd name="T20" fmla="*/ 49 w 140"/>
                <a:gd name="T21" fmla="*/ 2 h 215"/>
                <a:gd name="T22" fmla="*/ 41 w 140"/>
                <a:gd name="T23" fmla="*/ 6 h 215"/>
                <a:gd name="T24" fmla="*/ 31 w 140"/>
                <a:gd name="T25" fmla="*/ 6 h 215"/>
                <a:gd name="T26" fmla="*/ 10 w 140"/>
                <a:gd name="T27" fmla="*/ 42 h 215"/>
                <a:gd name="T28" fmla="*/ 15 w 140"/>
                <a:gd name="T29" fmla="*/ 80 h 215"/>
                <a:gd name="T30" fmla="*/ 11 w 140"/>
                <a:gd name="T31" fmla="*/ 95 h 215"/>
                <a:gd name="T32" fmla="*/ 4 w 140"/>
                <a:gd name="T33" fmla="*/ 112 h 215"/>
                <a:gd name="T34" fmla="*/ 35 w 140"/>
                <a:gd name="T35" fmla="*/ 207 h 215"/>
                <a:gd name="T36" fmla="*/ 49 w 140"/>
                <a:gd name="T37" fmla="*/ 207 h 215"/>
                <a:gd name="T38" fmla="*/ 57 w 140"/>
                <a:gd name="T39" fmla="*/ 190 h 215"/>
                <a:gd name="T40" fmla="*/ 55 w 140"/>
                <a:gd name="T41" fmla="*/ 186 h 215"/>
                <a:gd name="T42" fmla="*/ 57 w 140"/>
                <a:gd name="T43" fmla="*/ 175 h 215"/>
                <a:gd name="T44" fmla="*/ 61 w 140"/>
                <a:gd name="T45" fmla="*/ 168 h 215"/>
                <a:gd name="T46" fmla="*/ 71 w 140"/>
                <a:gd name="T47" fmla="*/ 176 h 215"/>
                <a:gd name="T48" fmla="*/ 69 w 140"/>
                <a:gd name="T49" fmla="*/ 164 h 215"/>
                <a:gd name="T50" fmla="*/ 76 w 140"/>
                <a:gd name="T51" fmla="*/ 152 h 215"/>
                <a:gd name="T52" fmla="*/ 82 w 140"/>
                <a:gd name="T53" fmla="*/ 157 h 215"/>
                <a:gd name="T54" fmla="*/ 83 w 140"/>
                <a:gd name="T55" fmla="*/ 147 h 215"/>
                <a:gd name="T56" fmla="*/ 83 w 140"/>
                <a:gd name="T57" fmla="*/ 124 h 215"/>
                <a:gd name="T58" fmla="*/ 90 w 140"/>
                <a:gd name="T59" fmla="*/ 135 h 215"/>
                <a:gd name="T60" fmla="*/ 96 w 140"/>
                <a:gd name="T61" fmla="*/ 127 h 215"/>
                <a:gd name="T62" fmla="*/ 107 w 140"/>
                <a:gd name="T63" fmla="*/ 132 h 215"/>
                <a:gd name="T64" fmla="*/ 105 w 140"/>
                <a:gd name="T65" fmla="*/ 124 h 215"/>
                <a:gd name="T66" fmla="*/ 115 w 140"/>
                <a:gd name="T67" fmla="*/ 128 h 215"/>
                <a:gd name="T68" fmla="*/ 116 w 140"/>
                <a:gd name="T69" fmla="*/ 122 h 215"/>
                <a:gd name="T70" fmla="*/ 119 w 140"/>
                <a:gd name="T71" fmla="*/ 119 h 215"/>
                <a:gd name="T72" fmla="*/ 120 w 140"/>
                <a:gd name="T73" fmla="*/ 115 h 215"/>
                <a:gd name="T74" fmla="*/ 127 w 140"/>
                <a:gd name="T75" fmla="*/ 110 h 215"/>
                <a:gd name="T76" fmla="*/ 140 w 140"/>
                <a:gd name="T77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215">
                  <a:moveTo>
                    <a:pt x="137" y="97"/>
                  </a:moveTo>
                  <a:cubicBezTo>
                    <a:pt x="137" y="97"/>
                    <a:pt x="135" y="94"/>
                    <a:pt x="134" y="94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2" y="90"/>
                    <a:pt x="132" y="90"/>
                    <a:pt x="132" y="90"/>
                  </a:cubicBezTo>
                  <a:cubicBezTo>
                    <a:pt x="133" y="86"/>
                    <a:pt x="133" y="86"/>
                    <a:pt x="133" y="86"/>
                  </a:cubicBezTo>
                  <a:cubicBezTo>
                    <a:pt x="133" y="86"/>
                    <a:pt x="133" y="85"/>
                    <a:pt x="131" y="84"/>
                  </a:cubicBezTo>
                  <a:cubicBezTo>
                    <a:pt x="130" y="83"/>
                    <a:pt x="126" y="80"/>
                    <a:pt x="125" y="77"/>
                  </a:cubicBezTo>
                  <a:cubicBezTo>
                    <a:pt x="124" y="74"/>
                    <a:pt x="122" y="73"/>
                    <a:pt x="120" y="73"/>
                  </a:cubicBezTo>
                  <a:cubicBezTo>
                    <a:pt x="117" y="73"/>
                    <a:pt x="115" y="73"/>
                    <a:pt x="115" y="73"/>
                  </a:cubicBezTo>
                  <a:cubicBezTo>
                    <a:pt x="115" y="73"/>
                    <a:pt x="112" y="72"/>
                    <a:pt x="111" y="71"/>
                  </a:cubicBezTo>
                  <a:cubicBezTo>
                    <a:pt x="110" y="70"/>
                    <a:pt x="108" y="70"/>
                    <a:pt x="107" y="70"/>
                  </a:cubicBezTo>
                  <a:cubicBezTo>
                    <a:pt x="105" y="70"/>
                    <a:pt x="101" y="71"/>
                    <a:pt x="101" y="71"/>
                  </a:cubicBezTo>
                  <a:cubicBezTo>
                    <a:pt x="101" y="71"/>
                    <a:pt x="99" y="70"/>
                    <a:pt x="98" y="68"/>
                  </a:cubicBezTo>
                  <a:cubicBezTo>
                    <a:pt x="97" y="65"/>
                    <a:pt x="90" y="47"/>
                    <a:pt x="90" y="47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5" y="7"/>
                    <a:pt x="73" y="7"/>
                  </a:cubicBezTo>
                  <a:cubicBezTo>
                    <a:pt x="72" y="6"/>
                    <a:pt x="71" y="6"/>
                    <a:pt x="70" y="6"/>
                  </a:cubicBezTo>
                  <a:cubicBezTo>
                    <a:pt x="69" y="7"/>
                    <a:pt x="66" y="6"/>
                    <a:pt x="64" y="5"/>
                  </a:cubicBezTo>
                  <a:cubicBezTo>
                    <a:pt x="62" y="3"/>
                    <a:pt x="60" y="3"/>
                    <a:pt x="59" y="3"/>
                  </a:cubicBezTo>
                  <a:cubicBezTo>
                    <a:pt x="58" y="3"/>
                    <a:pt x="56" y="4"/>
                    <a:pt x="55" y="4"/>
                  </a:cubicBezTo>
                  <a:cubicBezTo>
                    <a:pt x="53" y="4"/>
                    <a:pt x="51" y="3"/>
                    <a:pt x="49" y="2"/>
                  </a:cubicBezTo>
                  <a:cubicBezTo>
                    <a:pt x="47" y="1"/>
                    <a:pt x="46" y="0"/>
                    <a:pt x="46" y="0"/>
                  </a:cubicBezTo>
                  <a:cubicBezTo>
                    <a:pt x="46" y="0"/>
                    <a:pt x="44" y="5"/>
                    <a:pt x="41" y="6"/>
                  </a:cubicBezTo>
                  <a:cubicBezTo>
                    <a:pt x="38" y="7"/>
                    <a:pt x="35" y="8"/>
                    <a:pt x="34" y="8"/>
                  </a:cubicBezTo>
                  <a:cubicBezTo>
                    <a:pt x="33" y="8"/>
                    <a:pt x="32" y="8"/>
                    <a:pt x="31" y="6"/>
                  </a:cubicBezTo>
                  <a:cubicBezTo>
                    <a:pt x="29" y="4"/>
                    <a:pt x="28" y="1"/>
                    <a:pt x="26" y="1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6" y="50"/>
                    <a:pt x="11" y="62"/>
                  </a:cubicBezTo>
                  <a:cubicBezTo>
                    <a:pt x="16" y="74"/>
                    <a:pt x="17" y="77"/>
                    <a:pt x="15" y="80"/>
                  </a:cubicBezTo>
                  <a:cubicBezTo>
                    <a:pt x="13" y="83"/>
                    <a:pt x="13" y="86"/>
                    <a:pt x="14" y="89"/>
                  </a:cubicBezTo>
                  <a:cubicBezTo>
                    <a:pt x="16" y="92"/>
                    <a:pt x="14" y="94"/>
                    <a:pt x="11" y="95"/>
                  </a:cubicBezTo>
                  <a:cubicBezTo>
                    <a:pt x="9" y="96"/>
                    <a:pt x="8" y="97"/>
                    <a:pt x="9" y="100"/>
                  </a:cubicBezTo>
                  <a:cubicBezTo>
                    <a:pt x="10" y="104"/>
                    <a:pt x="10" y="111"/>
                    <a:pt x="4" y="112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35" y="207"/>
                    <a:pt x="35" y="207"/>
                    <a:pt x="35" y="207"/>
                  </a:cubicBezTo>
                  <a:cubicBezTo>
                    <a:pt x="35" y="207"/>
                    <a:pt x="39" y="215"/>
                    <a:pt x="43" y="214"/>
                  </a:cubicBezTo>
                  <a:cubicBezTo>
                    <a:pt x="43" y="214"/>
                    <a:pt x="48" y="210"/>
                    <a:pt x="49" y="207"/>
                  </a:cubicBezTo>
                  <a:cubicBezTo>
                    <a:pt x="50" y="204"/>
                    <a:pt x="51" y="199"/>
                    <a:pt x="49" y="198"/>
                  </a:cubicBezTo>
                  <a:cubicBezTo>
                    <a:pt x="49" y="198"/>
                    <a:pt x="57" y="196"/>
                    <a:pt x="57" y="190"/>
                  </a:cubicBezTo>
                  <a:cubicBezTo>
                    <a:pt x="57" y="190"/>
                    <a:pt x="55" y="191"/>
                    <a:pt x="53" y="190"/>
                  </a:cubicBezTo>
                  <a:cubicBezTo>
                    <a:pt x="52" y="188"/>
                    <a:pt x="52" y="187"/>
                    <a:pt x="55" y="186"/>
                  </a:cubicBezTo>
                  <a:cubicBezTo>
                    <a:pt x="57" y="184"/>
                    <a:pt x="60" y="183"/>
                    <a:pt x="60" y="180"/>
                  </a:cubicBezTo>
                  <a:cubicBezTo>
                    <a:pt x="60" y="178"/>
                    <a:pt x="58" y="176"/>
                    <a:pt x="57" y="175"/>
                  </a:cubicBezTo>
                  <a:cubicBezTo>
                    <a:pt x="56" y="174"/>
                    <a:pt x="55" y="171"/>
                    <a:pt x="57" y="170"/>
                  </a:cubicBezTo>
                  <a:cubicBezTo>
                    <a:pt x="59" y="169"/>
                    <a:pt x="61" y="168"/>
                    <a:pt x="61" y="168"/>
                  </a:cubicBezTo>
                  <a:cubicBezTo>
                    <a:pt x="61" y="168"/>
                    <a:pt x="63" y="166"/>
                    <a:pt x="64" y="169"/>
                  </a:cubicBezTo>
                  <a:cubicBezTo>
                    <a:pt x="65" y="171"/>
                    <a:pt x="67" y="178"/>
                    <a:pt x="71" y="176"/>
                  </a:cubicBezTo>
                  <a:cubicBezTo>
                    <a:pt x="74" y="174"/>
                    <a:pt x="72" y="172"/>
                    <a:pt x="71" y="171"/>
                  </a:cubicBezTo>
                  <a:cubicBezTo>
                    <a:pt x="70" y="170"/>
                    <a:pt x="68" y="166"/>
                    <a:pt x="69" y="164"/>
                  </a:cubicBezTo>
                  <a:cubicBezTo>
                    <a:pt x="71" y="161"/>
                    <a:pt x="73" y="159"/>
                    <a:pt x="74" y="157"/>
                  </a:cubicBezTo>
                  <a:cubicBezTo>
                    <a:pt x="74" y="155"/>
                    <a:pt x="74" y="153"/>
                    <a:pt x="76" y="152"/>
                  </a:cubicBezTo>
                  <a:cubicBezTo>
                    <a:pt x="78" y="152"/>
                    <a:pt x="79" y="153"/>
                    <a:pt x="79" y="154"/>
                  </a:cubicBezTo>
                  <a:cubicBezTo>
                    <a:pt x="79" y="156"/>
                    <a:pt x="80" y="158"/>
                    <a:pt x="82" y="157"/>
                  </a:cubicBezTo>
                  <a:cubicBezTo>
                    <a:pt x="84" y="157"/>
                    <a:pt x="85" y="156"/>
                    <a:pt x="84" y="154"/>
                  </a:cubicBezTo>
                  <a:cubicBezTo>
                    <a:pt x="82" y="152"/>
                    <a:pt x="82" y="149"/>
                    <a:pt x="83" y="147"/>
                  </a:cubicBezTo>
                  <a:cubicBezTo>
                    <a:pt x="84" y="144"/>
                    <a:pt x="84" y="140"/>
                    <a:pt x="83" y="136"/>
                  </a:cubicBezTo>
                  <a:cubicBezTo>
                    <a:pt x="82" y="131"/>
                    <a:pt x="82" y="125"/>
                    <a:pt x="83" y="124"/>
                  </a:cubicBezTo>
                  <a:cubicBezTo>
                    <a:pt x="83" y="124"/>
                    <a:pt x="87" y="124"/>
                    <a:pt x="88" y="129"/>
                  </a:cubicBezTo>
                  <a:cubicBezTo>
                    <a:pt x="89" y="133"/>
                    <a:pt x="88" y="135"/>
                    <a:pt x="90" y="135"/>
                  </a:cubicBezTo>
                  <a:cubicBezTo>
                    <a:pt x="92" y="135"/>
                    <a:pt x="93" y="134"/>
                    <a:pt x="93" y="131"/>
                  </a:cubicBezTo>
                  <a:cubicBezTo>
                    <a:pt x="93" y="129"/>
                    <a:pt x="94" y="127"/>
                    <a:pt x="96" y="127"/>
                  </a:cubicBezTo>
                  <a:cubicBezTo>
                    <a:pt x="98" y="127"/>
                    <a:pt x="103" y="131"/>
                    <a:pt x="103" y="131"/>
                  </a:cubicBezTo>
                  <a:cubicBezTo>
                    <a:pt x="103" y="131"/>
                    <a:pt x="105" y="133"/>
                    <a:pt x="107" y="132"/>
                  </a:cubicBezTo>
                  <a:cubicBezTo>
                    <a:pt x="108" y="130"/>
                    <a:pt x="107" y="130"/>
                    <a:pt x="106" y="128"/>
                  </a:cubicBezTo>
                  <a:cubicBezTo>
                    <a:pt x="105" y="127"/>
                    <a:pt x="104" y="125"/>
                    <a:pt x="105" y="124"/>
                  </a:cubicBezTo>
                  <a:cubicBezTo>
                    <a:pt x="106" y="122"/>
                    <a:pt x="107" y="123"/>
                    <a:pt x="108" y="125"/>
                  </a:cubicBezTo>
                  <a:cubicBezTo>
                    <a:pt x="109" y="126"/>
                    <a:pt x="114" y="128"/>
                    <a:pt x="115" y="128"/>
                  </a:cubicBezTo>
                  <a:cubicBezTo>
                    <a:pt x="115" y="128"/>
                    <a:pt x="114" y="125"/>
                    <a:pt x="113" y="124"/>
                  </a:cubicBezTo>
                  <a:cubicBezTo>
                    <a:pt x="112" y="123"/>
                    <a:pt x="114" y="120"/>
                    <a:pt x="116" y="122"/>
                  </a:cubicBezTo>
                  <a:cubicBezTo>
                    <a:pt x="118" y="124"/>
                    <a:pt x="119" y="124"/>
                    <a:pt x="120" y="123"/>
                  </a:cubicBezTo>
                  <a:cubicBezTo>
                    <a:pt x="121" y="122"/>
                    <a:pt x="120" y="120"/>
                    <a:pt x="119" y="119"/>
                  </a:cubicBezTo>
                  <a:cubicBezTo>
                    <a:pt x="118" y="119"/>
                    <a:pt x="115" y="117"/>
                    <a:pt x="116" y="116"/>
                  </a:cubicBezTo>
                  <a:cubicBezTo>
                    <a:pt x="117" y="114"/>
                    <a:pt x="119" y="114"/>
                    <a:pt x="120" y="115"/>
                  </a:cubicBezTo>
                  <a:cubicBezTo>
                    <a:pt x="121" y="116"/>
                    <a:pt x="123" y="118"/>
                    <a:pt x="124" y="116"/>
                  </a:cubicBezTo>
                  <a:cubicBezTo>
                    <a:pt x="126" y="113"/>
                    <a:pt x="127" y="110"/>
                    <a:pt x="127" y="110"/>
                  </a:cubicBezTo>
                  <a:cubicBezTo>
                    <a:pt x="127" y="110"/>
                    <a:pt x="131" y="110"/>
                    <a:pt x="134" y="107"/>
                  </a:cubicBezTo>
                  <a:cubicBezTo>
                    <a:pt x="138" y="104"/>
                    <a:pt x="138" y="101"/>
                    <a:pt x="140" y="99"/>
                  </a:cubicBezTo>
                  <a:cubicBezTo>
                    <a:pt x="140" y="99"/>
                    <a:pt x="138" y="97"/>
                    <a:pt x="137" y="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12013684" y="5868761"/>
              <a:ext cx="1014413" cy="800100"/>
            </a:xfrm>
            <a:custGeom>
              <a:avLst/>
              <a:gdLst>
                <a:gd name="T0" fmla="*/ 266 w 270"/>
                <a:gd name="T1" fmla="*/ 72 h 213"/>
                <a:gd name="T2" fmla="*/ 270 w 270"/>
                <a:gd name="T3" fmla="*/ 30 h 213"/>
                <a:gd name="T4" fmla="*/ 199 w 270"/>
                <a:gd name="T5" fmla="*/ 21 h 213"/>
                <a:gd name="T6" fmla="*/ 29 w 270"/>
                <a:gd name="T7" fmla="*/ 0 h 213"/>
                <a:gd name="T8" fmla="*/ 27 w 270"/>
                <a:gd name="T9" fmla="*/ 0 h 213"/>
                <a:gd name="T10" fmla="*/ 0 w 270"/>
                <a:gd name="T11" fmla="*/ 180 h 213"/>
                <a:gd name="T12" fmla="*/ 253 w 270"/>
                <a:gd name="T13" fmla="*/ 213 h 213"/>
                <a:gd name="T14" fmla="*/ 253 w 270"/>
                <a:gd name="T15" fmla="*/ 211 h 213"/>
                <a:gd name="T16" fmla="*/ 252 w 270"/>
                <a:gd name="T17" fmla="*/ 211 h 213"/>
                <a:gd name="T18" fmla="*/ 253 w 270"/>
                <a:gd name="T19" fmla="*/ 211 h 213"/>
                <a:gd name="T20" fmla="*/ 266 w 270"/>
                <a:gd name="T21" fmla="*/ 72 h 213"/>
                <a:gd name="T22" fmla="*/ 266 w 270"/>
                <a:gd name="T23" fmla="*/ 7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0" h="213">
                  <a:moveTo>
                    <a:pt x="266" y="72"/>
                  </a:moveTo>
                  <a:cubicBezTo>
                    <a:pt x="270" y="30"/>
                    <a:pt x="270" y="30"/>
                    <a:pt x="270" y="30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13" y="182"/>
                    <a:pt x="172" y="206"/>
                    <a:pt x="253" y="213"/>
                  </a:cubicBezTo>
                  <a:cubicBezTo>
                    <a:pt x="253" y="211"/>
                    <a:pt x="253" y="211"/>
                    <a:pt x="253" y="211"/>
                  </a:cubicBezTo>
                  <a:cubicBezTo>
                    <a:pt x="252" y="211"/>
                    <a:pt x="252" y="211"/>
                    <a:pt x="252" y="211"/>
                  </a:cubicBezTo>
                  <a:cubicBezTo>
                    <a:pt x="253" y="211"/>
                    <a:pt x="253" y="211"/>
                    <a:pt x="253" y="211"/>
                  </a:cubicBezTo>
                  <a:cubicBezTo>
                    <a:pt x="266" y="72"/>
                    <a:pt x="266" y="72"/>
                    <a:pt x="266" y="72"/>
                  </a:cubicBezTo>
                  <a:cubicBezTo>
                    <a:pt x="266" y="72"/>
                    <a:pt x="266" y="72"/>
                    <a:pt x="266" y="7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11319946" y="5576661"/>
              <a:ext cx="795338" cy="968375"/>
            </a:xfrm>
            <a:custGeom>
              <a:avLst/>
              <a:gdLst>
                <a:gd name="T0" fmla="*/ 143 w 212"/>
                <a:gd name="T1" fmla="*/ 65 h 258"/>
                <a:gd name="T2" fmla="*/ 152 w 212"/>
                <a:gd name="T3" fmla="*/ 20 h 258"/>
                <a:gd name="T4" fmla="*/ 50 w 212"/>
                <a:gd name="T5" fmla="*/ 0 h 258"/>
                <a:gd name="T6" fmla="*/ 0 w 212"/>
                <a:gd name="T7" fmla="*/ 225 h 258"/>
                <a:gd name="T8" fmla="*/ 184 w 212"/>
                <a:gd name="T9" fmla="*/ 258 h 258"/>
                <a:gd name="T10" fmla="*/ 184 w 212"/>
                <a:gd name="T11" fmla="*/ 258 h 258"/>
                <a:gd name="T12" fmla="*/ 185 w 212"/>
                <a:gd name="T13" fmla="*/ 258 h 258"/>
                <a:gd name="T14" fmla="*/ 212 w 212"/>
                <a:gd name="T15" fmla="*/ 78 h 258"/>
                <a:gd name="T16" fmla="*/ 143 w 212"/>
                <a:gd name="T17" fmla="*/ 6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258">
                  <a:moveTo>
                    <a:pt x="143" y="65"/>
                  </a:moveTo>
                  <a:cubicBezTo>
                    <a:pt x="152" y="20"/>
                    <a:pt x="152" y="20"/>
                    <a:pt x="152" y="2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184" y="258"/>
                    <a:pt x="184" y="258"/>
                    <a:pt x="184" y="258"/>
                  </a:cubicBezTo>
                  <a:cubicBezTo>
                    <a:pt x="184" y="258"/>
                    <a:pt x="184" y="258"/>
                    <a:pt x="184" y="258"/>
                  </a:cubicBezTo>
                  <a:cubicBezTo>
                    <a:pt x="184" y="258"/>
                    <a:pt x="185" y="258"/>
                    <a:pt x="185" y="258"/>
                  </a:cubicBezTo>
                  <a:cubicBezTo>
                    <a:pt x="212" y="78"/>
                    <a:pt x="212" y="78"/>
                    <a:pt x="212" y="78"/>
                  </a:cubicBezTo>
                  <a:lnTo>
                    <a:pt x="143" y="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14991835" y="5122636"/>
              <a:ext cx="577850" cy="720726"/>
            </a:xfrm>
            <a:custGeom>
              <a:avLst/>
              <a:gdLst>
                <a:gd name="T0" fmla="*/ 133 w 154"/>
                <a:gd name="T1" fmla="*/ 185 h 192"/>
                <a:gd name="T2" fmla="*/ 140 w 154"/>
                <a:gd name="T3" fmla="*/ 170 h 192"/>
                <a:gd name="T4" fmla="*/ 145 w 154"/>
                <a:gd name="T5" fmla="*/ 153 h 192"/>
                <a:gd name="T6" fmla="*/ 147 w 154"/>
                <a:gd name="T7" fmla="*/ 144 h 192"/>
                <a:gd name="T8" fmla="*/ 154 w 154"/>
                <a:gd name="T9" fmla="*/ 131 h 192"/>
                <a:gd name="T10" fmla="*/ 150 w 154"/>
                <a:gd name="T11" fmla="*/ 115 h 192"/>
                <a:gd name="T12" fmla="*/ 139 w 154"/>
                <a:gd name="T13" fmla="*/ 82 h 192"/>
                <a:gd name="T14" fmla="*/ 119 w 154"/>
                <a:gd name="T15" fmla="*/ 80 h 192"/>
                <a:gd name="T16" fmla="*/ 113 w 154"/>
                <a:gd name="T17" fmla="*/ 84 h 192"/>
                <a:gd name="T18" fmla="*/ 109 w 154"/>
                <a:gd name="T19" fmla="*/ 93 h 192"/>
                <a:gd name="T20" fmla="*/ 101 w 154"/>
                <a:gd name="T21" fmla="*/ 98 h 192"/>
                <a:gd name="T22" fmla="*/ 99 w 154"/>
                <a:gd name="T23" fmla="*/ 79 h 192"/>
                <a:gd name="T24" fmla="*/ 106 w 154"/>
                <a:gd name="T25" fmla="*/ 76 h 192"/>
                <a:gd name="T26" fmla="*/ 111 w 154"/>
                <a:gd name="T27" fmla="*/ 57 h 192"/>
                <a:gd name="T28" fmla="*/ 104 w 154"/>
                <a:gd name="T29" fmla="*/ 36 h 192"/>
                <a:gd name="T30" fmla="*/ 109 w 154"/>
                <a:gd name="T31" fmla="*/ 29 h 192"/>
                <a:gd name="T32" fmla="*/ 104 w 154"/>
                <a:gd name="T33" fmla="*/ 18 h 192"/>
                <a:gd name="T34" fmla="*/ 96 w 154"/>
                <a:gd name="T35" fmla="*/ 14 h 192"/>
                <a:gd name="T36" fmla="*/ 82 w 154"/>
                <a:gd name="T37" fmla="*/ 11 h 192"/>
                <a:gd name="T38" fmla="*/ 73 w 154"/>
                <a:gd name="T39" fmla="*/ 9 h 192"/>
                <a:gd name="T40" fmla="*/ 61 w 154"/>
                <a:gd name="T41" fmla="*/ 0 h 192"/>
                <a:gd name="T42" fmla="*/ 52 w 154"/>
                <a:gd name="T43" fmla="*/ 1 h 192"/>
                <a:gd name="T44" fmla="*/ 50 w 154"/>
                <a:gd name="T45" fmla="*/ 13 h 192"/>
                <a:gd name="T46" fmla="*/ 41 w 154"/>
                <a:gd name="T47" fmla="*/ 33 h 192"/>
                <a:gd name="T48" fmla="*/ 36 w 154"/>
                <a:gd name="T49" fmla="*/ 46 h 192"/>
                <a:gd name="T50" fmla="*/ 35 w 154"/>
                <a:gd name="T51" fmla="*/ 31 h 192"/>
                <a:gd name="T52" fmla="*/ 23 w 154"/>
                <a:gd name="T53" fmla="*/ 43 h 192"/>
                <a:gd name="T54" fmla="*/ 8 w 154"/>
                <a:gd name="T55" fmla="*/ 66 h 192"/>
                <a:gd name="T56" fmla="*/ 6 w 154"/>
                <a:gd name="T57" fmla="*/ 96 h 192"/>
                <a:gd name="T58" fmla="*/ 10 w 154"/>
                <a:gd name="T59" fmla="*/ 113 h 192"/>
                <a:gd name="T60" fmla="*/ 20 w 154"/>
                <a:gd name="T61" fmla="*/ 136 h 192"/>
                <a:gd name="T62" fmla="*/ 11 w 154"/>
                <a:gd name="T63" fmla="*/ 180 h 192"/>
                <a:gd name="T64" fmla="*/ 74 w 154"/>
                <a:gd name="T65" fmla="*/ 1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4" h="192">
                  <a:moveTo>
                    <a:pt x="75" y="190"/>
                  </a:moveTo>
                  <a:cubicBezTo>
                    <a:pt x="133" y="185"/>
                    <a:pt x="133" y="185"/>
                    <a:pt x="133" y="185"/>
                  </a:cubicBezTo>
                  <a:cubicBezTo>
                    <a:pt x="133" y="183"/>
                    <a:pt x="136" y="179"/>
                    <a:pt x="137" y="177"/>
                  </a:cubicBezTo>
                  <a:cubicBezTo>
                    <a:pt x="139" y="175"/>
                    <a:pt x="140" y="173"/>
                    <a:pt x="140" y="170"/>
                  </a:cubicBezTo>
                  <a:cubicBezTo>
                    <a:pt x="140" y="167"/>
                    <a:pt x="141" y="164"/>
                    <a:pt x="142" y="163"/>
                  </a:cubicBezTo>
                  <a:cubicBezTo>
                    <a:pt x="143" y="161"/>
                    <a:pt x="145" y="155"/>
                    <a:pt x="145" y="153"/>
                  </a:cubicBezTo>
                  <a:cubicBezTo>
                    <a:pt x="145" y="151"/>
                    <a:pt x="142" y="147"/>
                    <a:pt x="143" y="145"/>
                  </a:cubicBezTo>
                  <a:cubicBezTo>
                    <a:pt x="144" y="142"/>
                    <a:pt x="147" y="143"/>
                    <a:pt x="147" y="144"/>
                  </a:cubicBezTo>
                  <a:cubicBezTo>
                    <a:pt x="148" y="144"/>
                    <a:pt x="151" y="145"/>
                    <a:pt x="152" y="141"/>
                  </a:cubicBezTo>
                  <a:cubicBezTo>
                    <a:pt x="152" y="138"/>
                    <a:pt x="154" y="134"/>
                    <a:pt x="154" y="131"/>
                  </a:cubicBezTo>
                  <a:cubicBezTo>
                    <a:pt x="153" y="128"/>
                    <a:pt x="152" y="124"/>
                    <a:pt x="151" y="122"/>
                  </a:cubicBezTo>
                  <a:cubicBezTo>
                    <a:pt x="149" y="120"/>
                    <a:pt x="150" y="116"/>
                    <a:pt x="150" y="115"/>
                  </a:cubicBezTo>
                  <a:cubicBezTo>
                    <a:pt x="150" y="114"/>
                    <a:pt x="149" y="107"/>
                    <a:pt x="147" y="102"/>
                  </a:cubicBezTo>
                  <a:cubicBezTo>
                    <a:pt x="146" y="97"/>
                    <a:pt x="142" y="87"/>
                    <a:pt x="139" y="82"/>
                  </a:cubicBezTo>
                  <a:cubicBezTo>
                    <a:pt x="136" y="77"/>
                    <a:pt x="129" y="72"/>
                    <a:pt x="123" y="77"/>
                  </a:cubicBezTo>
                  <a:cubicBezTo>
                    <a:pt x="123" y="77"/>
                    <a:pt x="120" y="80"/>
                    <a:pt x="119" y="80"/>
                  </a:cubicBezTo>
                  <a:cubicBezTo>
                    <a:pt x="118" y="80"/>
                    <a:pt x="112" y="80"/>
                    <a:pt x="112" y="80"/>
                  </a:cubicBezTo>
                  <a:cubicBezTo>
                    <a:pt x="112" y="80"/>
                    <a:pt x="112" y="83"/>
                    <a:pt x="113" y="84"/>
                  </a:cubicBezTo>
                  <a:cubicBezTo>
                    <a:pt x="114" y="86"/>
                    <a:pt x="114" y="87"/>
                    <a:pt x="113" y="88"/>
                  </a:cubicBezTo>
                  <a:cubicBezTo>
                    <a:pt x="112" y="90"/>
                    <a:pt x="110" y="91"/>
                    <a:pt x="109" y="93"/>
                  </a:cubicBezTo>
                  <a:cubicBezTo>
                    <a:pt x="107" y="94"/>
                    <a:pt x="107" y="94"/>
                    <a:pt x="106" y="96"/>
                  </a:cubicBezTo>
                  <a:cubicBezTo>
                    <a:pt x="106" y="97"/>
                    <a:pt x="104" y="100"/>
                    <a:pt x="101" y="98"/>
                  </a:cubicBezTo>
                  <a:cubicBezTo>
                    <a:pt x="99" y="97"/>
                    <a:pt x="92" y="94"/>
                    <a:pt x="93" y="88"/>
                  </a:cubicBezTo>
                  <a:cubicBezTo>
                    <a:pt x="94" y="82"/>
                    <a:pt x="98" y="79"/>
                    <a:pt x="99" y="79"/>
                  </a:cubicBezTo>
                  <a:cubicBezTo>
                    <a:pt x="101" y="79"/>
                    <a:pt x="103" y="79"/>
                    <a:pt x="103" y="79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6" y="76"/>
                    <a:pt x="104" y="73"/>
                    <a:pt x="106" y="70"/>
                  </a:cubicBezTo>
                  <a:cubicBezTo>
                    <a:pt x="108" y="67"/>
                    <a:pt x="111" y="60"/>
                    <a:pt x="111" y="57"/>
                  </a:cubicBezTo>
                  <a:cubicBezTo>
                    <a:pt x="110" y="54"/>
                    <a:pt x="109" y="48"/>
                    <a:pt x="107" y="44"/>
                  </a:cubicBezTo>
                  <a:cubicBezTo>
                    <a:pt x="106" y="40"/>
                    <a:pt x="105" y="38"/>
                    <a:pt x="104" y="36"/>
                  </a:cubicBezTo>
                  <a:cubicBezTo>
                    <a:pt x="103" y="33"/>
                    <a:pt x="102" y="27"/>
                    <a:pt x="104" y="29"/>
                  </a:cubicBezTo>
                  <a:cubicBezTo>
                    <a:pt x="107" y="32"/>
                    <a:pt x="110" y="33"/>
                    <a:pt x="109" y="29"/>
                  </a:cubicBezTo>
                  <a:cubicBezTo>
                    <a:pt x="107" y="24"/>
                    <a:pt x="107" y="24"/>
                    <a:pt x="106" y="22"/>
                  </a:cubicBezTo>
                  <a:cubicBezTo>
                    <a:pt x="106" y="21"/>
                    <a:pt x="105" y="20"/>
                    <a:pt x="104" y="18"/>
                  </a:cubicBezTo>
                  <a:cubicBezTo>
                    <a:pt x="102" y="17"/>
                    <a:pt x="100" y="14"/>
                    <a:pt x="100" y="14"/>
                  </a:cubicBezTo>
                  <a:cubicBezTo>
                    <a:pt x="99" y="13"/>
                    <a:pt x="97" y="14"/>
                    <a:pt x="96" y="14"/>
                  </a:cubicBezTo>
                  <a:cubicBezTo>
                    <a:pt x="95" y="15"/>
                    <a:pt x="93" y="16"/>
                    <a:pt x="90" y="14"/>
                  </a:cubicBezTo>
                  <a:cubicBezTo>
                    <a:pt x="88" y="12"/>
                    <a:pt x="85" y="11"/>
                    <a:pt x="82" y="11"/>
                  </a:cubicBezTo>
                  <a:cubicBezTo>
                    <a:pt x="80" y="11"/>
                    <a:pt x="76" y="10"/>
                    <a:pt x="76" y="10"/>
                  </a:cubicBezTo>
                  <a:cubicBezTo>
                    <a:pt x="76" y="10"/>
                    <a:pt x="75" y="9"/>
                    <a:pt x="73" y="9"/>
                  </a:cubicBezTo>
                  <a:cubicBezTo>
                    <a:pt x="72" y="9"/>
                    <a:pt x="71" y="9"/>
                    <a:pt x="69" y="7"/>
                  </a:cubicBezTo>
                  <a:cubicBezTo>
                    <a:pt x="67" y="5"/>
                    <a:pt x="62" y="0"/>
                    <a:pt x="61" y="0"/>
                  </a:cubicBezTo>
                  <a:cubicBezTo>
                    <a:pt x="59" y="0"/>
                    <a:pt x="58" y="1"/>
                    <a:pt x="56" y="1"/>
                  </a:cubicBezTo>
                  <a:cubicBezTo>
                    <a:pt x="54" y="2"/>
                    <a:pt x="52" y="2"/>
                    <a:pt x="52" y="1"/>
                  </a:cubicBezTo>
                  <a:cubicBezTo>
                    <a:pt x="52" y="1"/>
                    <a:pt x="53" y="4"/>
                    <a:pt x="52" y="5"/>
                  </a:cubicBezTo>
                  <a:cubicBezTo>
                    <a:pt x="50" y="7"/>
                    <a:pt x="47" y="9"/>
                    <a:pt x="50" y="13"/>
                  </a:cubicBezTo>
                  <a:cubicBezTo>
                    <a:pt x="52" y="17"/>
                    <a:pt x="53" y="18"/>
                    <a:pt x="49" y="20"/>
                  </a:cubicBezTo>
                  <a:cubicBezTo>
                    <a:pt x="46" y="22"/>
                    <a:pt x="39" y="24"/>
                    <a:pt x="41" y="33"/>
                  </a:cubicBezTo>
                  <a:cubicBezTo>
                    <a:pt x="42" y="41"/>
                    <a:pt x="39" y="48"/>
                    <a:pt x="39" y="48"/>
                  </a:cubicBezTo>
                  <a:cubicBezTo>
                    <a:pt x="39" y="48"/>
                    <a:pt x="36" y="49"/>
                    <a:pt x="36" y="46"/>
                  </a:cubicBezTo>
                  <a:cubicBezTo>
                    <a:pt x="36" y="46"/>
                    <a:pt x="32" y="48"/>
                    <a:pt x="33" y="44"/>
                  </a:cubicBezTo>
                  <a:cubicBezTo>
                    <a:pt x="33" y="40"/>
                    <a:pt x="36" y="32"/>
                    <a:pt x="35" y="31"/>
                  </a:cubicBezTo>
                  <a:cubicBezTo>
                    <a:pt x="33" y="29"/>
                    <a:pt x="31" y="33"/>
                    <a:pt x="30" y="35"/>
                  </a:cubicBezTo>
                  <a:cubicBezTo>
                    <a:pt x="29" y="37"/>
                    <a:pt x="24" y="41"/>
                    <a:pt x="23" y="43"/>
                  </a:cubicBezTo>
                  <a:cubicBezTo>
                    <a:pt x="22" y="45"/>
                    <a:pt x="19" y="51"/>
                    <a:pt x="14" y="52"/>
                  </a:cubicBezTo>
                  <a:cubicBezTo>
                    <a:pt x="9" y="54"/>
                    <a:pt x="5" y="58"/>
                    <a:pt x="8" y="66"/>
                  </a:cubicBezTo>
                  <a:cubicBezTo>
                    <a:pt x="12" y="74"/>
                    <a:pt x="10" y="78"/>
                    <a:pt x="9" y="81"/>
                  </a:cubicBezTo>
                  <a:cubicBezTo>
                    <a:pt x="7" y="84"/>
                    <a:pt x="3" y="90"/>
                    <a:pt x="6" y="96"/>
                  </a:cubicBezTo>
                  <a:cubicBezTo>
                    <a:pt x="6" y="96"/>
                    <a:pt x="7" y="98"/>
                    <a:pt x="7" y="101"/>
                  </a:cubicBezTo>
                  <a:cubicBezTo>
                    <a:pt x="6" y="104"/>
                    <a:pt x="8" y="110"/>
                    <a:pt x="10" y="113"/>
                  </a:cubicBezTo>
                  <a:cubicBezTo>
                    <a:pt x="12" y="116"/>
                    <a:pt x="18" y="124"/>
                    <a:pt x="19" y="126"/>
                  </a:cubicBezTo>
                  <a:cubicBezTo>
                    <a:pt x="19" y="128"/>
                    <a:pt x="20" y="128"/>
                    <a:pt x="20" y="136"/>
                  </a:cubicBezTo>
                  <a:cubicBezTo>
                    <a:pt x="19" y="144"/>
                    <a:pt x="20" y="150"/>
                    <a:pt x="19" y="159"/>
                  </a:cubicBezTo>
                  <a:cubicBezTo>
                    <a:pt x="18" y="167"/>
                    <a:pt x="18" y="173"/>
                    <a:pt x="11" y="180"/>
                  </a:cubicBezTo>
                  <a:cubicBezTo>
                    <a:pt x="6" y="186"/>
                    <a:pt x="2" y="189"/>
                    <a:pt x="0" y="192"/>
                  </a:cubicBezTo>
                  <a:cubicBezTo>
                    <a:pt x="74" y="187"/>
                    <a:pt x="74" y="187"/>
                    <a:pt x="74" y="187"/>
                  </a:cubicBezTo>
                  <a:lnTo>
                    <a:pt x="75" y="19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10591283" y="5376636"/>
              <a:ext cx="915988" cy="1366838"/>
            </a:xfrm>
            <a:custGeom>
              <a:avLst/>
              <a:gdLst>
                <a:gd name="T0" fmla="*/ 148 w 244"/>
                <a:gd name="T1" fmla="*/ 29 h 364"/>
                <a:gd name="T2" fmla="*/ 39 w 244"/>
                <a:gd name="T3" fmla="*/ 0 h 364"/>
                <a:gd name="T4" fmla="*/ 6 w 244"/>
                <a:gd name="T5" fmla="*/ 111 h 364"/>
                <a:gd name="T6" fmla="*/ 10 w 244"/>
                <a:gd name="T7" fmla="*/ 118 h 364"/>
                <a:gd name="T8" fmla="*/ 2 w 244"/>
                <a:gd name="T9" fmla="*/ 131 h 364"/>
                <a:gd name="T10" fmla="*/ 1 w 244"/>
                <a:gd name="T11" fmla="*/ 136 h 364"/>
                <a:gd name="T12" fmla="*/ 149 w 244"/>
                <a:gd name="T13" fmla="*/ 362 h 364"/>
                <a:gd name="T14" fmla="*/ 154 w 244"/>
                <a:gd name="T15" fmla="*/ 357 h 364"/>
                <a:gd name="T16" fmla="*/ 152 w 244"/>
                <a:gd name="T17" fmla="*/ 340 h 364"/>
                <a:gd name="T18" fmla="*/ 153 w 244"/>
                <a:gd name="T19" fmla="*/ 329 h 364"/>
                <a:gd name="T20" fmla="*/ 156 w 244"/>
                <a:gd name="T21" fmla="*/ 319 h 364"/>
                <a:gd name="T22" fmla="*/ 168 w 244"/>
                <a:gd name="T23" fmla="*/ 306 h 364"/>
                <a:gd name="T24" fmla="*/ 178 w 244"/>
                <a:gd name="T25" fmla="*/ 309 h 364"/>
                <a:gd name="T26" fmla="*/ 185 w 244"/>
                <a:gd name="T27" fmla="*/ 317 h 364"/>
                <a:gd name="T28" fmla="*/ 194 w 244"/>
                <a:gd name="T29" fmla="*/ 278 h 364"/>
                <a:gd name="T30" fmla="*/ 244 w 244"/>
                <a:gd name="T31" fmla="*/ 53 h 364"/>
                <a:gd name="T32" fmla="*/ 148 w 244"/>
                <a:gd name="T33" fmla="*/ 2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4" h="364">
                  <a:moveTo>
                    <a:pt x="148" y="29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1"/>
                    <a:pt x="5" y="119"/>
                    <a:pt x="10" y="118"/>
                  </a:cubicBezTo>
                  <a:cubicBezTo>
                    <a:pt x="10" y="118"/>
                    <a:pt x="3" y="129"/>
                    <a:pt x="2" y="131"/>
                  </a:cubicBezTo>
                  <a:cubicBezTo>
                    <a:pt x="1" y="133"/>
                    <a:pt x="3" y="135"/>
                    <a:pt x="1" y="136"/>
                  </a:cubicBezTo>
                  <a:cubicBezTo>
                    <a:pt x="0" y="138"/>
                    <a:pt x="149" y="362"/>
                    <a:pt x="149" y="362"/>
                  </a:cubicBezTo>
                  <a:cubicBezTo>
                    <a:pt x="149" y="362"/>
                    <a:pt x="154" y="364"/>
                    <a:pt x="154" y="357"/>
                  </a:cubicBezTo>
                  <a:cubicBezTo>
                    <a:pt x="154" y="350"/>
                    <a:pt x="153" y="343"/>
                    <a:pt x="152" y="340"/>
                  </a:cubicBezTo>
                  <a:cubicBezTo>
                    <a:pt x="150" y="336"/>
                    <a:pt x="151" y="332"/>
                    <a:pt x="153" y="329"/>
                  </a:cubicBezTo>
                  <a:cubicBezTo>
                    <a:pt x="154" y="326"/>
                    <a:pt x="156" y="323"/>
                    <a:pt x="156" y="319"/>
                  </a:cubicBezTo>
                  <a:cubicBezTo>
                    <a:pt x="156" y="315"/>
                    <a:pt x="160" y="306"/>
                    <a:pt x="168" y="306"/>
                  </a:cubicBezTo>
                  <a:cubicBezTo>
                    <a:pt x="177" y="306"/>
                    <a:pt x="176" y="305"/>
                    <a:pt x="178" y="309"/>
                  </a:cubicBezTo>
                  <a:cubicBezTo>
                    <a:pt x="180" y="313"/>
                    <a:pt x="185" y="317"/>
                    <a:pt x="185" y="317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244" y="53"/>
                    <a:pt x="244" y="53"/>
                    <a:pt x="244" y="53"/>
                  </a:cubicBezTo>
                  <a:lnTo>
                    <a:pt x="148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12964597" y="6140223"/>
              <a:ext cx="1035051" cy="561976"/>
            </a:xfrm>
            <a:custGeom>
              <a:avLst/>
              <a:gdLst>
                <a:gd name="T0" fmla="*/ 263 w 276"/>
                <a:gd name="T1" fmla="*/ 40 h 150"/>
                <a:gd name="T2" fmla="*/ 268 w 276"/>
                <a:gd name="T3" fmla="*/ 25 h 150"/>
                <a:gd name="T4" fmla="*/ 249 w 276"/>
                <a:gd name="T5" fmla="*/ 11 h 150"/>
                <a:gd name="T6" fmla="*/ 13 w 276"/>
                <a:gd name="T7" fmla="*/ 0 h 150"/>
                <a:gd name="T8" fmla="*/ 0 w 276"/>
                <a:gd name="T9" fmla="*/ 139 h 150"/>
                <a:gd name="T10" fmla="*/ 276 w 276"/>
                <a:gd name="T11" fmla="*/ 150 h 150"/>
                <a:gd name="T12" fmla="*/ 273 w 276"/>
                <a:gd name="T13" fmla="*/ 54 h 150"/>
                <a:gd name="T14" fmla="*/ 263 w 276"/>
                <a:gd name="T15" fmla="*/ 4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50">
                  <a:moveTo>
                    <a:pt x="263" y="40"/>
                  </a:moveTo>
                  <a:cubicBezTo>
                    <a:pt x="263" y="29"/>
                    <a:pt x="269" y="30"/>
                    <a:pt x="268" y="25"/>
                  </a:cubicBezTo>
                  <a:cubicBezTo>
                    <a:pt x="268" y="20"/>
                    <a:pt x="249" y="11"/>
                    <a:pt x="249" y="11"/>
                  </a:cubicBezTo>
                  <a:cubicBezTo>
                    <a:pt x="194" y="13"/>
                    <a:pt x="15" y="0"/>
                    <a:pt x="13" y="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3" y="54"/>
                    <a:pt x="273" y="54"/>
                    <a:pt x="273" y="54"/>
                  </a:cubicBezTo>
                  <a:cubicBezTo>
                    <a:pt x="273" y="54"/>
                    <a:pt x="263" y="50"/>
                    <a:pt x="263" y="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11856522" y="5144861"/>
              <a:ext cx="979488" cy="803275"/>
            </a:xfrm>
            <a:custGeom>
              <a:avLst/>
              <a:gdLst>
                <a:gd name="T0" fmla="*/ 259 w 261"/>
                <a:gd name="T1" fmla="*/ 33 h 214"/>
                <a:gd name="T2" fmla="*/ 39 w 261"/>
                <a:gd name="T3" fmla="*/ 0 h 214"/>
                <a:gd name="T4" fmla="*/ 34 w 261"/>
                <a:gd name="T5" fmla="*/ 23 h 214"/>
                <a:gd name="T6" fmla="*/ 34 w 261"/>
                <a:gd name="T7" fmla="*/ 23 h 214"/>
                <a:gd name="T8" fmla="*/ 9 w 261"/>
                <a:gd name="T9" fmla="*/ 135 h 214"/>
                <a:gd name="T10" fmla="*/ 0 w 261"/>
                <a:gd name="T11" fmla="*/ 180 h 214"/>
                <a:gd name="T12" fmla="*/ 69 w 261"/>
                <a:gd name="T13" fmla="*/ 193 h 214"/>
                <a:gd name="T14" fmla="*/ 69 w 261"/>
                <a:gd name="T15" fmla="*/ 192 h 214"/>
                <a:gd name="T16" fmla="*/ 69 w 261"/>
                <a:gd name="T17" fmla="*/ 193 h 214"/>
                <a:gd name="T18" fmla="*/ 71 w 261"/>
                <a:gd name="T19" fmla="*/ 193 h 214"/>
                <a:gd name="T20" fmla="*/ 241 w 261"/>
                <a:gd name="T21" fmla="*/ 214 h 214"/>
                <a:gd name="T22" fmla="*/ 241 w 261"/>
                <a:gd name="T23" fmla="*/ 213 h 214"/>
                <a:gd name="T24" fmla="*/ 250 w 261"/>
                <a:gd name="T25" fmla="*/ 125 h 214"/>
                <a:gd name="T26" fmla="*/ 261 w 261"/>
                <a:gd name="T27" fmla="*/ 33 h 214"/>
                <a:gd name="T28" fmla="*/ 259 w 261"/>
                <a:gd name="T29" fmla="*/ 3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214">
                  <a:moveTo>
                    <a:pt x="259" y="33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71" y="193"/>
                    <a:pt x="71" y="193"/>
                    <a:pt x="71" y="193"/>
                  </a:cubicBezTo>
                  <a:cubicBezTo>
                    <a:pt x="241" y="214"/>
                    <a:pt x="241" y="214"/>
                    <a:pt x="241" y="214"/>
                  </a:cubicBezTo>
                  <a:cubicBezTo>
                    <a:pt x="241" y="213"/>
                    <a:pt x="241" y="213"/>
                    <a:pt x="241" y="213"/>
                  </a:cubicBezTo>
                  <a:cubicBezTo>
                    <a:pt x="240" y="205"/>
                    <a:pt x="250" y="125"/>
                    <a:pt x="250" y="125"/>
                  </a:cubicBezTo>
                  <a:cubicBezTo>
                    <a:pt x="261" y="33"/>
                    <a:pt x="261" y="33"/>
                    <a:pt x="261" y="33"/>
                  </a:cubicBezTo>
                  <a:cubicBezTo>
                    <a:pt x="260" y="34"/>
                    <a:pt x="259" y="33"/>
                    <a:pt x="259" y="3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11856522" y="5144861"/>
              <a:ext cx="979488" cy="803275"/>
            </a:xfrm>
            <a:custGeom>
              <a:avLst/>
              <a:gdLst>
                <a:gd name="T0" fmla="*/ 259 w 261"/>
                <a:gd name="T1" fmla="*/ 33 h 214"/>
                <a:gd name="T2" fmla="*/ 39 w 261"/>
                <a:gd name="T3" fmla="*/ 0 h 214"/>
                <a:gd name="T4" fmla="*/ 34 w 261"/>
                <a:gd name="T5" fmla="*/ 23 h 214"/>
                <a:gd name="T6" fmla="*/ 34 w 261"/>
                <a:gd name="T7" fmla="*/ 23 h 214"/>
                <a:gd name="T8" fmla="*/ 9 w 261"/>
                <a:gd name="T9" fmla="*/ 135 h 214"/>
                <a:gd name="T10" fmla="*/ 0 w 261"/>
                <a:gd name="T11" fmla="*/ 180 h 214"/>
                <a:gd name="T12" fmla="*/ 69 w 261"/>
                <a:gd name="T13" fmla="*/ 193 h 214"/>
                <a:gd name="T14" fmla="*/ 69 w 261"/>
                <a:gd name="T15" fmla="*/ 192 h 214"/>
                <a:gd name="T16" fmla="*/ 69 w 261"/>
                <a:gd name="T17" fmla="*/ 193 h 214"/>
                <a:gd name="T18" fmla="*/ 71 w 261"/>
                <a:gd name="T19" fmla="*/ 193 h 214"/>
                <a:gd name="T20" fmla="*/ 241 w 261"/>
                <a:gd name="T21" fmla="*/ 214 h 214"/>
                <a:gd name="T22" fmla="*/ 241 w 261"/>
                <a:gd name="T23" fmla="*/ 213 h 214"/>
                <a:gd name="T24" fmla="*/ 250 w 261"/>
                <a:gd name="T25" fmla="*/ 125 h 214"/>
                <a:gd name="T26" fmla="*/ 261 w 261"/>
                <a:gd name="T27" fmla="*/ 33 h 214"/>
                <a:gd name="T28" fmla="*/ 259 w 261"/>
                <a:gd name="T29" fmla="*/ 3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214">
                  <a:moveTo>
                    <a:pt x="259" y="33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71" y="193"/>
                    <a:pt x="71" y="193"/>
                    <a:pt x="71" y="193"/>
                  </a:cubicBezTo>
                  <a:cubicBezTo>
                    <a:pt x="241" y="214"/>
                    <a:pt x="241" y="214"/>
                    <a:pt x="241" y="214"/>
                  </a:cubicBezTo>
                  <a:cubicBezTo>
                    <a:pt x="241" y="213"/>
                    <a:pt x="241" y="213"/>
                    <a:pt x="241" y="213"/>
                  </a:cubicBezTo>
                  <a:cubicBezTo>
                    <a:pt x="240" y="205"/>
                    <a:pt x="250" y="125"/>
                    <a:pt x="250" y="125"/>
                  </a:cubicBezTo>
                  <a:cubicBezTo>
                    <a:pt x="261" y="33"/>
                    <a:pt x="261" y="33"/>
                    <a:pt x="261" y="33"/>
                  </a:cubicBezTo>
                  <a:cubicBezTo>
                    <a:pt x="260" y="34"/>
                    <a:pt x="259" y="33"/>
                    <a:pt x="259" y="3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13875822" y="6087837"/>
              <a:ext cx="904875" cy="754062"/>
            </a:xfrm>
            <a:custGeom>
              <a:avLst/>
              <a:gdLst>
                <a:gd name="T0" fmla="*/ 1 w 241"/>
                <a:gd name="T1" fmla="*/ 9 h 201"/>
                <a:gd name="T2" fmla="*/ 4 w 241"/>
                <a:gd name="T3" fmla="*/ 16 h 201"/>
                <a:gd name="T4" fmla="*/ 6 w 241"/>
                <a:gd name="T5" fmla="*/ 25 h 201"/>
                <a:gd name="T6" fmla="*/ 25 w 241"/>
                <a:gd name="T7" fmla="*/ 39 h 201"/>
                <a:gd name="T8" fmla="*/ 20 w 241"/>
                <a:gd name="T9" fmla="*/ 54 h 201"/>
                <a:gd name="T10" fmla="*/ 30 w 241"/>
                <a:gd name="T11" fmla="*/ 68 h 201"/>
                <a:gd name="T12" fmla="*/ 33 w 241"/>
                <a:gd name="T13" fmla="*/ 164 h 201"/>
                <a:gd name="T14" fmla="*/ 32 w 241"/>
                <a:gd name="T15" fmla="*/ 188 h 201"/>
                <a:gd name="T16" fmla="*/ 199 w 241"/>
                <a:gd name="T17" fmla="*/ 184 h 201"/>
                <a:gd name="T18" fmla="*/ 200 w 241"/>
                <a:gd name="T19" fmla="*/ 188 h 201"/>
                <a:gd name="T20" fmla="*/ 201 w 241"/>
                <a:gd name="T21" fmla="*/ 193 h 201"/>
                <a:gd name="T22" fmla="*/ 203 w 241"/>
                <a:gd name="T23" fmla="*/ 201 h 201"/>
                <a:gd name="T24" fmla="*/ 219 w 241"/>
                <a:gd name="T25" fmla="*/ 200 h 201"/>
                <a:gd name="T26" fmla="*/ 222 w 241"/>
                <a:gd name="T27" fmla="*/ 192 h 201"/>
                <a:gd name="T28" fmla="*/ 223 w 241"/>
                <a:gd name="T29" fmla="*/ 185 h 201"/>
                <a:gd name="T30" fmla="*/ 223 w 241"/>
                <a:gd name="T31" fmla="*/ 181 h 201"/>
                <a:gd name="T32" fmla="*/ 226 w 241"/>
                <a:gd name="T33" fmla="*/ 177 h 201"/>
                <a:gd name="T34" fmla="*/ 231 w 241"/>
                <a:gd name="T35" fmla="*/ 178 h 201"/>
                <a:gd name="T36" fmla="*/ 235 w 241"/>
                <a:gd name="T37" fmla="*/ 161 h 201"/>
                <a:gd name="T38" fmla="*/ 222 w 241"/>
                <a:gd name="T39" fmla="*/ 148 h 201"/>
                <a:gd name="T40" fmla="*/ 219 w 241"/>
                <a:gd name="T41" fmla="*/ 132 h 201"/>
                <a:gd name="T42" fmla="*/ 212 w 241"/>
                <a:gd name="T43" fmla="*/ 123 h 201"/>
                <a:gd name="T44" fmla="*/ 207 w 241"/>
                <a:gd name="T45" fmla="*/ 120 h 201"/>
                <a:gd name="T46" fmla="*/ 191 w 241"/>
                <a:gd name="T47" fmla="*/ 103 h 201"/>
                <a:gd name="T48" fmla="*/ 191 w 241"/>
                <a:gd name="T49" fmla="*/ 97 h 201"/>
                <a:gd name="T50" fmla="*/ 195 w 241"/>
                <a:gd name="T51" fmla="*/ 84 h 201"/>
                <a:gd name="T52" fmla="*/ 183 w 241"/>
                <a:gd name="T53" fmla="*/ 73 h 201"/>
                <a:gd name="T54" fmla="*/ 175 w 241"/>
                <a:gd name="T55" fmla="*/ 68 h 201"/>
                <a:gd name="T56" fmla="*/ 169 w 241"/>
                <a:gd name="T57" fmla="*/ 59 h 201"/>
                <a:gd name="T58" fmla="*/ 166 w 241"/>
                <a:gd name="T59" fmla="*/ 52 h 201"/>
                <a:gd name="T60" fmla="*/ 157 w 241"/>
                <a:gd name="T61" fmla="*/ 48 h 201"/>
                <a:gd name="T62" fmla="*/ 148 w 241"/>
                <a:gd name="T63" fmla="*/ 41 h 201"/>
                <a:gd name="T64" fmla="*/ 149 w 241"/>
                <a:gd name="T65" fmla="*/ 27 h 201"/>
                <a:gd name="T66" fmla="*/ 146 w 241"/>
                <a:gd name="T67" fmla="*/ 14 h 201"/>
                <a:gd name="T68" fmla="*/ 142 w 241"/>
                <a:gd name="T69" fmla="*/ 10 h 201"/>
                <a:gd name="T70" fmla="*/ 139 w 241"/>
                <a:gd name="T71" fmla="*/ 7 h 201"/>
                <a:gd name="T72" fmla="*/ 134 w 241"/>
                <a:gd name="T73" fmla="*/ 3 h 201"/>
                <a:gd name="T74" fmla="*/ 128 w 241"/>
                <a:gd name="T75" fmla="*/ 0 h 201"/>
                <a:gd name="T76" fmla="*/ 1 w 241"/>
                <a:gd name="T77" fmla="*/ 2 h 201"/>
                <a:gd name="T78" fmla="*/ 1 w 241"/>
                <a:gd name="T79" fmla="*/ 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" h="201">
                  <a:moveTo>
                    <a:pt x="1" y="9"/>
                  </a:moveTo>
                  <a:cubicBezTo>
                    <a:pt x="0" y="12"/>
                    <a:pt x="1" y="13"/>
                    <a:pt x="4" y="16"/>
                  </a:cubicBezTo>
                  <a:cubicBezTo>
                    <a:pt x="7" y="19"/>
                    <a:pt x="6" y="25"/>
                    <a:pt x="6" y="25"/>
                  </a:cubicBezTo>
                  <a:cubicBezTo>
                    <a:pt x="6" y="25"/>
                    <a:pt x="25" y="34"/>
                    <a:pt x="25" y="39"/>
                  </a:cubicBezTo>
                  <a:cubicBezTo>
                    <a:pt x="26" y="44"/>
                    <a:pt x="20" y="43"/>
                    <a:pt x="20" y="54"/>
                  </a:cubicBezTo>
                  <a:cubicBezTo>
                    <a:pt x="20" y="64"/>
                    <a:pt x="30" y="68"/>
                    <a:pt x="30" y="68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199" y="184"/>
                    <a:pt x="199" y="184"/>
                    <a:pt x="199" y="184"/>
                  </a:cubicBezTo>
                  <a:cubicBezTo>
                    <a:pt x="199" y="184"/>
                    <a:pt x="199" y="186"/>
                    <a:pt x="200" y="188"/>
                  </a:cubicBezTo>
                  <a:cubicBezTo>
                    <a:pt x="202" y="190"/>
                    <a:pt x="202" y="191"/>
                    <a:pt x="201" y="193"/>
                  </a:cubicBezTo>
                  <a:cubicBezTo>
                    <a:pt x="200" y="196"/>
                    <a:pt x="200" y="201"/>
                    <a:pt x="203" y="201"/>
                  </a:cubicBezTo>
                  <a:cubicBezTo>
                    <a:pt x="207" y="201"/>
                    <a:pt x="219" y="200"/>
                    <a:pt x="219" y="200"/>
                  </a:cubicBezTo>
                  <a:cubicBezTo>
                    <a:pt x="219" y="200"/>
                    <a:pt x="222" y="196"/>
                    <a:pt x="222" y="192"/>
                  </a:cubicBezTo>
                  <a:cubicBezTo>
                    <a:pt x="222" y="189"/>
                    <a:pt x="223" y="185"/>
                    <a:pt x="223" y="185"/>
                  </a:cubicBezTo>
                  <a:cubicBezTo>
                    <a:pt x="223" y="185"/>
                    <a:pt x="223" y="185"/>
                    <a:pt x="223" y="181"/>
                  </a:cubicBezTo>
                  <a:cubicBezTo>
                    <a:pt x="223" y="177"/>
                    <a:pt x="226" y="177"/>
                    <a:pt x="226" y="177"/>
                  </a:cubicBezTo>
                  <a:cubicBezTo>
                    <a:pt x="231" y="178"/>
                    <a:pt x="231" y="178"/>
                    <a:pt x="231" y="178"/>
                  </a:cubicBezTo>
                  <a:cubicBezTo>
                    <a:pt x="241" y="176"/>
                    <a:pt x="238" y="163"/>
                    <a:pt x="235" y="161"/>
                  </a:cubicBezTo>
                  <a:cubicBezTo>
                    <a:pt x="232" y="160"/>
                    <a:pt x="224" y="153"/>
                    <a:pt x="222" y="148"/>
                  </a:cubicBezTo>
                  <a:cubicBezTo>
                    <a:pt x="220" y="144"/>
                    <a:pt x="221" y="136"/>
                    <a:pt x="219" y="132"/>
                  </a:cubicBezTo>
                  <a:cubicBezTo>
                    <a:pt x="218" y="127"/>
                    <a:pt x="215" y="123"/>
                    <a:pt x="212" y="123"/>
                  </a:cubicBezTo>
                  <a:cubicBezTo>
                    <a:pt x="210" y="123"/>
                    <a:pt x="207" y="120"/>
                    <a:pt x="207" y="120"/>
                  </a:cubicBezTo>
                  <a:cubicBezTo>
                    <a:pt x="207" y="120"/>
                    <a:pt x="196" y="108"/>
                    <a:pt x="191" y="103"/>
                  </a:cubicBezTo>
                  <a:cubicBezTo>
                    <a:pt x="187" y="98"/>
                    <a:pt x="191" y="97"/>
                    <a:pt x="191" y="97"/>
                  </a:cubicBezTo>
                  <a:cubicBezTo>
                    <a:pt x="191" y="97"/>
                    <a:pt x="197" y="93"/>
                    <a:pt x="195" y="84"/>
                  </a:cubicBezTo>
                  <a:cubicBezTo>
                    <a:pt x="193" y="74"/>
                    <a:pt x="187" y="73"/>
                    <a:pt x="183" y="73"/>
                  </a:cubicBezTo>
                  <a:cubicBezTo>
                    <a:pt x="179" y="74"/>
                    <a:pt x="175" y="72"/>
                    <a:pt x="175" y="68"/>
                  </a:cubicBezTo>
                  <a:cubicBezTo>
                    <a:pt x="175" y="65"/>
                    <a:pt x="173" y="61"/>
                    <a:pt x="169" y="59"/>
                  </a:cubicBezTo>
                  <a:cubicBezTo>
                    <a:pt x="166" y="57"/>
                    <a:pt x="166" y="52"/>
                    <a:pt x="166" y="52"/>
                  </a:cubicBezTo>
                  <a:cubicBezTo>
                    <a:pt x="166" y="52"/>
                    <a:pt x="159" y="49"/>
                    <a:pt x="157" y="48"/>
                  </a:cubicBezTo>
                  <a:cubicBezTo>
                    <a:pt x="155" y="47"/>
                    <a:pt x="152" y="44"/>
                    <a:pt x="148" y="41"/>
                  </a:cubicBezTo>
                  <a:cubicBezTo>
                    <a:pt x="145" y="38"/>
                    <a:pt x="150" y="32"/>
                    <a:pt x="149" y="27"/>
                  </a:cubicBezTo>
                  <a:cubicBezTo>
                    <a:pt x="148" y="23"/>
                    <a:pt x="146" y="14"/>
                    <a:pt x="146" y="14"/>
                  </a:cubicBezTo>
                  <a:cubicBezTo>
                    <a:pt x="144" y="14"/>
                    <a:pt x="143" y="12"/>
                    <a:pt x="142" y="10"/>
                  </a:cubicBezTo>
                  <a:cubicBezTo>
                    <a:pt x="142" y="8"/>
                    <a:pt x="142" y="7"/>
                    <a:pt x="139" y="7"/>
                  </a:cubicBezTo>
                  <a:cubicBezTo>
                    <a:pt x="137" y="7"/>
                    <a:pt x="137" y="6"/>
                    <a:pt x="134" y="3"/>
                  </a:cubicBezTo>
                  <a:cubicBezTo>
                    <a:pt x="132" y="0"/>
                    <a:pt x="128" y="0"/>
                    <a:pt x="128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4"/>
                    <a:pt x="2" y="6"/>
                    <a:pt x="1" y="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12756635" y="5613174"/>
              <a:ext cx="1146176" cy="574675"/>
            </a:xfrm>
            <a:custGeom>
              <a:avLst/>
              <a:gdLst>
                <a:gd name="T0" fmla="*/ 1 w 305"/>
                <a:gd name="T1" fmla="*/ 88 h 153"/>
                <a:gd name="T2" fmla="*/ 1 w 305"/>
                <a:gd name="T3" fmla="*/ 89 h 153"/>
                <a:gd name="T4" fmla="*/ 72 w 305"/>
                <a:gd name="T5" fmla="*/ 98 h 153"/>
                <a:gd name="T6" fmla="*/ 68 w 305"/>
                <a:gd name="T7" fmla="*/ 140 h 153"/>
                <a:gd name="T8" fmla="*/ 68 w 305"/>
                <a:gd name="T9" fmla="*/ 140 h 153"/>
                <a:gd name="T10" fmla="*/ 68 w 305"/>
                <a:gd name="T11" fmla="*/ 139 h 153"/>
                <a:gd name="T12" fmla="*/ 68 w 305"/>
                <a:gd name="T13" fmla="*/ 140 h 153"/>
                <a:gd name="T14" fmla="*/ 304 w 305"/>
                <a:gd name="T15" fmla="*/ 151 h 153"/>
                <a:gd name="T16" fmla="*/ 302 w 305"/>
                <a:gd name="T17" fmla="*/ 142 h 153"/>
                <a:gd name="T18" fmla="*/ 299 w 305"/>
                <a:gd name="T19" fmla="*/ 135 h 153"/>
                <a:gd name="T20" fmla="*/ 299 w 305"/>
                <a:gd name="T21" fmla="*/ 128 h 153"/>
                <a:gd name="T22" fmla="*/ 298 w 305"/>
                <a:gd name="T23" fmla="*/ 128 h 153"/>
                <a:gd name="T24" fmla="*/ 299 w 305"/>
                <a:gd name="T25" fmla="*/ 128 h 153"/>
                <a:gd name="T26" fmla="*/ 298 w 305"/>
                <a:gd name="T27" fmla="*/ 127 h 153"/>
                <a:gd name="T28" fmla="*/ 289 w 305"/>
                <a:gd name="T29" fmla="*/ 111 h 153"/>
                <a:gd name="T30" fmla="*/ 285 w 305"/>
                <a:gd name="T31" fmla="*/ 87 h 153"/>
                <a:gd name="T32" fmla="*/ 281 w 305"/>
                <a:gd name="T33" fmla="*/ 70 h 153"/>
                <a:gd name="T34" fmla="*/ 278 w 305"/>
                <a:gd name="T35" fmla="*/ 63 h 153"/>
                <a:gd name="T36" fmla="*/ 277 w 305"/>
                <a:gd name="T37" fmla="*/ 57 h 153"/>
                <a:gd name="T38" fmla="*/ 271 w 305"/>
                <a:gd name="T39" fmla="*/ 46 h 153"/>
                <a:gd name="T40" fmla="*/ 270 w 305"/>
                <a:gd name="T41" fmla="*/ 38 h 153"/>
                <a:gd name="T42" fmla="*/ 249 w 305"/>
                <a:gd name="T43" fmla="*/ 28 h 153"/>
                <a:gd name="T44" fmla="*/ 239 w 305"/>
                <a:gd name="T45" fmla="*/ 27 h 153"/>
                <a:gd name="T46" fmla="*/ 224 w 305"/>
                <a:gd name="T47" fmla="*/ 27 h 153"/>
                <a:gd name="T48" fmla="*/ 207 w 305"/>
                <a:gd name="T49" fmla="*/ 30 h 153"/>
                <a:gd name="T50" fmla="*/ 195 w 305"/>
                <a:gd name="T51" fmla="*/ 24 h 153"/>
                <a:gd name="T52" fmla="*/ 184 w 305"/>
                <a:gd name="T53" fmla="*/ 21 h 153"/>
                <a:gd name="T54" fmla="*/ 170 w 305"/>
                <a:gd name="T55" fmla="*/ 17 h 153"/>
                <a:gd name="T56" fmla="*/ 162 w 305"/>
                <a:gd name="T57" fmla="*/ 14 h 153"/>
                <a:gd name="T58" fmla="*/ 154 w 305"/>
                <a:gd name="T59" fmla="*/ 10 h 153"/>
                <a:gd name="T60" fmla="*/ 10 w 305"/>
                <a:gd name="T61" fmla="*/ 0 h 153"/>
                <a:gd name="T62" fmla="*/ 1 w 305"/>
                <a:gd name="T63" fmla="*/ 8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5" h="153">
                  <a:moveTo>
                    <a:pt x="1" y="88"/>
                  </a:moveTo>
                  <a:cubicBezTo>
                    <a:pt x="1" y="89"/>
                    <a:pt x="1" y="89"/>
                    <a:pt x="1" y="89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0"/>
                    <a:pt x="249" y="153"/>
                    <a:pt x="304" y="151"/>
                  </a:cubicBezTo>
                  <a:cubicBezTo>
                    <a:pt x="304" y="151"/>
                    <a:pt x="305" y="145"/>
                    <a:pt x="302" y="142"/>
                  </a:cubicBezTo>
                  <a:cubicBezTo>
                    <a:pt x="299" y="139"/>
                    <a:pt x="298" y="138"/>
                    <a:pt x="299" y="135"/>
                  </a:cubicBezTo>
                  <a:cubicBezTo>
                    <a:pt x="300" y="132"/>
                    <a:pt x="301" y="130"/>
                    <a:pt x="299" y="128"/>
                  </a:cubicBezTo>
                  <a:cubicBezTo>
                    <a:pt x="298" y="128"/>
                    <a:pt x="298" y="128"/>
                    <a:pt x="298" y="128"/>
                  </a:cubicBezTo>
                  <a:cubicBezTo>
                    <a:pt x="299" y="128"/>
                    <a:pt x="299" y="128"/>
                    <a:pt x="299" y="128"/>
                  </a:cubicBezTo>
                  <a:cubicBezTo>
                    <a:pt x="299" y="128"/>
                    <a:pt x="298" y="128"/>
                    <a:pt x="298" y="127"/>
                  </a:cubicBezTo>
                  <a:cubicBezTo>
                    <a:pt x="294" y="125"/>
                    <a:pt x="289" y="122"/>
                    <a:pt x="289" y="111"/>
                  </a:cubicBezTo>
                  <a:cubicBezTo>
                    <a:pt x="289" y="99"/>
                    <a:pt x="289" y="91"/>
                    <a:pt x="285" y="87"/>
                  </a:cubicBezTo>
                  <a:cubicBezTo>
                    <a:pt x="282" y="84"/>
                    <a:pt x="281" y="70"/>
                    <a:pt x="281" y="70"/>
                  </a:cubicBezTo>
                  <a:cubicBezTo>
                    <a:pt x="281" y="70"/>
                    <a:pt x="281" y="64"/>
                    <a:pt x="278" y="63"/>
                  </a:cubicBezTo>
                  <a:cubicBezTo>
                    <a:pt x="278" y="63"/>
                    <a:pt x="277" y="62"/>
                    <a:pt x="277" y="57"/>
                  </a:cubicBezTo>
                  <a:cubicBezTo>
                    <a:pt x="277" y="53"/>
                    <a:pt x="271" y="46"/>
                    <a:pt x="271" y="46"/>
                  </a:cubicBezTo>
                  <a:cubicBezTo>
                    <a:pt x="271" y="46"/>
                    <a:pt x="271" y="39"/>
                    <a:pt x="270" y="38"/>
                  </a:cubicBezTo>
                  <a:cubicBezTo>
                    <a:pt x="269" y="37"/>
                    <a:pt x="249" y="28"/>
                    <a:pt x="249" y="28"/>
                  </a:cubicBezTo>
                  <a:cubicBezTo>
                    <a:pt x="249" y="28"/>
                    <a:pt x="242" y="28"/>
                    <a:pt x="239" y="27"/>
                  </a:cubicBezTo>
                  <a:cubicBezTo>
                    <a:pt x="235" y="27"/>
                    <a:pt x="232" y="23"/>
                    <a:pt x="224" y="27"/>
                  </a:cubicBezTo>
                  <a:cubicBezTo>
                    <a:pt x="216" y="31"/>
                    <a:pt x="210" y="32"/>
                    <a:pt x="207" y="30"/>
                  </a:cubicBezTo>
                  <a:cubicBezTo>
                    <a:pt x="204" y="27"/>
                    <a:pt x="198" y="24"/>
                    <a:pt x="195" y="24"/>
                  </a:cubicBezTo>
                  <a:cubicBezTo>
                    <a:pt x="191" y="24"/>
                    <a:pt x="188" y="21"/>
                    <a:pt x="184" y="21"/>
                  </a:cubicBezTo>
                  <a:cubicBezTo>
                    <a:pt x="180" y="21"/>
                    <a:pt x="173" y="19"/>
                    <a:pt x="170" y="17"/>
                  </a:cubicBezTo>
                  <a:cubicBezTo>
                    <a:pt x="167" y="15"/>
                    <a:pt x="166" y="14"/>
                    <a:pt x="162" y="14"/>
                  </a:cubicBezTo>
                  <a:cubicBezTo>
                    <a:pt x="159" y="14"/>
                    <a:pt x="154" y="10"/>
                    <a:pt x="154" y="1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0" y="80"/>
                    <a:pt x="1" y="8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12756635" y="5613174"/>
              <a:ext cx="1146176" cy="574675"/>
            </a:xfrm>
            <a:custGeom>
              <a:avLst/>
              <a:gdLst>
                <a:gd name="T0" fmla="*/ 1 w 305"/>
                <a:gd name="T1" fmla="*/ 88 h 153"/>
                <a:gd name="T2" fmla="*/ 1 w 305"/>
                <a:gd name="T3" fmla="*/ 89 h 153"/>
                <a:gd name="T4" fmla="*/ 72 w 305"/>
                <a:gd name="T5" fmla="*/ 98 h 153"/>
                <a:gd name="T6" fmla="*/ 68 w 305"/>
                <a:gd name="T7" fmla="*/ 140 h 153"/>
                <a:gd name="T8" fmla="*/ 68 w 305"/>
                <a:gd name="T9" fmla="*/ 140 h 153"/>
                <a:gd name="T10" fmla="*/ 68 w 305"/>
                <a:gd name="T11" fmla="*/ 139 h 153"/>
                <a:gd name="T12" fmla="*/ 68 w 305"/>
                <a:gd name="T13" fmla="*/ 140 h 153"/>
                <a:gd name="T14" fmla="*/ 304 w 305"/>
                <a:gd name="T15" fmla="*/ 151 h 153"/>
                <a:gd name="T16" fmla="*/ 302 w 305"/>
                <a:gd name="T17" fmla="*/ 142 h 153"/>
                <a:gd name="T18" fmla="*/ 299 w 305"/>
                <a:gd name="T19" fmla="*/ 135 h 153"/>
                <a:gd name="T20" fmla="*/ 299 w 305"/>
                <a:gd name="T21" fmla="*/ 128 h 153"/>
                <a:gd name="T22" fmla="*/ 298 w 305"/>
                <a:gd name="T23" fmla="*/ 128 h 153"/>
                <a:gd name="T24" fmla="*/ 299 w 305"/>
                <a:gd name="T25" fmla="*/ 128 h 153"/>
                <a:gd name="T26" fmla="*/ 298 w 305"/>
                <a:gd name="T27" fmla="*/ 127 h 153"/>
                <a:gd name="T28" fmla="*/ 289 w 305"/>
                <a:gd name="T29" fmla="*/ 111 h 153"/>
                <a:gd name="T30" fmla="*/ 285 w 305"/>
                <a:gd name="T31" fmla="*/ 87 h 153"/>
                <a:gd name="T32" fmla="*/ 281 w 305"/>
                <a:gd name="T33" fmla="*/ 70 h 153"/>
                <a:gd name="T34" fmla="*/ 278 w 305"/>
                <a:gd name="T35" fmla="*/ 63 h 153"/>
                <a:gd name="T36" fmla="*/ 277 w 305"/>
                <a:gd name="T37" fmla="*/ 57 h 153"/>
                <a:gd name="T38" fmla="*/ 271 w 305"/>
                <a:gd name="T39" fmla="*/ 46 h 153"/>
                <a:gd name="T40" fmla="*/ 270 w 305"/>
                <a:gd name="T41" fmla="*/ 38 h 153"/>
                <a:gd name="T42" fmla="*/ 249 w 305"/>
                <a:gd name="T43" fmla="*/ 28 h 153"/>
                <a:gd name="T44" fmla="*/ 239 w 305"/>
                <a:gd name="T45" fmla="*/ 27 h 153"/>
                <a:gd name="T46" fmla="*/ 224 w 305"/>
                <a:gd name="T47" fmla="*/ 27 h 153"/>
                <a:gd name="T48" fmla="*/ 207 w 305"/>
                <a:gd name="T49" fmla="*/ 30 h 153"/>
                <a:gd name="T50" fmla="*/ 195 w 305"/>
                <a:gd name="T51" fmla="*/ 24 h 153"/>
                <a:gd name="T52" fmla="*/ 184 w 305"/>
                <a:gd name="T53" fmla="*/ 21 h 153"/>
                <a:gd name="T54" fmla="*/ 170 w 305"/>
                <a:gd name="T55" fmla="*/ 17 h 153"/>
                <a:gd name="T56" fmla="*/ 162 w 305"/>
                <a:gd name="T57" fmla="*/ 14 h 153"/>
                <a:gd name="T58" fmla="*/ 154 w 305"/>
                <a:gd name="T59" fmla="*/ 10 h 153"/>
                <a:gd name="T60" fmla="*/ 10 w 305"/>
                <a:gd name="T61" fmla="*/ 0 h 153"/>
                <a:gd name="T62" fmla="*/ 1 w 305"/>
                <a:gd name="T63" fmla="*/ 8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5" h="153">
                  <a:moveTo>
                    <a:pt x="1" y="88"/>
                  </a:moveTo>
                  <a:cubicBezTo>
                    <a:pt x="1" y="89"/>
                    <a:pt x="1" y="89"/>
                    <a:pt x="1" y="89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0"/>
                    <a:pt x="249" y="153"/>
                    <a:pt x="304" y="151"/>
                  </a:cubicBezTo>
                  <a:cubicBezTo>
                    <a:pt x="304" y="151"/>
                    <a:pt x="305" y="145"/>
                    <a:pt x="302" y="142"/>
                  </a:cubicBezTo>
                  <a:cubicBezTo>
                    <a:pt x="299" y="139"/>
                    <a:pt x="298" y="138"/>
                    <a:pt x="299" y="135"/>
                  </a:cubicBezTo>
                  <a:cubicBezTo>
                    <a:pt x="300" y="132"/>
                    <a:pt x="301" y="130"/>
                    <a:pt x="299" y="128"/>
                  </a:cubicBezTo>
                  <a:cubicBezTo>
                    <a:pt x="298" y="128"/>
                    <a:pt x="298" y="128"/>
                    <a:pt x="298" y="128"/>
                  </a:cubicBezTo>
                  <a:cubicBezTo>
                    <a:pt x="299" y="128"/>
                    <a:pt x="299" y="128"/>
                    <a:pt x="299" y="128"/>
                  </a:cubicBezTo>
                  <a:cubicBezTo>
                    <a:pt x="299" y="128"/>
                    <a:pt x="298" y="128"/>
                    <a:pt x="298" y="127"/>
                  </a:cubicBezTo>
                  <a:cubicBezTo>
                    <a:pt x="294" y="125"/>
                    <a:pt x="289" y="122"/>
                    <a:pt x="289" y="111"/>
                  </a:cubicBezTo>
                  <a:cubicBezTo>
                    <a:pt x="289" y="99"/>
                    <a:pt x="289" y="91"/>
                    <a:pt x="285" y="87"/>
                  </a:cubicBezTo>
                  <a:cubicBezTo>
                    <a:pt x="282" y="84"/>
                    <a:pt x="281" y="70"/>
                    <a:pt x="281" y="70"/>
                  </a:cubicBezTo>
                  <a:cubicBezTo>
                    <a:pt x="281" y="70"/>
                    <a:pt x="281" y="64"/>
                    <a:pt x="278" y="63"/>
                  </a:cubicBezTo>
                  <a:cubicBezTo>
                    <a:pt x="278" y="63"/>
                    <a:pt x="277" y="62"/>
                    <a:pt x="277" y="57"/>
                  </a:cubicBezTo>
                  <a:cubicBezTo>
                    <a:pt x="277" y="53"/>
                    <a:pt x="271" y="46"/>
                    <a:pt x="271" y="46"/>
                  </a:cubicBezTo>
                  <a:cubicBezTo>
                    <a:pt x="271" y="46"/>
                    <a:pt x="271" y="39"/>
                    <a:pt x="270" y="38"/>
                  </a:cubicBezTo>
                  <a:cubicBezTo>
                    <a:pt x="269" y="37"/>
                    <a:pt x="249" y="28"/>
                    <a:pt x="249" y="28"/>
                  </a:cubicBezTo>
                  <a:cubicBezTo>
                    <a:pt x="249" y="28"/>
                    <a:pt x="242" y="28"/>
                    <a:pt x="239" y="27"/>
                  </a:cubicBezTo>
                  <a:cubicBezTo>
                    <a:pt x="235" y="27"/>
                    <a:pt x="232" y="23"/>
                    <a:pt x="224" y="27"/>
                  </a:cubicBezTo>
                  <a:cubicBezTo>
                    <a:pt x="216" y="31"/>
                    <a:pt x="210" y="32"/>
                    <a:pt x="207" y="30"/>
                  </a:cubicBezTo>
                  <a:cubicBezTo>
                    <a:pt x="204" y="27"/>
                    <a:pt x="198" y="24"/>
                    <a:pt x="195" y="24"/>
                  </a:cubicBezTo>
                  <a:cubicBezTo>
                    <a:pt x="191" y="24"/>
                    <a:pt x="188" y="21"/>
                    <a:pt x="184" y="21"/>
                  </a:cubicBezTo>
                  <a:cubicBezTo>
                    <a:pt x="180" y="21"/>
                    <a:pt x="173" y="19"/>
                    <a:pt x="170" y="17"/>
                  </a:cubicBezTo>
                  <a:cubicBezTo>
                    <a:pt x="167" y="15"/>
                    <a:pt x="166" y="14"/>
                    <a:pt x="162" y="14"/>
                  </a:cubicBezTo>
                  <a:cubicBezTo>
                    <a:pt x="159" y="14"/>
                    <a:pt x="154" y="10"/>
                    <a:pt x="154" y="1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0" y="80"/>
                    <a:pt x="1" y="8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14901347" y="7003824"/>
              <a:ext cx="530225" cy="863600"/>
            </a:xfrm>
            <a:custGeom>
              <a:avLst/>
              <a:gdLst>
                <a:gd name="T0" fmla="*/ 38 w 141"/>
                <a:gd name="T1" fmla="*/ 218 h 230"/>
                <a:gd name="T2" fmla="*/ 44 w 141"/>
                <a:gd name="T3" fmla="*/ 213 h 230"/>
                <a:gd name="T4" fmla="*/ 41 w 141"/>
                <a:gd name="T5" fmla="*/ 205 h 230"/>
                <a:gd name="T6" fmla="*/ 38 w 141"/>
                <a:gd name="T7" fmla="*/ 190 h 230"/>
                <a:gd name="T8" fmla="*/ 137 w 141"/>
                <a:gd name="T9" fmla="*/ 184 h 230"/>
                <a:gd name="T10" fmla="*/ 132 w 141"/>
                <a:gd name="T11" fmla="*/ 154 h 230"/>
                <a:gd name="T12" fmla="*/ 137 w 141"/>
                <a:gd name="T13" fmla="*/ 126 h 230"/>
                <a:gd name="T14" fmla="*/ 138 w 141"/>
                <a:gd name="T15" fmla="*/ 117 h 230"/>
                <a:gd name="T16" fmla="*/ 124 w 141"/>
                <a:gd name="T17" fmla="*/ 91 h 230"/>
                <a:gd name="T18" fmla="*/ 105 w 141"/>
                <a:gd name="T19" fmla="*/ 0 h 230"/>
                <a:gd name="T20" fmla="*/ 3 w 141"/>
                <a:gd name="T21" fmla="*/ 7 h 230"/>
                <a:gd name="T22" fmla="*/ 6 w 141"/>
                <a:gd name="T23" fmla="*/ 13 h 230"/>
                <a:gd name="T24" fmla="*/ 0 w 141"/>
                <a:gd name="T25" fmla="*/ 155 h 230"/>
                <a:gd name="T26" fmla="*/ 5 w 141"/>
                <a:gd name="T27" fmla="*/ 224 h 230"/>
                <a:gd name="T28" fmla="*/ 12 w 141"/>
                <a:gd name="T29" fmla="*/ 223 h 230"/>
                <a:gd name="T30" fmla="*/ 15 w 141"/>
                <a:gd name="T31" fmla="*/ 223 h 230"/>
                <a:gd name="T32" fmla="*/ 20 w 141"/>
                <a:gd name="T33" fmla="*/ 220 h 230"/>
                <a:gd name="T34" fmla="*/ 19 w 141"/>
                <a:gd name="T35" fmla="*/ 216 h 230"/>
                <a:gd name="T36" fmla="*/ 18 w 141"/>
                <a:gd name="T37" fmla="*/ 211 h 230"/>
                <a:gd name="T38" fmla="*/ 19 w 141"/>
                <a:gd name="T39" fmla="*/ 208 h 230"/>
                <a:gd name="T40" fmla="*/ 18 w 141"/>
                <a:gd name="T41" fmla="*/ 199 h 230"/>
                <a:gd name="T42" fmla="*/ 19 w 141"/>
                <a:gd name="T43" fmla="*/ 188 h 230"/>
                <a:gd name="T44" fmla="*/ 20 w 141"/>
                <a:gd name="T45" fmla="*/ 186 h 230"/>
                <a:gd name="T46" fmla="*/ 21 w 141"/>
                <a:gd name="T47" fmla="*/ 192 h 230"/>
                <a:gd name="T48" fmla="*/ 25 w 141"/>
                <a:gd name="T49" fmla="*/ 198 h 230"/>
                <a:gd name="T50" fmla="*/ 23 w 141"/>
                <a:gd name="T51" fmla="*/ 204 h 230"/>
                <a:gd name="T52" fmla="*/ 28 w 141"/>
                <a:gd name="T53" fmla="*/ 212 h 230"/>
                <a:gd name="T54" fmla="*/ 29 w 141"/>
                <a:gd name="T55" fmla="*/ 219 h 230"/>
                <a:gd name="T56" fmla="*/ 28 w 141"/>
                <a:gd name="T57" fmla="*/ 224 h 230"/>
                <a:gd name="T58" fmla="*/ 19 w 141"/>
                <a:gd name="T59" fmla="*/ 228 h 230"/>
                <a:gd name="T60" fmla="*/ 25 w 141"/>
                <a:gd name="T61" fmla="*/ 228 h 230"/>
                <a:gd name="T62" fmla="*/ 31 w 141"/>
                <a:gd name="T63" fmla="*/ 227 h 230"/>
                <a:gd name="T64" fmla="*/ 42 w 141"/>
                <a:gd name="T65" fmla="*/ 222 h 230"/>
                <a:gd name="T66" fmla="*/ 38 w 141"/>
                <a:gd name="T67" fmla="*/ 218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1" h="230">
                  <a:moveTo>
                    <a:pt x="38" y="218"/>
                  </a:moveTo>
                  <a:cubicBezTo>
                    <a:pt x="38" y="215"/>
                    <a:pt x="44" y="216"/>
                    <a:pt x="44" y="213"/>
                  </a:cubicBezTo>
                  <a:cubicBezTo>
                    <a:pt x="43" y="210"/>
                    <a:pt x="41" y="208"/>
                    <a:pt x="41" y="205"/>
                  </a:cubicBezTo>
                  <a:cubicBezTo>
                    <a:pt x="41" y="202"/>
                    <a:pt x="42" y="191"/>
                    <a:pt x="38" y="190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8" y="175"/>
                    <a:pt x="134" y="166"/>
                    <a:pt x="132" y="154"/>
                  </a:cubicBezTo>
                  <a:cubicBezTo>
                    <a:pt x="130" y="142"/>
                    <a:pt x="133" y="129"/>
                    <a:pt x="137" y="126"/>
                  </a:cubicBezTo>
                  <a:cubicBezTo>
                    <a:pt x="141" y="122"/>
                    <a:pt x="138" y="117"/>
                    <a:pt x="138" y="117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4" y="6"/>
                    <a:pt x="3" y="7"/>
                    <a:pt x="3" y="7"/>
                  </a:cubicBezTo>
                  <a:cubicBezTo>
                    <a:pt x="3" y="11"/>
                    <a:pt x="6" y="13"/>
                    <a:pt x="6" y="1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5" y="224"/>
                    <a:pt x="5" y="224"/>
                    <a:pt x="5" y="224"/>
                  </a:cubicBezTo>
                  <a:cubicBezTo>
                    <a:pt x="8" y="224"/>
                    <a:pt x="10" y="224"/>
                    <a:pt x="12" y="223"/>
                  </a:cubicBezTo>
                  <a:cubicBezTo>
                    <a:pt x="13" y="221"/>
                    <a:pt x="14" y="223"/>
                    <a:pt x="15" y="223"/>
                  </a:cubicBezTo>
                  <a:cubicBezTo>
                    <a:pt x="16" y="223"/>
                    <a:pt x="20" y="222"/>
                    <a:pt x="20" y="220"/>
                  </a:cubicBezTo>
                  <a:cubicBezTo>
                    <a:pt x="20" y="218"/>
                    <a:pt x="20" y="217"/>
                    <a:pt x="19" y="216"/>
                  </a:cubicBezTo>
                  <a:cubicBezTo>
                    <a:pt x="18" y="215"/>
                    <a:pt x="18" y="211"/>
                    <a:pt x="18" y="211"/>
                  </a:cubicBezTo>
                  <a:cubicBezTo>
                    <a:pt x="18" y="211"/>
                    <a:pt x="17" y="210"/>
                    <a:pt x="19" y="208"/>
                  </a:cubicBezTo>
                  <a:cubicBezTo>
                    <a:pt x="20" y="206"/>
                    <a:pt x="20" y="204"/>
                    <a:pt x="18" y="199"/>
                  </a:cubicBezTo>
                  <a:cubicBezTo>
                    <a:pt x="16" y="195"/>
                    <a:pt x="16" y="192"/>
                    <a:pt x="19" y="188"/>
                  </a:cubicBezTo>
                  <a:cubicBezTo>
                    <a:pt x="19" y="188"/>
                    <a:pt x="20" y="187"/>
                    <a:pt x="20" y="186"/>
                  </a:cubicBezTo>
                  <a:cubicBezTo>
                    <a:pt x="20" y="186"/>
                    <a:pt x="21" y="189"/>
                    <a:pt x="21" y="192"/>
                  </a:cubicBezTo>
                  <a:cubicBezTo>
                    <a:pt x="22" y="194"/>
                    <a:pt x="25" y="197"/>
                    <a:pt x="25" y="198"/>
                  </a:cubicBezTo>
                  <a:cubicBezTo>
                    <a:pt x="25" y="199"/>
                    <a:pt x="22" y="202"/>
                    <a:pt x="23" y="204"/>
                  </a:cubicBezTo>
                  <a:cubicBezTo>
                    <a:pt x="23" y="207"/>
                    <a:pt x="28" y="210"/>
                    <a:pt x="28" y="212"/>
                  </a:cubicBezTo>
                  <a:cubicBezTo>
                    <a:pt x="28" y="215"/>
                    <a:pt x="27" y="219"/>
                    <a:pt x="29" y="219"/>
                  </a:cubicBezTo>
                  <a:cubicBezTo>
                    <a:pt x="31" y="220"/>
                    <a:pt x="33" y="222"/>
                    <a:pt x="28" y="224"/>
                  </a:cubicBezTo>
                  <a:cubicBezTo>
                    <a:pt x="23" y="226"/>
                    <a:pt x="19" y="227"/>
                    <a:pt x="19" y="228"/>
                  </a:cubicBezTo>
                  <a:cubicBezTo>
                    <a:pt x="19" y="230"/>
                    <a:pt x="23" y="229"/>
                    <a:pt x="25" y="228"/>
                  </a:cubicBezTo>
                  <a:cubicBezTo>
                    <a:pt x="27" y="228"/>
                    <a:pt x="28" y="227"/>
                    <a:pt x="31" y="227"/>
                  </a:cubicBezTo>
                  <a:cubicBezTo>
                    <a:pt x="34" y="227"/>
                    <a:pt x="41" y="226"/>
                    <a:pt x="42" y="222"/>
                  </a:cubicBezTo>
                  <a:cubicBezTo>
                    <a:pt x="42" y="222"/>
                    <a:pt x="38" y="221"/>
                    <a:pt x="38" y="2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15044223" y="7678512"/>
              <a:ext cx="1204913" cy="976313"/>
            </a:xfrm>
            <a:custGeom>
              <a:avLst/>
              <a:gdLst>
                <a:gd name="T0" fmla="*/ 212 w 321"/>
                <a:gd name="T1" fmla="*/ 10 h 260"/>
                <a:gd name="T2" fmla="*/ 3 w 321"/>
                <a:gd name="T3" fmla="*/ 25 h 260"/>
                <a:gd name="T4" fmla="*/ 14 w 321"/>
                <a:gd name="T5" fmla="*/ 37 h 260"/>
                <a:gd name="T6" fmla="*/ 21 w 321"/>
                <a:gd name="T7" fmla="*/ 26 h 260"/>
                <a:gd name="T8" fmla="*/ 38 w 321"/>
                <a:gd name="T9" fmla="*/ 40 h 260"/>
                <a:gd name="T10" fmla="*/ 37 w 321"/>
                <a:gd name="T11" fmla="*/ 34 h 260"/>
                <a:gd name="T12" fmla="*/ 44 w 321"/>
                <a:gd name="T13" fmla="*/ 35 h 260"/>
                <a:gd name="T14" fmla="*/ 75 w 321"/>
                <a:gd name="T15" fmla="*/ 41 h 260"/>
                <a:gd name="T16" fmla="*/ 87 w 321"/>
                <a:gd name="T17" fmla="*/ 44 h 260"/>
                <a:gd name="T18" fmla="*/ 88 w 321"/>
                <a:gd name="T19" fmla="*/ 57 h 260"/>
                <a:gd name="T20" fmla="*/ 102 w 321"/>
                <a:gd name="T21" fmla="*/ 61 h 260"/>
                <a:gd name="T22" fmla="*/ 112 w 321"/>
                <a:gd name="T23" fmla="*/ 62 h 260"/>
                <a:gd name="T24" fmla="*/ 121 w 321"/>
                <a:gd name="T25" fmla="*/ 55 h 260"/>
                <a:gd name="T26" fmla="*/ 137 w 321"/>
                <a:gd name="T27" fmla="*/ 41 h 260"/>
                <a:gd name="T28" fmla="*/ 156 w 321"/>
                <a:gd name="T29" fmla="*/ 53 h 260"/>
                <a:gd name="T30" fmla="*/ 172 w 321"/>
                <a:gd name="T31" fmla="*/ 65 h 260"/>
                <a:gd name="T32" fmla="*/ 196 w 321"/>
                <a:gd name="T33" fmla="*/ 77 h 260"/>
                <a:gd name="T34" fmla="*/ 205 w 321"/>
                <a:gd name="T35" fmla="*/ 108 h 260"/>
                <a:gd name="T36" fmla="*/ 199 w 321"/>
                <a:gd name="T37" fmla="*/ 139 h 260"/>
                <a:gd name="T38" fmla="*/ 205 w 321"/>
                <a:gd name="T39" fmla="*/ 131 h 260"/>
                <a:gd name="T40" fmla="*/ 216 w 321"/>
                <a:gd name="T41" fmla="*/ 133 h 260"/>
                <a:gd name="T42" fmla="*/ 220 w 321"/>
                <a:gd name="T43" fmla="*/ 154 h 260"/>
                <a:gd name="T44" fmla="*/ 208 w 321"/>
                <a:gd name="T45" fmla="*/ 158 h 260"/>
                <a:gd name="T46" fmla="*/ 213 w 321"/>
                <a:gd name="T47" fmla="*/ 173 h 260"/>
                <a:gd name="T48" fmla="*/ 227 w 321"/>
                <a:gd name="T49" fmla="*/ 183 h 260"/>
                <a:gd name="T50" fmla="*/ 236 w 321"/>
                <a:gd name="T51" fmla="*/ 185 h 260"/>
                <a:gd name="T52" fmla="*/ 228 w 321"/>
                <a:gd name="T53" fmla="*/ 195 h 260"/>
                <a:gd name="T54" fmla="*/ 244 w 321"/>
                <a:gd name="T55" fmla="*/ 201 h 260"/>
                <a:gd name="T56" fmla="*/ 258 w 321"/>
                <a:gd name="T57" fmla="*/ 218 h 260"/>
                <a:gd name="T58" fmla="*/ 266 w 321"/>
                <a:gd name="T59" fmla="*/ 226 h 260"/>
                <a:gd name="T60" fmla="*/ 280 w 321"/>
                <a:gd name="T61" fmla="*/ 236 h 260"/>
                <a:gd name="T62" fmla="*/ 279 w 321"/>
                <a:gd name="T63" fmla="*/ 244 h 260"/>
                <a:gd name="T64" fmla="*/ 278 w 321"/>
                <a:gd name="T65" fmla="*/ 251 h 260"/>
                <a:gd name="T66" fmla="*/ 291 w 321"/>
                <a:gd name="T67" fmla="*/ 256 h 260"/>
                <a:gd name="T68" fmla="*/ 313 w 321"/>
                <a:gd name="T69" fmla="*/ 244 h 260"/>
                <a:gd name="T70" fmla="*/ 315 w 321"/>
                <a:gd name="T71" fmla="*/ 215 h 260"/>
                <a:gd name="T72" fmla="*/ 319 w 321"/>
                <a:gd name="T73" fmla="*/ 188 h 260"/>
                <a:gd name="T74" fmla="*/ 314 w 321"/>
                <a:gd name="T75" fmla="*/ 176 h 260"/>
                <a:gd name="T76" fmla="*/ 303 w 321"/>
                <a:gd name="T77" fmla="*/ 150 h 260"/>
                <a:gd name="T78" fmla="*/ 311 w 321"/>
                <a:gd name="T79" fmla="*/ 152 h 260"/>
                <a:gd name="T80" fmla="*/ 296 w 321"/>
                <a:gd name="T81" fmla="*/ 130 h 260"/>
                <a:gd name="T82" fmla="*/ 293 w 321"/>
                <a:gd name="T83" fmla="*/ 123 h 260"/>
                <a:gd name="T84" fmla="*/ 288 w 321"/>
                <a:gd name="T85" fmla="*/ 117 h 260"/>
                <a:gd name="T86" fmla="*/ 273 w 321"/>
                <a:gd name="T87" fmla="*/ 92 h 260"/>
                <a:gd name="T88" fmla="*/ 280 w 321"/>
                <a:gd name="T89" fmla="*/ 85 h 260"/>
                <a:gd name="T90" fmla="*/ 264 w 321"/>
                <a:gd name="T91" fmla="*/ 76 h 260"/>
                <a:gd name="T92" fmla="*/ 269 w 321"/>
                <a:gd name="T93" fmla="*/ 72 h 260"/>
                <a:gd name="T94" fmla="*/ 257 w 321"/>
                <a:gd name="T95" fmla="*/ 52 h 260"/>
                <a:gd name="T96" fmla="*/ 248 w 321"/>
                <a:gd name="T97" fmla="*/ 20 h 260"/>
                <a:gd name="T98" fmla="*/ 243 w 321"/>
                <a:gd name="T99" fmla="*/ 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1" h="260">
                  <a:moveTo>
                    <a:pt x="225" y="0"/>
                  </a:moveTo>
                  <a:cubicBezTo>
                    <a:pt x="222" y="0"/>
                    <a:pt x="223" y="6"/>
                    <a:pt x="223" y="6"/>
                  </a:cubicBezTo>
                  <a:cubicBezTo>
                    <a:pt x="223" y="6"/>
                    <a:pt x="221" y="15"/>
                    <a:pt x="217" y="17"/>
                  </a:cubicBezTo>
                  <a:cubicBezTo>
                    <a:pt x="213" y="18"/>
                    <a:pt x="212" y="10"/>
                    <a:pt x="212" y="10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1"/>
                    <a:pt x="3" y="22"/>
                    <a:pt x="3" y="25"/>
                  </a:cubicBezTo>
                  <a:cubicBezTo>
                    <a:pt x="3" y="28"/>
                    <a:pt x="5" y="30"/>
                    <a:pt x="6" y="33"/>
                  </a:cubicBezTo>
                  <a:cubicBezTo>
                    <a:pt x="6" y="36"/>
                    <a:pt x="0" y="35"/>
                    <a:pt x="0" y="38"/>
                  </a:cubicBezTo>
                  <a:cubicBezTo>
                    <a:pt x="0" y="41"/>
                    <a:pt x="4" y="42"/>
                    <a:pt x="4" y="42"/>
                  </a:cubicBezTo>
                  <a:cubicBezTo>
                    <a:pt x="4" y="42"/>
                    <a:pt x="14" y="42"/>
                    <a:pt x="14" y="37"/>
                  </a:cubicBezTo>
                  <a:cubicBezTo>
                    <a:pt x="13" y="32"/>
                    <a:pt x="12" y="31"/>
                    <a:pt x="13" y="31"/>
                  </a:cubicBezTo>
                  <a:cubicBezTo>
                    <a:pt x="15" y="30"/>
                    <a:pt x="14" y="33"/>
                    <a:pt x="16" y="33"/>
                  </a:cubicBezTo>
                  <a:cubicBezTo>
                    <a:pt x="17" y="33"/>
                    <a:pt x="18" y="32"/>
                    <a:pt x="19" y="30"/>
                  </a:cubicBezTo>
                  <a:cubicBezTo>
                    <a:pt x="19" y="27"/>
                    <a:pt x="19" y="26"/>
                    <a:pt x="21" y="26"/>
                  </a:cubicBezTo>
                  <a:cubicBezTo>
                    <a:pt x="23" y="26"/>
                    <a:pt x="26" y="28"/>
                    <a:pt x="23" y="31"/>
                  </a:cubicBezTo>
                  <a:cubicBezTo>
                    <a:pt x="21" y="34"/>
                    <a:pt x="17" y="36"/>
                    <a:pt x="17" y="39"/>
                  </a:cubicBezTo>
                  <a:cubicBezTo>
                    <a:pt x="18" y="43"/>
                    <a:pt x="21" y="44"/>
                    <a:pt x="26" y="44"/>
                  </a:cubicBezTo>
                  <a:cubicBezTo>
                    <a:pt x="30" y="43"/>
                    <a:pt x="38" y="43"/>
                    <a:pt x="38" y="40"/>
                  </a:cubicBezTo>
                  <a:cubicBezTo>
                    <a:pt x="38" y="36"/>
                    <a:pt x="32" y="39"/>
                    <a:pt x="29" y="39"/>
                  </a:cubicBezTo>
                  <a:cubicBezTo>
                    <a:pt x="26" y="39"/>
                    <a:pt x="22" y="39"/>
                    <a:pt x="23" y="38"/>
                  </a:cubicBezTo>
                  <a:cubicBezTo>
                    <a:pt x="23" y="36"/>
                    <a:pt x="27" y="35"/>
                    <a:pt x="30" y="35"/>
                  </a:cubicBezTo>
                  <a:cubicBezTo>
                    <a:pt x="34" y="35"/>
                    <a:pt x="37" y="34"/>
                    <a:pt x="37" y="34"/>
                  </a:cubicBezTo>
                  <a:cubicBezTo>
                    <a:pt x="37" y="34"/>
                    <a:pt x="39" y="29"/>
                    <a:pt x="43" y="29"/>
                  </a:cubicBezTo>
                  <a:cubicBezTo>
                    <a:pt x="47" y="29"/>
                    <a:pt x="55" y="29"/>
                    <a:pt x="55" y="32"/>
                  </a:cubicBezTo>
                  <a:cubicBezTo>
                    <a:pt x="55" y="34"/>
                    <a:pt x="51" y="36"/>
                    <a:pt x="50" y="35"/>
                  </a:cubicBezTo>
                  <a:cubicBezTo>
                    <a:pt x="48" y="34"/>
                    <a:pt x="44" y="34"/>
                    <a:pt x="44" y="35"/>
                  </a:cubicBezTo>
                  <a:cubicBezTo>
                    <a:pt x="44" y="37"/>
                    <a:pt x="46" y="39"/>
                    <a:pt x="49" y="39"/>
                  </a:cubicBezTo>
                  <a:cubicBezTo>
                    <a:pt x="53" y="38"/>
                    <a:pt x="59" y="36"/>
                    <a:pt x="61" y="36"/>
                  </a:cubicBezTo>
                  <a:cubicBezTo>
                    <a:pt x="64" y="37"/>
                    <a:pt x="69" y="41"/>
                    <a:pt x="70" y="42"/>
                  </a:cubicBezTo>
                  <a:cubicBezTo>
                    <a:pt x="71" y="44"/>
                    <a:pt x="75" y="45"/>
                    <a:pt x="75" y="41"/>
                  </a:cubicBezTo>
                  <a:cubicBezTo>
                    <a:pt x="74" y="38"/>
                    <a:pt x="74" y="33"/>
                    <a:pt x="78" y="33"/>
                  </a:cubicBezTo>
                  <a:cubicBezTo>
                    <a:pt x="82" y="33"/>
                    <a:pt x="82" y="36"/>
                    <a:pt x="81" y="37"/>
                  </a:cubicBezTo>
                  <a:cubicBezTo>
                    <a:pt x="80" y="39"/>
                    <a:pt x="80" y="42"/>
                    <a:pt x="83" y="42"/>
                  </a:cubicBezTo>
                  <a:cubicBezTo>
                    <a:pt x="85" y="42"/>
                    <a:pt x="87" y="42"/>
                    <a:pt x="87" y="44"/>
                  </a:cubicBezTo>
                  <a:cubicBezTo>
                    <a:pt x="87" y="45"/>
                    <a:pt x="86" y="47"/>
                    <a:pt x="84" y="46"/>
                  </a:cubicBezTo>
                  <a:cubicBezTo>
                    <a:pt x="82" y="44"/>
                    <a:pt x="78" y="43"/>
                    <a:pt x="78" y="43"/>
                  </a:cubicBezTo>
                  <a:cubicBezTo>
                    <a:pt x="78" y="43"/>
                    <a:pt x="78" y="46"/>
                    <a:pt x="80" y="48"/>
                  </a:cubicBezTo>
                  <a:cubicBezTo>
                    <a:pt x="82" y="50"/>
                    <a:pt x="88" y="53"/>
                    <a:pt x="88" y="57"/>
                  </a:cubicBezTo>
                  <a:cubicBezTo>
                    <a:pt x="88" y="60"/>
                    <a:pt x="88" y="64"/>
                    <a:pt x="88" y="64"/>
                  </a:cubicBezTo>
                  <a:cubicBezTo>
                    <a:pt x="88" y="64"/>
                    <a:pt x="89" y="67"/>
                    <a:pt x="91" y="66"/>
                  </a:cubicBezTo>
                  <a:cubicBezTo>
                    <a:pt x="94" y="64"/>
                    <a:pt x="96" y="63"/>
                    <a:pt x="99" y="63"/>
                  </a:cubicBezTo>
                  <a:cubicBezTo>
                    <a:pt x="101" y="63"/>
                    <a:pt x="102" y="61"/>
                    <a:pt x="102" y="61"/>
                  </a:cubicBezTo>
                  <a:cubicBezTo>
                    <a:pt x="102" y="61"/>
                    <a:pt x="103" y="60"/>
                    <a:pt x="105" y="61"/>
                  </a:cubicBezTo>
                  <a:cubicBezTo>
                    <a:pt x="106" y="61"/>
                    <a:pt x="109" y="59"/>
                    <a:pt x="110" y="58"/>
                  </a:cubicBezTo>
                  <a:cubicBezTo>
                    <a:pt x="111" y="57"/>
                    <a:pt x="113" y="57"/>
                    <a:pt x="113" y="59"/>
                  </a:cubicBezTo>
                  <a:cubicBezTo>
                    <a:pt x="114" y="60"/>
                    <a:pt x="114" y="60"/>
                    <a:pt x="112" y="62"/>
                  </a:cubicBezTo>
                  <a:cubicBezTo>
                    <a:pt x="110" y="63"/>
                    <a:pt x="107" y="65"/>
                    <a:pt x="109" y="66"/>
                  </a:cubicBezTo>
                  <a:cubicBezTo>
                    <a:pt x="110" y="67"/>
                    <a:pt x="114" y="67"/>
                    <a:pt x="116" y="64"/>
                  </a:cubicBezTo>
                  <a:cubicBezTo>
                    <a:pt x="118" y="62"/>
                    <a:pt x="120" y="60"/>
                    <a:pt x="118" y="58"/>
                  </a:cubicBezTo>
                  <a:cubicBezTo>
                    <a:pt x="118" y="58"/>
                    <a:pt x="121" y="57"/>
                    <a:pt x="121" y="55"/>
                  </a:cubicBezTo>
                  <a:cubicBezTo>
                    <a:pt x="120" y="52"/>
                    <a:pt x="125" y="51"/>
                    <a:pt x="128" y="52"/>
                  </a:cubicBezTo>
                  <a:cubicBezTo>
                    <a:pt x="130" y="52"/>
                    <a:pt x="132" y="52"/>
                    <a:pt x="132" y="49"/>
                  </a:cubicBezTo>
                  <a:cubicBezTo>
                    <a:pt x="131" y="45"/>
                    <a:pt x="131" y="43"/>
                    <a:pt x="134" y="43"/>
                  </a:cubicBezTo>
                  <a:cubicBezTo>
                    <a:pt x="136" y="43"/>
                    <a:pt x="137" y="42"/>
                    <a:pt x="137" y="41"/>
                  </a:cubicBezTo>
                  <a:cubicBezTo>
                    <a:pt x="137" y="39"/>
                    <a:pt x="140" y="39"/>
                    <a:pt x="142" y="40"/>
                  </a:cubicBezTo>
                  <a:cubicBezTo>
                    <a:pt x="144" y="41"/>
                    <a:pt x="146" y="42"/>
                    <a:pt x="148" y="42"/>
                  </a:cubicBezTo>
                  <a:cubicBezTo>
                    <a:pt x="150" y="42"/>
                    <a:pt x="153" y="40"/>
                    <a:pt x="154" y="44"/>
                  </a:cubicBezTo>
                  <a:cubicBezTo>
                    <a:pt x="154" y="47"/>
                    <a:pt x="153" y="52"/>
                    <a:pt x="156" y="53"/>
                  </a:cubicBezTo>
                  <a:cubicBezTo>
                    <a:pt x="160" y="53"/>
                    <a:pt x="160" y="53"/>
                    <a:pt x="162" y="55"/>
                  </a:cubicBezTo>
                  <a:cubicBezTo>
                    <a:pt x="165" y="56"/>
                    <a:pt x="167" y="55"/>
                    <a:pt x="167" y="54"/>
                  </a:cubicBezTo>
                  <a:cubicBezTo>
                    <a:pt x="168" y="54"/>
                    <a:pt x="171" y="55"/>
                    <a:pt x="170" y="57"/>
                  </a:cubicBezTo>
                  <a:cubicBezTo>
                    <a:pt x="169" y="59"/>
                    <a:pt x="167" y="63"/>
                    <a:pt x="172" y="65"/>
                  </a:cubicBezTo>
                  <a:cubicBezTo>
                    <a:pt x="176" y="68"/>
                    <a:pt x="182" y="68"/>
                    <a:pt x="182" y="72"/>
                  </a:cubicBezTo>
                  <a:cubicBezTo>
                    <a:pt x="182" y="76"/>
                    <a:pt x="182" y="82"/>
                    <a:pt x="182" y="82"/>
                  </a:cubicBezTo>
                  <a:cubicBezTo>
                    <a:pt x="182" y="82"/>
                    <a:pt x="189" y="82"/>
                    <a:pt x="193" y="78"/>
                  </a:cubicBezTo>
                  <a:cubicBezTo>
                    <a:pt x="193" y="78"/>
                    <a:pt x="195" y="76"/>
                    <a:pt x="196" y="77"/>
                  </a:cubicBezTo>
                  <a:cubicBezTo>
                    <a:pt x="197" y="78"/>
                    <a:pt x="198" y="79"/>
                    <a:pt x="197" y="81"/>
                  </a:cubicBezTo>
                  <a:cubicBezTo>
                    <a:pt x="196" y="83"/>
                    <a:pt x="197" y="85"/>
                    <a:pt x="199" y="87"/>
                  </a:cubicBezTo>
                  <a:cubicBezTo>
                    <a:pt x="201" y="89"/>
                    <a:pt x="203" y="90"/>
                    <a:pt x="204" y="95"/>
                  </a:cubicBezTo>
                  <a:cubicBezTo>
                    <a:pt x="204" y="100"/>
                    <a:pt x="205" y="104"/>
                    <a:pt x="205" y="108"/>
                  </a:cubicBezTo>
                  <a:cubicBezTo>
                    <a:pt x="204" y="111"/>
                    <a:pt x="204" y="113"/>
                    <a:pt x="202" y="117"/>
                  </a:cubicBezTo>
                  <a:cubicBezTo>
                    <a:pt x="201" y="120"/>
                    <a:pt x="199" y="122"/>
                    <a:pt x="198" y="125"/>
                  </a:cubicBezTo>
                  <a:cubicBezTo>
                    <a:pt x="198" y="128"/>
                    <a:pt x="196" y="130"/>
                    <a:pt x="197" y="132"/>
                  </a:cubicBezTo>
                  <a:cubicBezTo>
                    <a:pt x="197" y="135"/>
                    <a:pt x="196" y="138"/>
                    <a:pt x="199" y="139"/>
                  </a:cubicBezTo>
                  <a:cubicBezTo>
                    <a:pt x="203" y="140"/>
                    <a:pt x="204" y="141"/>
                    <a:pt x="204" y="143"/>
                  </a:cubicBezTo>
                  <a:cubicBezTo>
                    <a:pt x="205" y="144"/>
                    <a:pt x="205" y="147"/>
                    <a:pt x="207" y="147"/>
                  </a:cubicBezTo>
                  <a:cubicBezTo>
                    <a:pt x="209" y="147"/>
                    <a:pt x="211" y="143"/>
                    <a:pt x="209" y="139"/>
                  </a:cubicBezTo>
                  <a:cubicBezTo>
                    <a:pt x="207" y="135"/>
                    <a:pt x="205" y="133"/>
                    <a:pt x="205" y="131"/>
                  </a:cubicBezTo>
                  <a:cubicBezTo>
                    <a:pt x="204" y="128"/>
                    <a:pt x="207" y="127"/>
                    <a:pt x="209" y="129"/>
                  </a:cubicBezTo>
                  <a:cubicBezTo>
                    <a:pt x="211" y="132"/>
                    <a:pt x="210" y="138"/>
                    <a:pt x="212" y="139"/>
                  </a:cubicBezTo>
                  <a:cubicBezTo>
                    <a:pt x="214" y="139"/>
                    <a:pt x="215" y="138"/>
                    <a:pt x="215" y="137"/>
                  </a:cubicBezTo>
                  <a:cubicBezTo>
                    <a:pt x="214" y="135"/>
                    <a:pt x="215" y="133"/>
                    <a:pt x="216" y="133"/>
                  </a:cubicBezTo>
                  <a:cubicBezTo>
                    <a:pt x="217" y="133"/>
                    <a:pt x="220" y="135"/>
                    <a:pt x="219" y="139"/>
                  </a:cubicBezTo>
                  <a:cubicBezTo>
                    <a:pt x="219" y="142"/>
                    <a:pt x="217" y="144"/>
                    <a:pt x="217" y="146"/>
                  </a:cubicBezTo>
                  <a:cubicBezTo>
                    <a:pt x="216" y="147"/>
                    <a:pt x="215" y="150"/>
                    <a:pt x="218" y="150"/>
                  </a:cubicBezTo>
                  <a:cubicBezTo>
                    <a:pt x="220" y="151"/>
                    <a:pt x="222" y="153"/>
                    <a:pt x="220" y="154"/>
                  </a:cubicBezTo>
                  <a:cubicBezTo>
                    <a:pt x="217" y="155"/>
                    <a:pt x="216" y="152"/>
                    <a:pt x="215" y="154"/>
                  </a:cubicBezTo>
                  <a:cubicBezTo>
                    <a:pt x="215" y="156"/>
                    <a:pt x="215" y="157"/>
                    <a:pt x="213" y="157"/>
                  </a:cubicBezTo>
                  <a:cubicBezTo>
                    <a:pt x="212" y="156"/>
                    <a:pt x="209" y="155"/>
                    <a:pt x="208" y="155"/>
                  </a:cubicBezTo>
                  <a:cubicBezTo>
                    <a:pt x="206" y="156"/>
                    <a:pt x="208" y="158"/>
                    <a:pt x="208" y="158"/>
                  </a:cubicBezTo>
                  <a:cubicBezTo>
                    <a:pt x="208" y="158"/>
                    <a:pt x="211" y="160"/>
                    <a:pt x="211" y="162"/>
                  </a:cubicBezTo>
                  <a:cubicBezTo>
                    <a:pt x="210" y="164"/>
                    <a:pt x="209" y="167"/>
                    <a:pt x="209" y="167"/>
                  </a:cubicBezTo>
                  <a:cubicBezTo>
                    <a:pt x="209" y="167"/>
                    <a:pt x="209" y="169"/>
                    <a:pt x="210" y="170"/>
                  </a:cubicBezTo>
                  <a:cubicBezTo>
                    <a:pt x="211" y="170"/>
                    <a:pt x="212" y="173"/>
                    <a:pt x="213" y="173"/>
                  </a:cubicBezTo>
                  <a:cubicBezTo>
                    <a:pt x="215" y="173"/>
                    <a:pt x="216" y="174"/>
                    <a:pt x="217" y="176"/>
                  </a:cubicBezTo>
                  <a:cubicBezTo>
                    <a:pt x="218" y="178"/>
                    <a:pt x="218" y="179"/>
                    <a:pt x="220" y="179"/>
                  </a:cubicBezTo>
                  <a:cubicBezTo>
                    <a:pt x="221" y="179"/>
                    <a:pt x="223" y="177"/>
                    <a:pt x="224" y="179"/>
                  </a:cubicBezTo>
                  <a:cubicBezTo>
                    <a:pt x="225" y="181"/>
                    <a:pt x="226" y="183"/>
                    <a:pt x="227" y="183"/>
                  </a:cubicBezTo>
                  <a:cubicBezTo>
                    <a:pt x="229" y="183"/>
                    <a:pt x="229" y="182"/>
                    <a:pt x="229" y="180"/>
                  </a:cubicBezTo>
                  <a:cubicBezTo>
                    <a:pt x="230" y="178"/>
                    <a:pt x="230" y="174"/>
                    <a:pt x="235" y="174"/>
                  </a:cubicBezTo>
                  <a:cubicBezTo>
                    <a:pt x="239" y="174"/>
                    <a:pt x="240" y="177"/>
                    <a:pt x="238" y="180"/>
                  </a:cubicBezTo>
                  <a:cubicBezTo>
                    <a:pt x="236" y="182"/>
                    <a:pt x="234" y="184"/>
                    <a:pt x="236" y="185"/>
                  </a:cubicBezTo>
                  <a:cubicBezTo>
                    <a:pt x="238" y="186"/>
                    <a:pt x="240" y="189"/>
                    <a:pt x="239" y="191"/>
                  </a:cubicBezTo>
                  <a:cubicBezTo>
                    <a:pt x="238" y="193"/>
                    <a:pt x="234" y="193"/>
                    <a:pt x="231" y="190"/>
                  </a:cubicBezTo>
                  <a:cubicBezTo>
                    <a:pt x="229" y="188"/>
                    <a:pt x="227" y="186"/>
                    <a:pt x="225" y="188"/>
                  </a:cubicBezTo>
                  <a:cubicBezTo>
                    <a:pt x="224" y="190"/>
                    <a:pt x="228" y="195"/>
                    <a:pt x="228" y="195"/>
                  </a:cubicBezTo>
                  <a:cubicBezTo>
                    <a:pt x="228" y="195"/>
                    <a:pt x="227" y="200"/>
                    <a:pt x="230" y="202"/>
                  </a:cubicBezTo>
                  <a:cubicBezTo>
                    <a:pt x="232" y="203"/>
                    <a:pt x="235" y="203"/>
                    <a:pt x="236" y="203"/>
                  </a:cubicBezTo>
                  <a:cubicBezTo>
                    <a:pt x="237" y="202"/>
                    <a:pt x="239" y="202"/>
                    <a:pt x="240" y="204"/>
                  </a:cubicBezTo>
                  <a:cubicBezTo>
                    <a:pt x="241" y="205"/>
                    <a:pt x="243" y="205"/>
                    <a:pt x="244" y="201"/>
                  </a:cubicBezTo>
                  <a:cubicBezTo>
                    <a:pt x="244" y="198"/>
                    <a:pt x="246" y="195"/>
                    <a:pt x="248" y="195"/>
                  </a:cubicBezTo>
                  <a:cubicBezTo>
                    <a:pt x="250" y="196"/>
                    <a:pt x="250" y="199"/>
                    <a:pt x="250" y="200"/>
                  </a:cubicBezTo>
                  <a:cubicBezTo>
                    <a:pt x="251" y="202"/>
                    <a:pt x="251" y="210"/>
                    <a:pt x="253" y="213"/>
                  </a:cubicBezTo>
                  <a:cubicBezTo>
                    <a:pt x="254" y="216"/>
                    <a:pt x="256" y="219"/>
                    <a:pt x="258" y="218"/>
                  </a:cubicBezTo>
                  <a:cubicBezTo>
                    <a:pt x="259" y="218"/>
                    <a:pt x="260" y="219"/>
                    <a:pt x="260" y="220"/>
                  </a:cubicBezTo>
                  <a:cubicBezTo>
                    <a:pt x="260" y="221"/>
                    <a:pt x="261" y="223"/>
                    <a:pt x="263" y="222"/>
                  </a:cubicBezTo>
                  <a:cubicBezTo>
                    <a:pt x="264" y="221"/>
                    <a:pt x="267" y="220"/>
                    <a:pt x="266" y="222"/>
                  </a:cubicBezTo>
                  <a:cubicBezTo>
                    <a:pt x="265" y="224"/>
                    <a:pt x="264" y="226"/>
                    <a:pt x="266" y="226"/>
                  </a:cubicBezTo>
                  <a:cubicBezTo>
                    <a:pt x="269" y="226"/>
                    <a:pt x="273" y="227"/>
                    <a:pt x="275" y="226"/>
                  </a:cubicBezTo>
                  <a:cubicBezTo>
                    <a:pt x="276" y="226"/>
                    <a:pt x="278" y="224"/>
                    <a:pt x="280" y="224"/>
                  </a:cubicBezTo>
                  <a:cubicBezTo>
                    <a:pt x="282" y="225"/>
                    <a:pt x="282" y="229"/>
                    <a:pt x="282" y="230"/>
                  </a:cubicBezTo>
                  <a:cubicBezTo>
                    <a:pt x="282" y="231"/>
                    <a:pt x="283" y="234"/>
                    <a:pt x="280" y="236"/>
                  </a:cubicBezTo>
                  <a:cubicBezTo>
                    <a:pt x="277" y="237"/>
                    <a:pt x="270" y="240"/>
                    <a:pt x="273" y="242"/>
                  </a:cubicBezTo>
                  <a:cubicBezTo>
                    <a:pt x="275" y="244"/>
                    <a:pt x="279" y="241"/>
                    <a:pt x="280" y="240"/>
                  </a:cubicBezTo>
                  <a:cubicBezTo>
                    <a:pt x="281" y="239"/>
                    <a:pt x="283" y="238"/>
                    <a:pt x="283" y="238"/>
                  </a:cubicBezTo>
                  <a:cubicBezTo>
                    <a:pt x="284" y="239"/>
                    <a:pt x="283" y="241"/>
                    <a:pt x="279" y="244"/>
                  </a:cubicBezTo>
                  <a:cubicBezTo>
                    <a:pt x="275" y="247"/>
                    <a:pt x="280" y="249"/>
                    <a:pt x="284" y="246"/>
                  </a:cubicBezTo>
                  <a:cubicBezTo>
                    <a:pt x="288" y="243"/>
                    <a:pt x="289" y="243"/>
                    <a:pt x="291" y="244"/>
                  </a:cubicBezTo>
                  <a:cubicBezTo>
                    <a:pt x="293" y="246"/>
                    <a:pt x="294" y="249"/>
                    <a:pt x="290" y="250"/>
                  </a:cubicBezTo>
                  <a:cubicBezTo>
                    <a:pt x="287" y="251"/>
                    <a:pt x="281" y="250"/>
                    <a:pt x="278" y="251"/>
                  </a:cubicBezTo>
                  <a:cubicBezTo>
                    <a:pt x="276" y="253"/>
                    <a:pt x="275" y="255"/>
                    <a:pt x="275" y="255"/>
                  </a:cubicBezTo>
                  <a:cubicBezTo>
                    <a:pt x="275" y="255"/>
                    <a:pt x="278" y="257"/>
                    <a:pt x="279" y="258"/>
                  </a:cubicBezTo>
                  <a:cubicBezTo>
                    <a:pt x="281" y="259"/>
                    <a:pt x="283" y="260"/>
                    <a:pt x="285" y="260"/>
                  </a:cubicBezTo>
                  <a:cubicBezTo>
                    <a:pt x="286" y="260"/>
                    <a:pt x="290" y="256"/>
                    <a:pt x="291" y="256"/>
                  </a:cubicBezTo>
                  <a:cubicBezTo>
                    <a:pt x="293" y="256"/>
                    <a:pt x="294" y="259"/>
                    <a:pt x="296" y="259"/>
                  </a:cubicBezTo>
                  <a:cubicBezTo>
                    <a:pt x="299" y="259"/>
                    <a:pt x="299" y="255"/>
                    <a:pt x="299" y="254"/>
                  </a:cubicBezTo>
                  <a:cubicBezTo>
                    <a:pt x="299" y="254"/>
                    <a:pt x="299" y="252"/>
                    <a:pt x="303" y="250"/>
                  </a:cubicBezTo>
                  <a:cubicBezTo>
                    <a:pt x="308" y="249"/>
                    <a:pt x="313" y="244"/>
                    <a:pt x="313" y="244"/>
                  </a:cubicBezTo>
                  <a:cubicBezTo>
                    <a:pt x="313" y="244"/>
                    <a:pt x="314" y="243"/>
                    <a:pt x="313" y="241"/>
                  </a:cubicBezTo>
                  <a:cubicBezTo>
                    <a:pt x="311" y="240"/>
                    <a:pt x="309" y="237"/>
                    <a:pt x="308" y="235"/>
                  </a:cubicBezTo>
                  <a:cubicBezTo>
                    <a:pt x="308" y="233"/>
                    <a:pt x="308" y="230"/>
                    <a:pt x="309" y="227"/>
                  </a:cubicBezTo>
                  <a:cubicBezTo>
                    <a:pt x="310" y="224"/>
                    <a:pt x="313" y="218"/>
                    <a:pt x="315" y="215"/>
                  </a:cubicBezTo>
                  <a:cubicBezTo>
                    <a:pt x="317" y="211"/>
                    <a:pt x="320" y="215"/>
                    <a:pt x="321" y="211"/>
                  </a:cubicBezTo>
                  <a:cubicBezTo>
                    <a:pt x="321" y="208"/>
                    <a:pt x="319" y="203"/>
                    <a:pt x="318" y="201"/>
                  </a:cubicBezTo>
                  <a:cubicBezTo>
                    <a:pt x="318" y="199"/>
                    <a:pt x="318" y="197"/>
                    <a:pt x="318" y="196"/>
                  </a:cubicBezTo>
                  <a:cubicBezTo>
                    <a:pt x="318" y="194"/>
                    <a:pt x="319" y="189"/>
                    <a:pt x="319" y="188"/>
                  </a:cubicBezTo>
                  <a:cubicBezTo>
                    <a:pt x="319" y="187"/>
                    <a:pt x="317" y="189"/>
                    <a:pt x="316" y="189"/>
                  </a:cubicBezTo>
                  <a:cubicBezTo>
                    <a:pt x="315" y="189"/>
                    <a:pt x="314" y="185"/>
                    <a:pt x="315" y="183"/>
                  </a:cubicBezTo>
                  <a:cubicBezTo>
                    <a:pt x="315" y="181"/>
                    <a:pt x="318" y="182"/>
                    <a:pt x="318" y="180"/>
                  </a:cubicBezTo>
                  <a:cubicBezTo>
                    <a:pt x="318" y="179"/>
                    <a:pt x="318" y="175"/>
                    <a:pt x="314" y="176"/>
                  </a:cubicBezTo>
                  <a:cubicBezTo>
                    <a:pt x="311" y="177"/>
                    <a:pt x="309" y="175"/>
                    <a:pt x="309" y="172"/>
                  </a:cubicBezTo>
                  <a:cubicBezTo>
                    <a:pt x="309" y="169"/>
                    <a:pt x="309" y="164"/>
                    <a:pt x="308" y="162"/>
                  </a:cubicBezTo>
                  <a:cubicBezTo>
                    <a:pt x="307" y="160"/>
                    <a:pt x="307" y="157"/>
                    <a:pt x="306" y="155"/>
                  </a:cubicBezTo>
                  <a:cubicBezTo>
                    <a:pt x="304" y="153"/>
                    <a:pt x="303" y="151"/>
                    <a:pt x="303" y="150"/>
                  </a:cubicBezTo>
                  <a:cubicBezTo>
                    <a:pt x="303" y="148"/>
                    <a:pt x="304" y="146"/>
                    <a:pt x="305" y="148"/>
                  </a:cubicBezTo>
                  <a:cubicBezTo>
                    <a:pt x="306" y="151"/>
                    <a:pt x="309" y="155"/>
                    <a:pt x="310" y="157"/>
                  </a:cubicBezTo>
                  <a:cubicBezTo>
                    <a:pt x="311" y="160"/>
                    <a:pt x="311" y="170"/>
                    <a:pt x="316" y="168"/>
                  </a:cubicBezTo>
                  <a:cubicBezTo>
                    <a:pt x="320" y="166"/>
                    <a:pt x="313" y="156"/>
                    <a:pt x="311" y="152"/>
                  </a:cubicBezTo>
                  <a:cubicBezTo>
                    <a:pt x="309" y="149"/>
                    <a:pt x="307" y="143"/>
                    <a:pt x="304" y="140"/>
                  </a:cubicBezTo>
                  <a:cubicBezTo>
                    <a:pt x="302" y="137"/>
                    <a:pt x="301" y="132"/>
                    <a:pt x="300" y="129"/>
                  </a:cubicBezTo>
                  <a:cubicBezTo>
                    <a:pt x="299" y="126"/>
                    <a:pt x="298" y="125"/>
                    <a:pt x="296" y="125"/>
                  </a:cubicBezTo>
                  <a:cubicBezTo>
                    <a:pt x="295" y="125"/>
                    <a:pt x="295" y="127"/>
                    <a:pt x="296" y="130"/>
                  </a:cubicBezTo>
                  <a:cubicBezTo>
                    <a:pt x="298" y="132"/>
                    <a:pt x="298" y="136"/>
                    <a:pt x="297" y="136"/>
                  </a:cubicBezTo>
                  <a:cubicBezTo>
                    <a:pt x="297" y="135"/>
                    <a:pt x="294" y="133"/>
                    <a:pt x="292" y="129"/>
                  </a:cubicBezTo>
                  <a:cubicBezTo>
                    <a:pt x="290" y="126"/>
                    <a:pt x="290" y="123"/>
                    <a:pt x="290" y="123"/>
                  </a:cubicBezTo>
                  <a:cubicBezTo>
                    <a:pt x="290" y="123"/>
                    <a:pt x="292" y="124"/>
                    <a:pt x="293" y="123"/>
                  </a:cubicBezTo>
                  <a:cubicBezTo>
                    <a:pt x="294" y="121"/>
                    <a:pt x="294" y="119"/>
                    <a:pt x="293" y="118"/>
                  </a:cubicBezTo>
                  <a:cubicBezTo>
                    <a:pt x="292" y="117"/>
                    <a:pt x="290" y="109"/>
                    <a:pt x="288" y="109"/>
                  </a:cubicBezTo>
                  <a:cubicBezTo>
                    <a:pt x="286" y="109"/>
                    <a:pt x="288" y="112"/>
                    <a:pt x="288" y="112"/>
                  </a:cubicBezTo>
                  <a:cubicBezTo>
                    <a:pt x="288" y="112"/>
                    <a:pt x="288" y="115"/>
                    <a:pt x="288" y="117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8" y="119"/>
                    <a:pt x="284" y="118"/>
                    <a:pt x="283" y="114"/>
                  </a:cubicBezTo>
                  <a:cubicBezTo>
                    <a:pt x="281" y="110"/>
                    <a:pt x="280" y="108"/>
                    <a:pt x="278" y="104"/>
                  </a:cubicBezTo>
                  <a:cubicBezTo>
                    <a:pt x="276" y="100"/>
                    <a:pt x="273" y="94"/>
                    <a:pt x="273" y="92"/>
                  </a:cubicBezTo>
                  <a:cubicBezTo>
                    <a:pt x="273" y="91"/>
                    <a:pt x="274" y="90"/>
                    <a:pt x="275" y="91"/>
                  </a:cubicBezTo>
                  <a:cubicBezTo>
                    <a:pt x="276" y="93"/>
                    <a:pt x="279" y="95"/>
                    <a:pt x="280" y="94"/>
                  </a:cubicBezTo>
                  <a:cubicBezTo>
                    <a:pt x="281" y="94"/>
                    <a:pt x="282" y="99"/>
                    <a:pt x="284" y="97"/>
                  </a:cubicBezTo>
                  <a:cubicBezTo>
                    <a:pt x="286" y="95"/>
                    <a:pt x="285" y="91"/>
                    <a:pt x="280" y="85"/>
                  </a:cubicBezTo>
                  <a:cubicBezTo>
                    <a:pt x="275" y="79"/>
                    <a:pt x="275" y="78"/>
                    <a:pt x="273" y="79"/>
                  </a:cubicBezTo>
                  <a:cubicBezTo>
                    <a:pt x="272" y="80"/>
                    <a:pt x="273" y="82"/>
                    <a:pt x="273" y="82"/>
                  </a:cubicBezTo>
                  <a:cubicBezTo>
                    <a:pt x="273" y="82"/>
                    <a:pt x="271" y="82"/>
                    <a:pt x="270" y="80"/>
                  </a:cubicBezTo>
                  <a:cubicBezTo>
                    <a:pt x="269" y="78"/>
                    <a:pt x="267" y="76"/>
                    <a:pt x="264" y="76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3"/>
                    <a:pt x="260" y="71"/>
                    <a:pt x="261" y="70"/>
                  </a:cubicBezTo>
                  <a:cubicBezTo>
                    <a:pt x="263" y="69"/>
                    <a:pt x="264" y="70"/>
                    <a:pt x="264" y="70"/>
                  </a:cubicBezTo>
                  <a:cubicBezTo>
                    <a:pt x="264" y="70"/>
                    <a:pt x="268" y="73"/>
                    <a:pt x="269" y="72"/>
                  </a:cubicBezTo>
                  <a:cubicBezTo>
                    <a:pt x="270" y="71"/>
                    <a:pt x="267" y="68"/>
                    <a:pt x="267" y="68"/>
                  </a:cubicBezTo>
                  <a:cubicBezTo>
                    <a:pt x="267" y="68"/>
                    <a:pt x="265" y="66"/>
                    <a:pt x="264" y="64"/>
                  </a:cubicBezTo>
                  <a:cubicBezTo>
                    <a:pt x="264" y="63"/>
                    <a:pt x="263" y="62"/>
                    <a:pt x="261" y="60"/>
                  </a:cubicBezTo>
                  <a:cubicBezTo>
                    <a:pt x="260" y="58"/>
                    <a:pt x="258" y="55"/>
                    <a:pt x="257" y="52"/>
                  </a:cubicBezTo>
                  <a:cubicBezTo>
                    <a:pt x="256" y="49"/>
                    <a:pt x="256" y="46"/>
                    <a:pt x="255" y="43"/>
                  </a:cubicBezTo>
                  <a:cubicBezTo>
                    <a:pt x="254" y="41"/>
                    <a:pt x="253" y="37"/>
                    <a:pt x="252" y="36"/>
                  </a:cubicBezTo>
                  <a:cubicBezTo>
                    <a:pt x="250" y="34"/>
                    <a:pt x="249" y="32"/>
                    <a:pt x="249" y="30"/>
                  </a:cubicBezTo>
                  <a:cubicBezTo>
                    <a:pt x="249" y="28"/>
                    <a:pt x="249" y="23"/>
                    <a:pt x="248" y="20"/>
                  </a:cubicBezTo>
                  <a:cubicBezTo>
                    <a:pt x="247" y="17"/>
                    <a:pt x="246" y="16"/>
                    <a:pt x="245" y="14"/>
                  </a:cubicBezTo>
                  <a:cubicBezTo>
                    <a:pt x="244" y="12"/>
                    <a:pt x="244" y="9"/>
                    <a:pt x="244" y="8"/>
                  </a:cubicBezTo>
                  <a:cubicBezTo>
                    <a:pt x="245" y="7"/>
                    <a:pt x="244" y="2"/>
                    <a:pt x="244" y="1"/>
                  </a:cubicBezTo>
                  <a:cubicBezTo>
                    <a:pt x="243" y="1"/>
                    <a:pt x="243" y="1"/>
                    <a:pt x="243" y="1"/>
                  </a:cubicBezTo>
                  <a:cubicBezTo>
                    <a:pt x="234" y="6"/>
                    <a:pt x="228" y="0"/>
                    <a:pt x="22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2" name="Freeform 19"/>
            <p:cNvSpPr>
              <a:spLocks/>
            </p:cNvSpPr>
            <p:nvPr/>
          </p:nvSpPr>
          <p:spPr bwMode="auto">
            <a:xfrm>
              <a:off x="15295048" y="6968898"/>
              <a:ext cx="728663" cy="777876"/>
            </a:xfrm>
            <a:custGeom>
              <a:avLst/>
              <a:gdLst>
                <a:gd name="T0" fmla="*/ 162 w 194"/>
                <a:gd name="T1" fmla="*/ 84 h 207"/>
                <a:gd name="T2" fmla="*/ 149 w 194"/>
                <a:gd name="T3" fmla="*/ 75 h 207"/>
                <a:gd name="T4" fmla="*/ 139 w 194"/>
                <a:gd name="T5" fmla="*/ 63 h 207"/>
                <a:gd name="T6" fmla="*/ 90 w 194"/>
                <a:gd name="T7" fmla="*/ 14 h 207"/>
                <a:gd name="T8" fmla="*/ 92 w 194"/>
                <a:gd name="T9" fmla="*/ 4 h 207"/>
                <a:gd name="T10" fmla="*/ 93 w 194"/>
                <a:gd name="T11" fmla="*/ 0 h 207"/>
                <a:gd name="T12" fmla="*/ 0 w 194"/>
                <a:gd name="T13" fmla="*/ 9 h 207"/>
                <a:gd name="T14" fmla="*/ 19 w 194"/>
                <a:gd name="T15" fmla="*/ 100 h 207"/>
                <a:gd name="T16" fmla="*/ 33 w 194"/>
                <a:gd name="T17" fmla="*/ 126 h 207"/>
                <a:gd name="T18" fmla="*/ 32 w 194"/>
                <a:gd name="T19" fmla="*/ 135 h 207"/>
                <a:gd name="T20" fmla="*/ 27 w 194"/>
                <a:gd name="T21" fmla="*/ 163 h 207"/>
                <a:gd name="T22" fmla="*/ 32 w 194"/>
                <a:gd name="T23" fmla="*/ 193 h 207"/>
                <a:gd name="T24" fmla="*/ 39 w 194"/>
                <a:gd name="T25" fmla="*/ 204 h 207"/>
                <a:gd name="T26" fmla="*/ 145 w 194"/>
                <a:gd name="T27" fmla="*/ 199 h 207"/>
                <a:gd name="T28" fmla="*/ 150 w 194"/>
                <a:gd name="T29" fmla="*/ 206 h 207"/>
                <a:gd name="T30" fmla="*/ 156 w 194"/>
                <a:gd name="T31" fmla="*/ 195 h 207"/>
                <a:gd name="T32" fmla="*/ 158 w 194"/>
                <a:gd name="T33" fmla="*/ 189 h 207"/>
                <a:gd name="T34" fmla="*/ 176 w 194"/>
                <a:gd name="T35" fmla="*/ 190 h 207"/>
                <a:gd name="T36" fmla="*/ 177 w 194"/>
                <a:gd name="T37" fmla="*/ 190 h 207"/>
                <a:gd name="T38" fmla="*/ 174 w 194"/>
                <a:gd name="T39" fmla="*/ 185 h 207"/>
                <a:gd name="T40" fmla="*/ 173 w 194"/>
                <a:gd name="T41" fmla="*/ 175 h 207"/>
                <a:gd name="T42" fmla="*/ 176 w 194"/>
                <a:gd name="T43" fmla="*/ 168 h 207"/>
                <a:gd name="T44" fmla="*/ 176 w 194"/>
                <a:gd name="T45" fmla="*/ 162 h 207"/>
                <a:gd name="T46" fmla="*/ 177 w 194"/>
                <a:gd name="T47" fmla="*/ 156 h 207"/>
                <a:gd name="T48" fmla="*/ 182 w 194"/>
                <a:gd name="T49" fmla="*/ 148 h 207"/>
                <a:gd name="T50" fmla="*/ 185 w 194"/>
                <a:gd name="T51" fmla="*/ 142 h 207"/>
                <a:gd name="T52" fmla="*/ 187 w 194"/>
                <a:gd name="T53" fmla="*/ 136 h 207"/>
                <a:gd name="T54" fmla="*/ 193 w 194"/>
                <a:gd name="T55" fmla="*/ 126 h 207"/>
                <a:gd name="T56" fmla="*/ 180 w 194"/>
                <a:gd name="T57" fmla="*/ 120 h 207"/>
                <a:gd name="T58" fmla="*/ 178 w 194"/>
                <a:gd name="T59" fmla="*/ 118 h 207"/>
                <a:gd name="T60" fmla="*/ 178 w 194"/>
                <a:gd name="T61" fmla="*/ 107 h 207"/>
                <a:gd name="T62" fmla="*/ 178 w 194"/>
                <a:gd name="T63" fmla="*/ 105 h 207"/>
                <a:gd name="T64" fmla="*/ 169 w 194"/>
                <a:gd name="T65" fmla="*/ 98 h 207"/>
                <a:gd name="T66" fmla="*/ 162 w 194"/>
                <a:gd name="T67" fmla="*/ 8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4" h="207">
                  <a:moveTo>
                    <a:pt x="162" y="84"/>
                  </a:moveTo>
                  <a:cubicBezTo>
                    <a:pt x="160" y="80"/>
                    <a:pt x="154" y="77"/>
                    <a:pt x="149" y="75"/>
                  </a:cubicBezTo>
                  <a:cubicBezTo>
                    <a:pt x="144" y="73"/>
                    <a:pt x="139" y="63"/>
                    <a:pt x="139" y="63"/>
                  </a:cubicBezTo>
                  <a:cubicBezTo>
                    <a:pt x="139" y="63"/>
                    <a:pt x="94" y="20"/>
                    <a:pt x="90" y="14"/>
                  </a:cubicBezTo>
                  <a:cubicBezTo>
                    <a:pt x="86" y="7"/>
                    <a:pt x="92" y="4"/>
                    <a:pt x="92" y="4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6"/>
                    <a:pt x="36" y="131"/>
                    <a:pt x="32" y="135"/>
                  </a:cubicBezTo>
                  <a:cubicBezTo>
                    <a:pt x="28" y="138"/>
                    <a:pt x="25" y="151"/>
                    <a:pt x="27" y="163"/>
                  </a:cubicBezTo>
                  <a:cubicBezTo>
                    <a:pt x="29" y="175"/>
                    <a:pt x="33" y="184"/>
                    <a:pt x="32" y="193"/>
                  </a:cubicBezTo>
                  <a:cubicBezTo>
                    <a:pt x="39" y="204"/>
                    <a:pt x="39" y="204"/>
                    <a:pt x="39" y="204"/>
                  </a:cubicBezTo>
                  <a:cubicBezTo>
                    <a:pt x="145" y="199"/>
                    <a:pt x="145" y="199"/>
                    <a:pt x="145" y="199"/>
                  </a:cubicBezTo>
                  <a:cubicBezTo>
                    <a:pt x="145" y="199"/>
                    <a:pt x="146" y="207"/>
                    <a:pt x="150" y="206"/>
                  </a:cubicBezTo>
                  <a:cubicBezTo>
                    <a:pt x="154" y="204"/>
                    <a:pt x="156" y="195"/>
                    <a:pt x="156" y="195"/>
                  </a:cubicBezTo>
                  <a:cubicBezTo>
                    <a:pt x="156" y="195"/>
                    <a:pt x="155" y="189"/>
                    <a:pt x="158" y="189"/>
                  </a:cubicBezTo>
                  <a:cubicBezTo>
                    <a:pt x="161" y="189"/>
                    <a:pt x="167" y="195"/>
                    <a:pt x="176" y="190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7" y="190"/>
                    <a:pt x="177" y="188"/>
                    <a:pt x="174" y="185"/>
                  </a:cubicBezTo>
                  <a:cubicBezTo>
                    <a:pt x="172" y="182"/>
                    <a:pt x="171" y="178"/>
                    <a:pt x="173" y="175"/>
                  </a:cubicBezTo>
                  <a:cubicBezTo>
                    <a:pt x="176" y="172"/>
                    <a:pt x="179" y="171"/>
                    <a:pt x="176" y="168"/>
                  </a:cubicBezTo>
                  <a:cubicBezTo>
                    <a:pt x="174" y="165"/>
                    <a:pt x="174" y="164"/>
                    <a:pt x="176" y="162"/>
                  </a:cubicBezTo>
                  <a:cubicBezTo>
                    <a:pt x="179" y="160"/>
                    <a:pt x="178" y="158"/>
                    <a:pt x="177" y="156"/>
                  </a:cubicBezTo>
                  <a:cubicBezTo>
                    <a:pt x="176" y="154"/>
                    <a:pt x="177" y="149"/>
                    <a:pt x="182" y="148"/>
                  </a:cubicBezTo>
                  <a:cubicBezTo>
                    <a:pt x="187" y="148"/>
                    <a:pt x="186" y="145"/>
                    <a:pt x="185" y="142"/>
                  </a:cubicBezTo>
                  <a:cubicBezTo>
                    <a:pt x="185" y="139"/>
                    <a:pt x="185" y="138"/>
                    <a:pt x="187" y="136"/>
                  </a:cubicBezTo>
                  <a:cubicBezTo>
                    <a:pt x="188" y="133"/>
                    <a:pt x="193" y="129"/>
                    <a:pt x="193" y="126"/>
                  </a:cubicBezTo>
                  <a:cubicBezTo>
                    <a:pt x="194" y="123"/>
                    <a:pt x="189" y="116"/>
                    <a:pt x="180" y="120"/>
                  </a:cubicBezTo>
                  <a:cubicBezTo>
                    <a:pt x="180" y="120"/>
                    <a:pt x="179" y="121"/>
                    <a:pt x="178" y="118"/>
                  </a:cubicBezTo>
                  <a:cubicBezTo>
                    <a:pt x="178" y="115"/>
                    <a:pt x="179" y="109"/>
                    <a:pt x="178" y="107"/>
                  </a:cubicBezTo>
                  <a:cubicBezTo>
                    <a:pt x="177" y="106"/>
                    <a:pt x="178" y="105"/>
                    <a:pt x="178" y="105"/>
                  </a:cubicBezTo>
                  <a:cubicBezTo>
                    <a:pt x="177" y="103"/>
                    <a:pt x="172" y="99"/>
                    <a:pt x="169" y="98"/>
                  </a:cubicBezTo>
                  <a:cubicBezTo>
                    <a:pt x="166" y="96"/>
                    <a:pt x="164" y="89"/>
                    <a:pt x="162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14067910" y="7389586"/>
              <a:ext cx="762000" cy="692150"/>
            </a:xfrm>
            <a:custGeom>
              <a:avLst/>
              <a:gdLst>
                <a:gd name="T0" fmla="*/ 177 w 203"/>
                <a:gd name="T1" fmla="*/ 118 h 184"/>
                <a:gd name="T2" fmla="*/ 173 w 203"/>
                <a:gd name="T3" fmla="*/ 101 h 184"/>
                <a:gd name="T4" fmla="*/ 101 w 203"/>
                <a:gd name="T5" fmla="*/ 95 h 184"/>
                <a:gd name="T6" fmla="*/ 108 w 203"/>
                <a:gd name="T7" fmla="*/ 73 h 184"/>
                <a:gd name="T8" fmla="*/ 117 w 203"/>
                <a:gd name="T9" fmla="*/ 56 h 184"/>
                <a:gd name="T10" fmla="*/ 127 w 203"/>
                <a:gd name="T11" fmla="*/ 31 h 184"/>
                <a:gd name="T12" fmla="*/ 122 w 203"/>
                <a:gd name="T13" fmla="*/ 15 h 184"/>
                <a:gd name="T14" fmla="*/ 120 w 203"/>
                <a:gd name="T15" fmla="*/ 0 h 184"/>
                <a:gd name="T16" fmla="*/ 0 w 203"/>
                <a:gd name="T17" fmla="*/ 40 h 184"/>
                <a:gd name="T18" fmla="*/ 13 w 203"/>
                <a:gd name="T19" fmla="*/ 63 h 184"/>
                <a:gd name="T20" fmla="*/ 18 w 203"/>
                <a:gd name="T21" fmla="*/ 88 h 184"/>
                <a:gd name="T22" fmla="*/ 20 w 203"/>
                <a:gd name="T23" fmla="*/ 118 h 184"/>
                <a:gd name="T24" fmla="*/ 18 w 203"/>
                <a:gd name="T25" fmla="*/ 139 h 184"/>
                <a:gd name="T26" fmla="*/ 14 w 203"/>
                <a:gd name="T27" fmla="*/ 155 h 184"/>
                <a:gd name="T28" fmla="*/ 30 w 203"/>
                <a:gd name="T29" fmla="*/ 151 h 184"/>
                <a:gd name="T30" fmla="*/ 31 w 203"/>
                <a:gd name="T31" fmla="*/ 141 h 184"/>
                <a:gd name="T32" fmla="*/ 38 w 203"/>
                <a:gd name="T33" fmla="*/ 142 h 184"/>
                <a:gd name="T34" fmla="*/ 44 w 203"/>
                <a:gd name="T35" fmla="*/ 150 h 184"/>
                <a:gd name="T36" fmla="*/ 50 w 203"/>
                <a:gd name="T37" fmla="*/ 155 h 184"/>
                <a:gd name="T38" fmla="*/ 70 w 203"/>
                <a:gd name="T39" fmla="*/ 158 h 184"/>
                <a:gd name="T40" fmla="*/ 88 w 203"/>
                <a:gd name="T41" fmla="*/ 159 h 184"/>
                <a:gd name="T42" fmla="*/ 84 w 203"/>
                <a:gd name="T43" fmla="*/ 154 h 184"/>
                <a:gd name="T44" fmla="*/ 86 w 203"/>
                <a:gd name="T45" fmla="*/ 145 h 184"/>
                <a:gd name="T46" fmla="*/ 99 w 203"/>
                <a:gd name="T47" fmla="*/ 149 h 184"/>
                <a:gd name="T48" fmla="*/ 104 w 203"/>
                <a:gd name="T49" fmla="*/ 156 h 184"/>
                <a:gd name="T50" fmla="*/ 113 w 203"/>
                <a:gd name="T51" fmla="*/ 156 h 184"/>
                <a:gd name="T52" fmla="*/ 118 w 203"/>
                <a:gd name="T53" fmla="*/ 156 h 184"/>
                <a:gd name="T54" fmla="*/ 113 w 203"/>
                <a:gd name="T55" fmla="*/ 171 h 184"/>
                <a:gd name="T56" fmla="*/ 131 w 203"/>
                <a:gd name="T57" fmla="*/ 172 h 184"/>
                <a:gd name="T58" fmla="*/ 142 w 203"/>
                <a:gd name="T59" fmla="*/ 181 h 184"/>
                <a:gd name="T60" fmla="*/ 146 w 203"/>
                <a:gd name="T61" fmla="*/ 167 h 184"/>
                <a:gd name="T62" fmla="*/ 154 w 203"/>
                <a:gd name="T63" fmla="*/ 170 h 184"/>
                <a:gd name="T64" fmla="*/ 155 w 203"/>
                <a:gd name="T65" fmla="*/ 175 h 184"/>
                <a:gd name="T66" fmla="*/ 166 w 203"/>
                <a:gd name="T67" fmla="*/ 176 h 184"/>
                <a:gd name="T68" fmla="*/ 166 w 203"/>
                <a:gd name="T69" fmla="*/ 161 h 184"/>
                <a:gd name="T70" fmla="*/ 177 w 203"/>
                <a:gd name="T71" fmla="*/ 166 h 184"/>
                <a:gd name="T72" fmla="*/ 180 w 203"/>
                <a:gd name="T73" fmla="*/ 173 h 184"/>
                <a:gd name="T74" fmla="*/ 185 w 203"/>
                <a:gd name="T75" fmla="*/ 182 h 184"/>
                <a:gd name="T76" fmla="*/ 190 w 203"/>
                <a:gd name="T77" fmla="*/ 183 h 184"/>
                <a:gd name="T78" fmla="*/ 195 w 203"/>
                <a:gd name="T79" fmla="*/ 182 h 184"/>
                <a:gd name="T80" fmla="*/ 196 w 203"/>
                <a:gd name="T81" fmla="*/ 176 h 184"/>
                <a:gd name="T82" fmla="*/ 190 w 203"/>
                <a:gd name="T83" fmla="*/ 170 h 184"/>
                <a:gd name="T84" fmla="*/ 202 w 203"/>
                <a:gd name="T85" fmla="*/ 171 h 184"/>
                <a:gd name="T86" fmla="*/ 189 w 203"/>
                <a:gd name="T87" fmla="*/ 165 h 184"/>
                <a:gd name="T88" fmla="*/ 183 w 203"/>
                <a:gd name="T89" fmla="*/ 155 h 184"/>
                <a:gd name="T90" fmla="*/ 183 w 203"/>
                <a:gd name="T91" fmla="*/ 152 h 184"/>
                <a:gd name="T92" fmla="*/ 183 w 203"/>
                <a:gd name="T93" fmla="*/ 148 h 184"/>
                <a:gd name="T94" fmla="*/ 191 w 203"/>
                <a:gd name="T95" fmla="*/ 149 h 184"/>
                <a:gd name="T96" fmla="*/ 192 w 203"/>
                <a:gd name="T97" fmla="*/ 137 h 184"/>
                <a:gd name="T98" fmla="*/ 183 w 203"/>
                <a:gd name="T99" fmla="*/ 139 h 184"/>
                <a:gd name="T100" fmla="*/ 176 w 203"/>
                <a:gd name="T101" fmla="*/ 144 h 184"/>
                <a:gd name="T102" fmla="*/ 172 w 203"/>
                <a:gd name="T103" fmla="*/ 138 h 184"/>
                <a:gd name="T104" fmla="*/ 173 w 203"/>
                <a:gd name="T105" fmla="*/ 137 h 184"/>
                <a:gd name="T106" fmla="*/ 184 w 203"/>
                <a:gd name="T107" fmla="*/ 131 h 184"/>
                <a:gd name="T108" fmla="*/ 162 w 203"/>
                <a:gd name="T109" fmla="*/ 134 h 184"/>
                <a:gd name="T110" fmla="*/ 143 w 203"/>
                <a:gd name="T111" fmla="*/ 132 h 184"/>
                <a:gd name="T112" fmla="*/ 142 w 203"/>
                <a:gd name="T113" fmla="*/ 126 h 184"/>
                <a:gd name="T114" fmla="*/ 151 w 203"/>
                <a:gd name="T115" fmla="*/ 121 h 184"/>
                <a:gd name="T116" fmla="*/ 170 w 203"/>
                <a:gd name="T117" fmla="*/ 122 h 184"/>
                <a:gd name="T118" fmla="*/ 181 w 203"/>
                <a:gd name="T119" fmla="*/ 1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3" h="184">
                  <a:moveTo>
                    <a:pt x="181" y="121"/>
                  </a:moveTo>
                  <a:cubicBezTo>
                    <a:pt x="179" y="120"/>
                    <a:pt x="177" y="120"/>
                    <a:pt x="177" y="118"/>
                  </a:cubicBezTo>
                  <a:cubicBezTo>
                    <a:pt x="177" y="115"/>
                    <a:pt x="176" y="113"/>
                    <a:pt x="174" y="111"/>
                  </a:cubicBezTo>
                  <a:cubicBezTo>
                    <a:pt x="171" y="109"/>
                    <a:pt x="171" y="104"/>
                    <a:pt x="173" y="101"/>
                  </a:cubicBezTo>
                  <a:cubicBezTo>
                    <a:pt x="175" y="99"/>
                    <a:pt x="173" y="93"/>
                    <a:pt x="173" y="93"/>
                  </a:cubicBezTo>
                  <a:cubicBezTo>
                    <a:pt x="173" y="93"/>
                    <a:pt x="102" y="96"/>
                    <a:pt x="101" y="95"/>
                  </a:cubicBezTo>
                  <a:cubicBezTo>
                    <a:pt x="99" y="91"/>
                    <a:pt x="104" y="90"/>
                    <a:pt x="104" y="86"/>
                  </a:cubicBezTo>
                  <a:cubicBezTo>
                    <a:pt x="104" y="82"/>
                    <a:pt x="105" y="77"/>
                    <a:pt x="108" y="73"/>
                  </a:cubicBezTo>
                  <a:cubicBezTo>
                    <a:pt x="111" y="69"/>
                    <a:pt x="111" y="68"/>
                    <a:pt x="113" y="65"/>
                  </a:cubicBezTo>
                  <a:cubicBezTo>
                    <a:pt x="114" y="63"/>
                    <a:pt x="115" y="59"/>
                    <a:pt x="117" y="56"/>
                  </a:cubicBezTo>
                  <a:cubicBezTo>
                    <a:pt x="119" y="53"/>
                    <a:pt x="120" y="48"/>
                    <a:pt x="120" y="43"/>
                  </a:cubicBezTo>
                  <a:cubicBezTo>
                    <a:pt x="120" y="39"/>
                    <a:pt x="127" y="35"/>
                    <a:pt x="127" y="31"/>
                  </a:cubicBezTo>
                  <a:cubicBezTo>
                    <a:pt x="127" y="27"/>
                    <a:pt x="125" y="25"/>
                    <a:pt x="123" y="22"/>
                  </a:cubicBezTo>
                  <a:cubicBezTo>
                    <a:pt x="121" y="20"/>
                    <a:pt x="123" y="18"/>
                    <a:pt x="122" y="15"/>
                  </a:cubicBezTo>
                  <a:cubicBezTo>
                    <a:pt x="120" y="12"/>
                    <a:pt x="118" y="10"/>
                    <a:pt x="121" y="7"/>
                  </a:cubicBezTo>
                  <a:cubicBezTo>
                    <a:pt x="123" y="4"/>
                    <a:pt x="120" y="0"/>
                    <a:pt x="12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7" y="46"/>
                    <a:pt x="7" y="53"/>
                  </a:cubicBezTo>
                  <a:cubicBezTo>
                    <a:pt x="8" y="59"/>
                    <a:pt x="10" y="63"/>
                    <a:pt x="13" y="63"/>
                  </a:cubicBezTo>
                  <a:cubicBezTo>
                    <a:pt x="15" y="63"/>
                    <a:pt x="16" y="72"/>
                    <a:pt x="16" y="76"/>
                  </a:cubicBezTo>
                  <a:cubicBezTo>
                    <a:pt x="16" y="81"/>
                    <a:pt x="14" y="87"/>
                    <a:pt x="18" y="88"/>
                  </a:cubicBezTo>
                  <a:cubicBezTo>
                    <a:pt x="22" y="89"/>
                    <a:pt x="25" y="93"/>
                    <a:pt x="23" y="98"/>
                  </a:cubicBezTo>
                  <a:cubicBezTo>
                    <a:pt x="21" y="104"/>
                    <a:pt x="18" y="111"/>
                    <a:pt x="20" y="118"/>
                  </a:cubicBezTo>
                  <a:cubicBezTo>
                    <a:pt x="22" y="125"/>
                    <a:pt x="22" y="137"/>
                    <a:pt x="20" y="138"/>
                  </a:cubicBezTo>
                  <a:cubicBezTo>
                    <a:pt x="19" y="139"/>
                    <a:pt x="18" y="139"/>
                    <a:pt x="18" y="139"/>
                  </a:cubicBezTo>
                  <a:cubicBezTo>
                    <a:pt x="19" y="140"/>
                    <a:pt x="22" y="141"/>
                    <a:pt x="19" y="143"/>
                  </a:cubicBezTo>
                  <a:cubicBezTo>
                    <a:pt x="15" y="146"/>
                    <a:pt x="12" y="149"/>
                    <a:pt x="14" y="155"/>
                  </a:cubicBezTo>
                  <a:cubicBezTo>
                    <a:pt x="15" y="154"/>
                    <a:pt x="16" y="156"/>
                    <a:pt x="21" y="154"/>
                  </a:cubicBezTo>
                  <a:cubicBezTo>
                    <a:pt x="26" y="152"/>
                    <a:pt x="27" y="151"/>
                    <a:pt x="30" y="151"/>
                  </a:cubicBezTo>
                  <a:cubicBezTo>
                    <a:pt x="33" y="151"/>
                    <a:pt x="38" y="150"/>
                    <a:pt x="36" y="147"/>
                  </a:cubicBezTo>
                  <a:cubicBezTo>
                    <a:pt x="34" y="145"/>
                    <a:pt x="31" y="144"/>
                    <a:pt x="31" y="141"/>
                  </a:cubicBezTo>
                  <a:cubicBezTo>
                    <a:pt x="31" y="139"/>
                    <a:pt x="31" y="135"/>
                    <a:pt x="33" y="135"/>
                  </a:cubicBezTo>
                  <a:cubicBezTo>
                    <a:pt x="36" y="135"/>
                    <a:pt x="38" y="139"/>
                    <a:pt x="38" y="142"/>
                  </a:cubicBezTo>
                  <a:cubicBezTo>
                    <a:pt x="38" y="145"/>
                    <a:pt x="37" y="147"/>
                    <a:pt x="37" y="147"/>
                  </a:cubicBezTo>
                  <a:cubicBezTo>
                    <a:pt x="37" y="147"/>
                    <a:pt x="44" y="150"/>
                    <a:pt x="44" y="150"/>
                  </a:cubicBezTo>
                  <a:cubicBezTo>
                    <a:pt x="45" y="150"/>
                    <a:pt x="45" y="152"/>
                    <a:pt x="45" y="153"/>
                  </a:cubicBezTo>
                  <a:cubicBezTo>
                    <a:pt x="45" y="155"/>
                    <a:pt x="48" y="154"/>
                    <a:pt x="50" y="155"/>
                  </a:cubicBezTo>
                  <a:cubicBezTo>
                    <a:pt x="53" y="157"/>
                    <a:pt x="55" y="158"/>
                    <a:pt x="58" y="158"/>
                  </a:cubicBezTo>
                  <a:cubicBezTo>
                    <a:pt x="62" y="158"/>
                    <a:pt x="65" y="155"/>
                    <a:pt x="70" y="158"/>
                  </a:cubicBezTo>
                  <a:cubicBezTo>
                    <a:pt x="75" y="160"/>
                    <a:pt x="80" y="161"/>
                    <a:pt x="83" y="160"/>
                  </a:cubicBezTo>
                  <a:cubicBezTo>
                    <a:pt x="86" y="159"/>
                    <a:pt x="88" y="159"/>
                    <a:pt x="88" y="159"/>
                  </a:cubicBezTo>
                  <a:cubicBezTo>
                    <a:pt x="88" y="159"/>
                    <a:pt x="88" y="159"/>
                    <a:pt x="89" y="158"/>
                  </a:cubicBezTo>
                  <a:cubicBezTo>
                    <a:pt x="89" y="157"/>
                    <a:pt x="87" y="154"/>
                    <a:pt x="84" y="154"/>
                  </a:cubicBezTo>
                  <a:cubicBezTo>
                    <a:pt x="81" y="154"/>
                    <a:pt x="79" y="152"/>
                    <a:pt x="80" y="149"/>
                  </a:cubicBezTo>
                  <a:cubicBezTo>
                    <a:pt x="81" y="146"/>
                    <a:pt x="82" y="145"/>
                    <a:pt x="86" y="145"/>
                  </a:cubicBezTo>
                  <a:cubicBezTo>
                    <a:pt x="90" y="145"/>
                    <a:pt x="91" y="144"/>
                    <a:pt x="94" y="147"/>
                  </a:cubicBezTo>
                  <a:cubicBezTo>
                    <a:pt x="97" y="150"/>
                    <a:pt x="99" y="152"/>
                    <a:pt x="99" y="149"/>
                  </a:cubicBezTo>
                  <a:cubicBezTo>
                    <a:pt x="99" y="146"/>
                    <a:pt x="99" y="142"/>
                    <a:pt x="103" y="145"/>
                  </a:cubicBezTo>
                  <a:cubicBezTo>
                    <a:pt x="107" y="147"/>
                    <a:pt x="104" y="156"/>
                    <a:pt x="104" y="156"/>
                  </a:cubicBezTo>
                  <a:cubicBezTo>
                    <a:pt x="104" y="156"/>
                    <a:pt x="101" y="159"/>
                    <a:pt x="105" y="160"/>
                  </a:cubicBezTo>
                  <a:cubicBezTo>
                    <a:pt x="109" y="160"/>
                    <a:pt x="112" y="160"/>
                    <a:pt x="113" y="156"/>
                  </a:cubicBezTo>
                  <a:cubicBezTo>
                    <a:pt x="113" y="152"/>
                    <a:pt x="115" y="151"/>
                    <a:pt x="116" y="151"/>
                  </a:cubicBezTo>
                  <a:cubicBezTo>
                    <a:pt x="118" y="152"/>
                    <a:pt x="119" y="153"/>
                    <a:pt x="118" y="156"/>
                  </a:cubicBezTo>
                  <a:cubicBezTo>
                    <a:pt x="116" y="159"/>
                    <a:pt x="116" y="165"/>
                    <a:pt x="119" y="166"/>
                  </a:cubicBezTo>
                  <a:cubicBezTo>
                    <a:pt x="119" y="166"/>
                    <a:pt x="111" y="168"/>
                    <a:pt x="113" y="171"/>
                  </a:cubicBezTo>
                  <a:cubicBezTo>
                    <a:pt x="114" y="173"/>
                    <a:pt x="117" y="175"/>
                    <a:pt x="121" y="173"/>
                  </a:cubicBezTo>
                  <a:cubicBezTo>
                    <a:pt x="125" y="171"/>
                    <a:pt x="131" y="169"/>
                    <a:pt x="131" y="172"/>
                  </a:cubicBezTo>
                  <a:cubicBezTo>
                    <a:pt x="131" y="175"/>
                    <a:pt x="128" y="177"/>
                    <a:pt x="131" y="178"/>
                  </a:cubicBezTo>
                  <a:cubicBezTo>
                    <a:pt x="134" y="179"/>
                    <a:pt x="139" y="178"/>
                    <a:pt x="142" y="181"/>
                  </a:cubicBezTo>
                  <a:cubicBezTo>
                    <a:pt x="145" y="183"/>
                    <a:pt x="150" y="179"/>
                    <a:pt x="150" y="176"/>
                  </a:cubicBezTo>
                  <a:cubicBezTo>
                    <a:pt x="151" y="173"/>
                    <a:pt x="145" y="170"/>
                    <a:pt x="146" y="167"/>
                  </a:cubicBezTo>
                  <a:cubicBezTo>
                    <a:pt x="147" y="164"/>
                    <a:pt x="151" y="169"/>
                    <a:pt x="151" y="169"/>
                  </a:cubicBezTo>
                  <a:cubicBezTo>
                    <a:pt x="151" y="170"/>
                    <a:pt x="153" y="171"/>
                    <a:pt x="154" y="170"/>
                  </a:cubicBezTo>
                  <a:cubicBezTo>
                    <a:pt x="155" y="168"/>
                    <a:pt x="157" y="169"/>
                    <a:pt x="157" y="170"/>
                  </a:cubicBezTo>
                  <a:cubicBezTo>
                    <a:pt x="156" y="171"/>
                    <a:pt x="154" y="173"/>
                    <a:pt x="155" y="175"/>
                  </a:cubicBezTo>
                  <a:cubicBezTo>
                    <a:pt x="156" y="177"/>
                    <a:pt x="157" y="179"/>
                    <a:pt x="160" y="179"/>
                  </a:cubicBezTo>
                  <a:cubicBezTo>
                    <a:pt x="163" y="178"/>
                    <a:pt x="164" y="177"/>
                    <a:pt x="166" y="176"/>
                  </a:cubicBezTo>
                  <a:cubicBezTo>
                    <a:pt x="167" y="174"/>
                    <a:pt x="169" y="174"/>
                    <a:pt x="166" y="170"/>
                  </a:cubicBezTo>
                  <a:cubicBezTo>
                    <a:pt x="164" y="167"/>
                    <a:pt x="163" y="162"/>
                    <a:pt x="166" y="161"/>
                  </a:cubicBezTo>
                  <a:cubicBezTo>
                    <a:pt x="168" y="160"/>
                    <a:pt x="170" y="161"/>
                    <a:pt x="172" y="163"/>
                  </a:cubicBezTo>
                  <a:cubicBezTo>
                    <a:pt x="173" y="164"/>
                    <a:pt x="175" y="166"/>
                    <a:pt x="177" y="166"/>
                  </a:cubicBezTo>
                  <a:cubicBezTo>
                    <a:pt x="179" y="166"/>
                    <a:pt x="181" y="168"/>
                    <a:pt x="178" y="170"/>
                  </a:cubicBezTo>
                  <a:cubicBezTo>
                    <a:pt x="176" y="171"/>
                    <a:pt x="177" y="173"/>
                    <a:pt x="180" y="173"/>
                  </a:cubicBezTo>
                  <a:cubicBezTo>
                    <a:pt x="183" y="174"/>
                    <a:pt x="185" y="177"/>
                    <a:pt x="182" y="180"/>
                  </a:cubicBezTo>
                  <a:cubicBezTo>
                    <a:pt x="179" y="183"/>
                    <a:pt x="184" y="184"/>
                    <a:pt x="185" y="182"/>
                  </a:cubicBezTo>
                  <a:cubicBezTo>
                    <a:pt x="186" y="181"/>
                    <a:pt x="188" y="180"/>
                    <a:pt x="188" y="180"/>
                  </a:cubicBezTo>
                  <a:cubicBezTo>
                    <a:pt x="188" y="180"/>
                    <a:pt x="187" y="182"/>
                    <a:pt x="190" y="183"/>
                  </a:cubicBezTo>
                  <a:cubicBezTo>
                    <a:pt x="192" y="183"/>
                    <a:pt x="194" y="180"/>
                    <a:pt x="194" y="180"/>
                  </a:cubicBezTo>
                  <a:cubicBezTo>
                    <a:pt x="194" y="180"/>
                    <a:pt x="194" y="182"/>
                    <a:pt x="195" y="182"/>
                  </a:cubicBezTo>
                  <a:cubicBezTo>
                    <a:pt x="196" y="183"/>
                    <a:pt x="202" y="182"/>
                    <a:pt x="201" y="178"/>
                  </a:cubicBezTo>
                  <a:cubicBezTo>
                    <a:pt x="200" y="174"/>
                    <a:pt x="196" y="176"/>
                    <a:pt x="196" y="176"/>
                  </a:cubicBezTo>
                  <a:cubicBezTo>
                    <a:pt x="196" y="176"/>
                    <a:pt x="190" y="175"/>
                    <a:pt x="188" y="172"/>
                  </a:cubicBezTo>
                  <a:cubicBezTo>
                    <a:pt x="186" y="170"/>
                    <a:pt x="187" y="168"/>
                    <a:pt x="190" y="170"/>
                  </a:cubicBezTo>
                  <a:cubicBezTo>
                    <a:pt x="193" y="173"/>
                    <a:pt x="197" y="173"/>
                    <a:pt x="199" y="173"/>
                  </a:cubicBezTo>
                  <a:cubicBezTo>
                    <a:pt x="200" y="173"/>
                    <a:pt x="203" y="172"/>
                    <a:pt x="202" y="171"/>
                  </a:cubicBezTo>
                  <a:cubicBezTo>
                    <a:pt x="202" y="170"/>
                    <a:pt x="200" y="169"/>
                    <a:pt x="198" y="169"/>
                  </a:cubicBezTo>
                  <a:cubicBezTo>
                    <a:pt x="195" y="169"/>
                    <a:pt x="190" y="165"/>
                    <a:pt x="189" y="165"/>
                  </a:cubicBezTo>
                  <a:cubicBezTo>
                    <a:pt x="187" y="164"/>
                    <a:pt x="182" y="161"/>
                    <a:pt x="182" y="158"/>
                  </a:cubicBezTo>
                  <a:cubicBezTo>
                    <a:pt x="181" y="155"/>
                    <a:pt x="181" y="154"/>
                    <a:pt x="183" y="155"/>
                  </a:cubicBezTo>
                  <a:cubicBezTo>
                    <a:pt x="185" y="155"/>
                    <a:pt x="188" y="155"/>
                    <a:pt x="187" y="154"/>
                  </a:cubicBezTo>
                  <a:cubicBezTo>
                    <a:pt x="185" y="153"/>
                    <a:pt x="184" y="152"/>
                    <a:pt x="183" y="152"/>
                  </a:cubicBezTo>
                  <a:cubicBezTo>
                    <a:pt x="182" y="152"/>
                    <a:pt x="180" y="151"/>
                    <a:pt x="181" y="150"/>
                  </a:cubicBezTo>
                  <a:cubicBezTo>
                    <a:pt x="181" y="149"/>
                    <a:pt x="182" y="148"/>
                    <a:pt x="183" y="148"/>
                  </a:cubicBezTo>
                  <a:cubicBezTo>
                    <a:pt x="184" y="148"/>
                    <a:pt x="186" y="151"/>
                    <a:pt x="188" y="151"/>
                  </a:cubicBezTo>
                  <a:cubicBezTo>
                    <a:pt x="188" y="151"/>
                    <a:pt x="191" y="152"/>
                    <a:pt x="191" y="149"/>
                  </a:cubicBezTo>
                  <a:cubicBezTo>
                    <a:pt x="190" y="146"/>
                    <a:pt x="188" y="145"/>
                    <a:pt x="189" y="143"/>
                  </a:cubicBezTo>
                  <a:cubicBezTo>
                    <a:pt x="190" y="141"/>
                    <a:pt x="193" y="139"/>
                    <a:pt x="192" y="137"/>
                  </a:cubicBezTo>
                  <a:cubicBezTo>
                    <a:pt x="192" y="135"/>
                    <a:pt x="191" y="132"/>
                    <a:pt x="189" y="133"/>
                  </a:cubicBezTo>
                  <a:cubicBezTo>
                    <a:pt x="186" y="133"/>
                    <a:pt x="183" y="135"/>
                    <a:pt x="183" y="139"/>
                  </a:cubicBezTo>
                  <a:cubicBezTo>
                    <a:pt x="183" y="144"/>
                    <a:pt x="182" y="146"/>
                    <a:pt x="180" y="143"/>
                  </a:cubicBezTo>
                  <a:cubicBezTo>
                    <a:pt x="179" y="141"/>
                    <a:pt x="176" y="144"/>
                    <a:pt x="176" y="144"/>
                  </a:cubicBezTo>
                  <a:cubicBezTo>
                    <a:pt x="175" y="145"/>
                    <a:pt x="171" y="146"/>
                    <a:pt x="170" y="143"/>
                  </a:cubicBezTo>
                  <a:cubicBezTo>
                    <a:pt x="169" y="140"/>
                    <a:pt x="169" y="138"/>
                    <a:pt x="172" y="138"/>
                  </a:cubicBezTo>
                  <a:cubicBezTo>
                    <a:pt x="172" y="138"/>
                    <a:pt x="172" y="138"/>
                    <a:pt x="172" y="138"/>
                  </a:cubicBezTo>
                  <a:cubicBezTo>
                    <a:pt x="173" y="137"/>
                    <a:pt x="173" y="137"/>
                    <a:pt x="173" y="137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6"/>
                    <a:pt x="185" y="134"/>
                    <a:pt x="184" y="131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1" y="130"/>
                    <a:pt x="165" y="131"/>
                    <a:pt x="162" y="134"/>
                  </a:cubicBezTo>
                  <a:cubicBezTo>
                    <a:pt x="159" y="137"/>
                    <a:pt x="157" y="140"/>
                    <a:pt x="153" y="138"/>
                  </a:cubicBezTo>
                  <a:cubicBezTo>
                    <a:pt x="149" y="135"/>
                    <a:pt x="146" y="130"/>
                    <a:pt x="143" y="132"/>
                  </a:cubicBezTo>
                  <a:cubicBezTo>
                    <a:pt x="140" y="133"/>
                    <a:pt x="135" y="134"/>
                    <a:pt x="135" y="130"/>
                  </a:cubicBezTo>
                  <a:cubicBezTo>
                    <a:pt x="135" y="125"/>
                    <a:pt x="138" y="124"/>
                    <a:pt x="142" y="126"/>
                  </a:cubicBezTo>
                  <a:cubicBezTo>
                    <a:pt x="146" y="129"/>
                    <a:pt x="151" y="129"/>
                    <a:pt x="149" y="126"/>
                  </a:cubicBezTo>
                  <a:cubicBezTo>
                    <a:pt x="148" y="123"/>
                    <a:pt x="146" y="120"/>
                    <a:pt x="151" y="121"/>
                  </a:cubicBezTo>
                  <a:cubicBezTo>
                    <a:pt x="156" y="121"/>
                    <a:pt x="163" y="121"/>
                    <a:pt x="163" y="121"/>
                  </a:cubicBezTo>
                  <a:cubicBezTo>
                    <a:pt x="163" y="121"/>
                    <a:pt x="168" y="120"/>
                    <a:pt x="170" y="122"/>
                  </a:cubicBezTo>
                  <a:cubicBezTo>
                    <a:pt x="172" y="124"/>
                    <a:pt x="179" y="130"/>
                    <a:pt x="184" y="128"/>
                  </a:cubicBezTo>
                  <a:cubicBezTo>
                    <a:pt x="183" y="125"/>
                    <a:pt x="183" y="122"/>
                    <a:pt x="181" y="1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4" name="Freeform 21"/>
            <p:cNvSpPr>
              <a:spLocks/>
            </p:cNvSpPr>
            <p:nvPr/>
          </p:nvSpPr>
          <p:spPr bwMode="auto">
            <a:xfrm>
              <a:off x="15618898" y="6905398"/>
              <a:ext cx="698500" cy="511176"/>
            </a:xfrm>
            <a:custGeom>
              <a:avLst/>
              <a:gdLst>
                <a:gd name="T0" fmla="*/ 101 w 186"/>
                <a:gd name="T1" fmla="*/ 13 h 136"/>
                <a:gd name="T2" fmla="*/ 80 w 186"/>
                <a:gd name="T3" fmla="*/ 0 h 136"/>
                <a:gd name="T4" fmla="*/ 31 w 186"/>
                <a:gd name="T5" fmla="*/ 3 h 136"/>
                <a:gd name="T6" fmla="*/ 7 w 186"/>
                <a:gd name="T7" fmla="*/ 17 h 136"/>
                <a:gd name="T8" fmla="*/ 6 w 186"/>
                <a:gd name="T9" fmla="*/ 21 h 136"/>
                <a:gd name="T10" fmla="*/ 4 w 186"/>
                <a:gd name="T11" fmla="*/ 31 h 136"/>
                <a:gd name="T12" fmla="*/ 53 w 186"/>
                <a:gd name="T13" fmla="*/ 80 h 136"/>
                <a:gd name="T14" fmla="*/ 63 w 186"/>
                <a:gd name="T15" fmla="*/ 92 h 136"/>
                <a:gd name="T16" fmla="*/ 76 w 186"/>
                <a:gd name="T17" fmla="*/ 101 h 136"/>
                <a:gd name="T18" fmla="*/ 83 w 186"/>
                <a:gd name="T19" fmla="*/ 115 h 136"/>
                <a:gd name="T20" fmla="*/ 92 w 186"/>
                <a:gd name="T21" fmla="*/ 122 h 136"/>
                <a:gd name="T22" fmla="*/ 93 w 186"/>
                <a:gd name="T23" fmla="*/ 123 h 136"/>
                <a:gd name="T24" fmla="*/ 97 w 186"/>
                <a:gd name="T25" fmla="*/ 131 h 136"/>
                <a:gd name="T26" fmla="*/ 105 w 186"/>
                <a:gd name="T27" fmla="*/ 134 h 136"/>
                <a:gd name="T28" fmla="*/ 108 w 186"/>
                <a:gd name="T29" fmla="*/ 132 h 136"/>
                <a:gd name="T30" fmla="*/ 112 w 186"/>
                <a:gd name="T31" fmla="*/ 135 h 136"/>
                <a:gd name="T32" fmla="*/ 113 w 186"/>
                <a:gd name="T33" fmla="*/ 133 h 136"/>
                <a:gd name="T34" fmla="*/ 117 w 186"/>
                <a:gd name="T35" fmla="*/ 130 h 136"/>
                <a:gd name="T36" fmla="*/ 121 w 186"/>
                <a:gd name="T37" fmla="*/ 128 h 136"/>
                <a:gd name="T38" fmla="*/ 114 w 186"/>
                <a:gd name="T39" fmla="*/ 124 h 136"/>
                <a:gd name="T40" fmla="*/ 108 w 186"/>
                <a:gd name="T41" fmla="*/ 121 h 136"/>
                <a:gd name="T42" fmla="*/ 113 w 186"/>
                <a:gd name="T43" fmla="*/ 118 h 136"/>
                <a:gd name="T44" fmla="*/ 120 w 186"/>
                <a:gd name="T45" fmla="*/ 121 h 136"/>
                <a:gd name="T46" fmla="*/ 122 w 186"/>
                <a:gd name="T47" fmla="*/ 116 h 136"/>
                <a:gd name="T48" fmla="*/ 126 w 186"/>
                <a:gd name="T49" fmla="*/ 120 h 136"/>
                <a:gd name="T50" fmla="*/ 138 w 186"/>
                <a:gd name="T51" fmla="*/ 112 h 136"/>
                <a:gd name="T52" fmla="*/ 147 w 186"/>
                <a:gd name="T53" fmla="*/ 103 h 136"/>
                <a:gd name="T54" fmla="*/ 151 w 186"/>
                <a:gd name="T55" fmla="*/ 94 h 136"/>
                <a:gd name="T56" fmla="*/ 152 w 186"/>
                <a:gd name="T57" fmla="*/ 87 h 136"/>
                <a:gd name="T58" fmla="*/ 156 w 186"/>
                <a:gd name="T59" fmla="*/ 88 h 136"/>
                <a:gd name="T60" fmla="*/ 159 w 186"/>
                <a:gd name="T61" fmla="*/ 89 h 136"/>
                <a:gd name="T62" fmla="*/ 162 w 186"/>
                <a:gd name="T63" fmla="*/ 82 h 136"/>
                <a:gd name="T64" fmla="*/ 166 w 186"/>
                <a:gd name="T65" fmla="*/ 76 h 136"/>
                <a:gd name="T66" fmla="*/ 167 w 186"/>
                <a:gd name="T67" fmla="*/ 71 h 136"/>
                <a:gd name="T68" fmla="*/ 169 w 186"/>
                <a:gd name="T69" fmla="*/ 65 h 136"/>
                <a:gd name="T70" fmla="*/ 171 w 186"/>
                <a:gd name="T71" fmla="*/ 63 h 136"/>
                <a:gd name="T72" fmla="*/ 176 w 186"/>
                <a:gd name="T73" fmla="*/ 55 h 136"/>
                <a:gd name="T74" fmla="*/ 186 w 186"/>
                <a:gd name="T75" fmla="*/ 45 h 136"/>
                <a:gd name="T76" fmla="*/ 136 w 186"/>
                <a:gd name="T77" fmla="*/ 6 h 136"/>
                <a:gd name="T78" fmla="*/ 101 w 186"/>
                <a:gd name="T79" fmla="*/ 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6" h="136">
                  <a:moveTo>
                    <a:pt x="101" y="13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0" y="24"/>
                    <a:pt x="4" y="31"/>
                  </a:cubicBezTo>
                  <a:cubicBezTo>
                    <a:pt x="8" y="37"/>
                    <a:pt x="53" y="80"/>
                    <a:pt x="53" y="80"/>
                  </a:cubicBezTo>
                  <a:cubicBezTo>
                    <a:pt x="53" y="80"/>
                    <a:pt x="58" y="90"/>
                    <a:pt x="63" y="92"/>
                  </a:cubicBezTo>
                  <a:cubicBezTo>
                    <a:pt x="68" y="94"/>
                    <a:pt x="74" y="97"/>
                    <a:pt x="76" y="101"/>
                  </a:cubicBezTo>
                  <a:cubicBezTo>
                    <a:pt x="78" y="106"/>
                    <a:pt x="80" y="113"/>
                    <a:pt x="83" y="115"/>
                  </a:cubicBezTo>
                  <a:cubicBezTo>
                    <a:pt x="86" y="116"/>
                    <a:pt x="91" y="120"/>
                    <a:pt x="92" y="122"/>
                  </a:cubicBezTo>
                  <a:cubicBezTo>
                    <a:pt x="93" y="122"/>
                    <a:pt x="93" y="122"/>
                    <a:pt x="93" y="123"/>
                  </a:cubicBezTo>
                  <a:cubicBezTo>
                    <a:pt x="94" y="125"/>
                    <a:pt x="94" y="129"/>
                    <a:pt x="97" y="131"/>
                  </a:cubicBezTo>
                  <a:cubicBezTo>
                    <a:pt x="99" y="133"/>
                    <a:pt x="102" y="134"/>
                    <a:pt x="105" y="134"/>
                  </a:cubicBezTo>
                  <a:cubicBezTo>
                    <a:pt x="108" y="134"/>
                    <a:pt x="108" y="132"/>
                    <a:pt x="108" y="132"/>
                  </a:cubicBezTo>
                  <a:cubicBezTo>
                    <a:pt x="108" y="132"/>
                    <a:pt x="111" y="136"/>
                    <a:pt x="112" y="135"/>
                  </a:cubicBezTo>
                  <a:cubicBezTo>
                    <a:pt x="114" y="135"/>
                    <a:pt x="113" y="133"/>
                    <a:pt x="113" y="133"/>
                  </a:cubicBezTo>
                  <a:cubicBezTo>
                    <a:pt x="113" y="133"/>
                    <a:pt x="112" y="130"/>
                    <a:pt x="117" y="130"/>
                  </a:cubicBezTo>
                  <a:cubicBezTo>
                    <a:pt x="117" y="130"/>
                    <a:pt x="121" y="130"/>
                    <a:pt x="121" y="128"/>
                  </a:cubicBezTo>
                  <a:cubicBezTo>
                    <a:pt x="121" y="126"/>
                    <a:pt x="120" y="124"/>
                    <a:pt x="114" y="124"/>
                  </a:cubicBezTo>
                  <a:cubicBezTo>
                    <a:pt x="107" y="124"/>
                    <a:pt x="108" y="121"/>
                    <a:pt x="108" y="121"/>
                  </a:cubicBezTo>
                  <a:cubicBezTo>
                    <a:pt x="108" y="121"/>
                    <a:pt x="110" y="117"/>
                    <a:pt x="113" y="118"/>
                  </a:cubicBezTo>
                  <a:cubicBezTo>
                    <a:pt x="116" y="119"/>
                    <a:pt x="120" y="121"/>
                    <a:pt x="120" y="121"/>
                  </a:cubicBezTo>
                  <a:cubicBezTo>
                    <a:pt x="120" y="121"/>
                    <a:pt x="120" y="116"/>
                    <a:pt x="122" y="116"/>
                  </a:cubicBezTo>
                  <a:cubicBezTo>
                    <a:pt x="123" y="116"/>
                    <a:pt x="124" y="120"/>
                    <a:pt x="126" y="120"/>
                  </a:cubicBezTo>
                  <a:cubicBezTo>
                    <a:pt x="128" y="119"/>
                    <a:pt x="132" y="118"/>
                    <a:pt x="138" y="112"/>
                  </a:cubicBezTo>
                  <a:cubicBezTo>
                    <a:pt x="143" y="106"/>
                    <a:pt x="145" y="105"/>
                    <a:pt x="147" y="103"/>
                  </a:cubicBezTo>
                  <a:cubicBezTo>
                    <a:pt x="148" y="102"/>
                    <a:pt x="151" y="98"/>
                    <a:pt x="151" y="94"/>
                  </a:cubicBezTo>
                  <a:cubicBezTo>
                    <a:pt x="151" y="89"/>
                    <a:pt x="150" y="88"/>
                    <a:pt x="152" y="87"/>
                  </a:cubicBezTo>
                  <a:cubicBezTo>
                    <a:pt x="154" y="86"/>
                    <a:pt x="156" y="88"/>
                    <a:pt x="156" y="88"/>
                  </a:cubicBezTo>
                  <a:cubicBezTo>
                    <a:pt x="156" y="89"/>
                    <a:pt x="159" y="91"/>
                    <a:pt x="159" y="89"/>
                  </a:cubicBezTo>
                  <a:cubicBezTo>
                    <a:pt x="160" y="86"/>
                    <a:pt x="160" y="84"/>
                    <a:pt x="162" y="82"/>
                  </a:cubicBezTo>
                  <a:cubicBezTo>
                    <a:pt x="165" y="80"/>
                    <a:pt x="167" y="77"/>
                    <a:pt x="166" y="76"/>
                  </a:cubicBezTo>
                  <a:cubicBezTo>
                    <a:pt x="166" y="75"/>
                    <a:pt x="166" y="73"/>
                    <a:pt x="167" y="71"/>
                  </a:cubicBezTo>
                  <a:cubicBezTo>
                    <a:pt x="167" y="69"/>
                    <a:pt x="169" y="65"/>
                    <a:pt x="169" y="65"/>
                  </a:cubicBezTo>
                  <a:cubicBezTo>
                    <a:pt x="169" y="65"/>
                    <a:pt x="170" y="64"/>
                    <a:pt x="171" y="63"/>
                  </a:cubicBezTo>
                  <a:cubicBezTo>
                    <a:pt x="172" y="61"/>
                    <a:pt x="173" y="58"/>
                    <a:pt x="176" y="55"/>
                  </a:cubicBezTo>
                  <a:cubicBezTo>
                    <a:pt x="179" y="52"/>
                    <a:pt x="186" y="45"/>
                    <a:pt x="186" y="45"/>
                  </a:cubicBezTo>
                  <a:cubicBezTo>
                    <a:pt x="136" y="6"/>
                    <a:pt x="136" y="6"/>
                    <a:pt x="136" y="6"/>
                  </a:cubicBezTo>
                  <a:lnTo>
                    <a:pt x="101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>
              <a:off x="14439385" y="7021287"/>
              <a:ext cx="484188" cy="852488"/>
            </a:xfrm>
            <a:custGeom>
              <a:avLst/>
              <a:gdLst>
                <a:gd name="T0" fmla="*/ 129 w 129"/>
                <a:gd name="T1" fmla="*/ 8 h 227"/>
                <a:gd name="T2" fmla="*/ 126 w 129"/>
                <a:gd name="T3" fmla="*/ 2 h 227"/>
                <a:gd name="T4" fmla="*/ 54 w 129"/>
                <a:gd name="T5" fmla="*/ 0 h 227"/>
                <a:gd name="T6" fmla="*/ 52 w 129"/>
                <a:gd name="T7" fmla="*/ 3 h 227"/>
                <a:gd name="T8" fmla="*/ 49 w 129"/>
                <a:gd name="T9" fmla="*/ 8 h 227"/>
                <a:gd name="T10" fmla="*/ 45 w 129"/>
                <a:gd name="T11" fmla="*/ 13 h 227"/>
                <a:gd name="T12" fmla="*/ 45 w 129"/>
                <a:gd name="T13" fmla="*/ 16 h 227"/>
                <a:gd name="T14" fmla="*/ 41 w 129"/>
                <a:gd name="T15" fmla="*/ 25 h 227"/>
                <a:gd name="T16" fmla="*/ 31 w 129"/>
                <a:gd name="T17" fmla="*/ 40 h 227"/>
                <a:gd name="T18" fmla="*/ 20 w 129"/>
                <a:gd name="T19" fmla="*/ 64 h 227"/>
                <a:gd name="T20" fmla="*/ 25 w 129"/>
                <a:gd name="T21" fmla="*/ 76 h 227"/>
                <a:gd name="T22" fmla="*/ 26 w 129"/>
                <a:gd name="T23" fmla="*/ 83 h 227"/>
                <a:gd name="T24" fmla="*/ 21 w 129"/>
                <a:gd name="T25" fmla="*/ 98 h 227"/>
                <a:gd name="T26" fmla="*/ 22 w 129"/>
                <a:gd name="T27" fmla="*/ 105 h 227"/>
                <a:gd name="T28" fmla="*/ 23 w 129"/>
                <a:gd name="T29" fmla="*/ 113 h 227"/>
                <a:gd name="T30" fmla="*/ 24 w 129"/>
                <a:gd name="T31" fmla="*/ 120 h 227"/>
                <a:gd name="T32" fmla="*/ 28 w 129"/>
                <a:gd name="T33" fmla="*/ 129 h 227"/>
                <a:gd name="T34" fmla="*/ 21 w 129"/>
                <a:gd name="T35" fmla="*/ 141 h 227"/>
                <a:gd name="T36" fmla="*/ 18 w 129"/>
                <a:gd name="T37" fmla="*/ 154 h 227"/>
                <a:gd name="T38" fmla="*/ 14 w 129"/>
                <a:gd name="T39" fmla="*/ 163 h 227"/>
                <a:gd name="T40" fmla="*/ 9 w 129"/>
                <a:gd name="T41" fmla="*/ 171 h 227"/>
                <a:gd name="T42" fmla="*/ 5 w 129"/>
                <a:gd name="T43" fmla="*/ 184 h 227"/>
                <a:gd name="T44" fmla="*/ 2 w 129"/>
                <a:gd name="T45" fmla="*/ 193 h 227"/>
                <a:gd name="T46" fmla="*/ 74 w 129"/>
                <a:gd name="T47" fmla="*/ 191 h 227"/>
                <a:gd name="T48" fmla="*/ 74 w 129"/>
                <a:gd name="T49" fmla="*/ 199 h 227"/>
                <a:gd name="T50" fmla="*/ 75 w 129"/>
                <a:gd name="T51" fmla="*/ 209 h 227"/>
                <a:gd name="T52" fmla="*/ 78 w 129"/>
                <a:gd name="T53" fmla="*/ 216 h 227"/>
                <a:gd name="T54" fmla="*/ 82 w 129"/>
                <a:gd name="T55" fmla="*/ 219 h 227"/>
                <a:gd name="T56" fmla="*/ 85 w 129"/>
                <a:gd name="T57" fmla="*/ 226 h 227"/>
                <a:gd name="T58" fmla="*/ 92 w 129"/>
                <a:gd name="T59" fmla="*/ 225 h 227"/>
                <a:gd name="T60" fmla="*/ 101 w 129"/>
                <a:gd name="T61" fmla="*/ 219 h 227"/>
                <a:gd name="T62" fmla="*/ 110 w 129"/>
                <a:gd name="T63" fmla="*/ 220 h 227"/>
                <a:gd name="T64" fmla="*/ 119 w 129"/>
                <a:gd name="T65" fmla="*/ 216 h 227"/>
                <a:gd name="T66" fmla="*/ 128 w 129"/>
                <a:gd name="T67" fmla="*/ 219 h 227"/>
                <a:gd name="T68" fmla="*/ 123 w 129"/>
                <a:gd name="T69" fmla="*/ 150 h 227"/>
                <a:gd name="T70" fmla="*/ 129 w 129"/>
                <a:gd name="T71" fmla="*/ 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" h="227">
                  <a:moveTo>
                    <a:pt x="129" y="8"/>
                  </a:moveTo>
                  <a:cubicBezTo>
                    <a:pt x="129" y="8"/>
                    <a:pt x="126" y="6"/>
                    <a:pt x="126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2" y="0"/>
                    <a:pt x="52" y="3"/>
                  </a:cubicBezTo>
                  <a:cubicBezTo>
                    <a:pt x="53" y="6"/>
                    <a:pt x="50" y="7"/>
                    <a:pt x="49" y="8"/>
                  </a:cubicBezTo>
                  <a:cubicBezTo>
                    <a:pt x="48" y="10"/>
                    <a:pt x="45" y="13"/>
                    <a:pt x="45" y="13"/>
                  </a:cubicBezTo>
                  <a:cubicBezTo>
                    <a:pt x="45" y="13"/>
                    <a:pt x="46" y="13"/>
                    <a:pt x="45" y="16"/>
                  </a:cubicBezTo>
                  <a:cubicBezTo>
                    <a:pt x="44" y="19"/>
                    <a:pt x="41" y="24"/>
                    <a:pt x="41" y="25"/>
                  </a:cubicBezTo>
                  <a:cubicBezTo>
                    <a:pt x="41" y="27"/>
                    <a:pt x="34" y="37"/>
                    <a:pt x="31" y="40"/>
                  </a:cubicBezTo>
                  <a:cubicBezTo>
                    <a:pt x="28" y="44"/>
                    <a:pt x="20" y="55"/>
                    <a:pt x="20" y="64"/>
                  </a:cubicBezTo>
                  <a:cubicBezTo>
                    <a:pt x="20" y="72"/>
                    <a:pt x="27" y="72"/>
                    <a:pt x="25" y="76"/>
                  </a:cubicBezTo>
                  <a:cubicBezTo>
                    <a:pt x="23" y="79"/>
                    <a:pt x="26" y="82"/>
                    <a:pt x="26" y="83"/>
                  </a:cubicBezTo>
                  <a:cubicBezTo>
                    <a:pt x="26" y="85"/>
                    <a:pt x="19" y="91"/>
                    <a:pt x="21" y="98"/>
                  </a:cubicBezTo>
                  <a:cubicBezTo>
                    <a:pt x="21" y="98"/>
                    <a:pt x="24" y="102"/>
                    <a:pt x="22" y="105"/>
                  </a:cubicBezTo>
                  <a:cubicBezTo>
                    <a:pt x="19" y="108"/>
                    <a:pt x="21" y="110"/>
                    <a:pt x="23" y="113"/>
                  </a:cubicBezTo>
                  <a:cubicBezTo>
                    <a:pt x="24" y="116"/>
                    <a:pt x="22" y="118"/>
                    <a:pt x="24" y="120"/>
                  </a:cubicBezTo>
                  <a:cubicBezTo>
                    <a:pt x="26" y="123"/>
                    <a:pt x="28" y="125"/>
                    <a:pt x="28" y="129"/>
                  </a:cubicBezTo>
                  <a:cubicBezTo>
                    <a:pt x="28" y="133"/>
                    <a:pt x="21" y="137"/>
                    <a:pt x="21" y="141"/>
                  </a:cubicBezTo>
                  <a:cubicBezTo>
                    <a:pt x="21" y="146"/>
                    <a:pt x="20" y="151"/>
                    <a:pt x="18" y="154"/>
                  </a:cubicBezTo>
                  <a:cubicBezTo>
                    <a:pt x="16" y="157"/>
                    <a:pt x="15" y="161"/>
                    <a:pt x="14" y="163"/>
                  </a:cubicBezTo>
                  <a:cubicBezTo>
                    <a:pt x="12" y="166"/>
                    <a:pt x="12" y="167"/>
                    <a:pt x="9" y="171"/>
                  </a:cubicBezTo>
                  <a:cubicBezTo>
                    <a:pt x="6" y="175"/>
                    <a:pt x="5" y="180"/>
                    <a:pt x="5" y="184"/>
                  </a:cubicBezTo>
                  <a:cubicBezTo>
                    <a:pt x="5" y="188"/>
                    <a:pt x="0" y="189"/>
                    <a:pt x="2" y="193"/>
                  </a:cubicBezTo>
                  <a:cubicBezTo>
                    <a:pt x="3" y="194"/>
                    <a:pt x="74" y="191"/>
                    <a:pt x="74" y="191"/>
                  </a:cubicBezTo>
                  <a:cubicBezTo>
                    <a:pt x="74" y="191"/>
                    <a:pt x="76" y="197"/>
                    <a:pt x="74" y="199"/>
                  </a:cubicBezTo>
                  <a:cubicBezTo>
                    <a:pt x="72" y="202"/>
                    <a:pt x="72" y="207"/>
                    <a:pt x="75" y="209"/>
                  </a:cubicBezTo>
                  <a:cubicBezTo>
                    <a:pt x="77" y="211"/>
                    <a:pt x="78" y="213"/>
                    <a:pt x="78" y="216"/>
                  </a:cubicBezTo>
                  <a:cubicBezTo>
                    <a:pt x="78" y="218"/>
                    <a:pt x="80" y="218"/>
                    <a:pt x="82" y="219"/>
                  </a:cubicBezTo>
                  <a:cubicBezTo>
                    <a:pt x="84" y="220"/>
                    <a:pt x="84" y="223"/>
                    <a:pt x="85" y="226"/>
                  </a:cubicBezTo>
                  <a:cubicBezTo>
                    <a:pt x="85" y="226"/>
                    <a:pt x="89" y="227"/>
                    <a:pt x="92" y="225"/>
                  </a:cubicBezTo>
                  <a:cubicBezTo>
                    <a:pt x="95" y="222"/>
                    <a:pt x="98" y="219"/>
                    <a:pt x="101" y="219"/>
                  </a:cubicBezTo>
                  <a:cubicBezTo>
                    <a:pt x="105" y="220"/>
                    <a:pt x="106" y="220"/>
                    <a:pt x="110" y="220"/>
                  </a:cubicBezTo>
                  <a:cubicBezTo>
                    <a:pt x="113" y="220"/>
                    <a:pt x="116" y="216"/>
                    <a:pt x="119" y="216"/>
                  </a:cubicBezTo>
                  <a:cubicBezTo>
                    <a:pt x="122" y="216"/>
                    <a:pt x="125" y="219"/>
                    <a:pt x="128" y="219"/>
                  </a:cubicBezTo>
                  <a:cubicBezTo>
                    <a:pt x="123" y="150"/>
                    <a:pt x="123" y="150"/>
                    <a:pt x="123" y="150"/>
                  </a:cubicBezTo>
                  <a:lnTo>
                    <a:pt x="129" y="8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6" name="Freeform 23"/>
            <p:cNvSpPr>
              <a:spLocks/>
            </p:cNvSpPr>
            <p:nvPr/>
          </p:nvSpPr>
          <p:spPr bwMode="auto">
            <a:xfrm>
              <a:off x="10057882" y="5216298"/>
              <a:ext cx="1149351" cy="1925638"/>
            </a:xfrm>
            <a:custGeom>
              <a:avLst/>
              <a:gdLst>
                <a:gd name="T0" fmla="*/ 283 w 306"/>
                <a:gd name="T1" fmla="*/ 502 h 513"/>
                <a:gd name="T2" fmla="*/ 282 w 306"/>
                <a:gd name="T3" fmla="*/ 470 h 513"/>
                <a:gd name="T4" fmla="*/ 291 w 306"/>
                <a:gd name="T5" fmla="*/ 455 h 513"/>
                <a:gd name="T6" fmla="*/ 301 w 306"/>
                <a:gd name="T7" fmla="*/ 432 h 513"/>
                <a:gd name="T8" fmla="*/ 295 w 306"/>
                <a:gd name="T9" fmla="*/ 412 h 513"/>
                <a:gd name="T10" fmla="*/ 143 w 306"/>
                <a:gd name="T11" fmla="*/ 179 h 513"/>
                <a:gd name="T12" fmla="*/ 152 w 306"/>
                <a:gd name="T13" fmla="*/ 161 h 513"/>
                <a:gd name="T14" fmla="*/ 181 w 306"/>
                <a:gd name="T15" fmla="*/ 43 h 513"/>
                <a:gd name="T16" fmla="*/ 37 w 306"/>
                <a:gd name="T17" fmla="*/ 1 h 513"/>
                <a:gd name="T18" fmla="*/ 36 w 306"/>
                <a:gd name="T19" fmla="*/ 10 h 513"/>
                <a:gd name="T20" fmla="*/ 35 w 306"/>
                <a:gd name="T21" fmla="*/ 26 h 513"/>
                <a:gd name="T22" fmla="*/ 28 w 306"/>
                <a:gd name="T23" fmla="*/ 35 h 513"/>
                <a:gd name="T24" fmla="*/ 24 w 306"/>
                <a:gd name="T25" fmla="*/ 51 h 513"/>
                <a:gd name="T26" fmla="*/ 9 w 306"/>
                <a:gd name="T27" fmla="*/ 71 h 513"/>
                <a:gd name="T28" fmla="*/ 15 w 306"/>
                <a:gd name="T29" fmla="*/ 86 h 513"/>
                <a:gd name="T30" fmla="*/ 16 w 306"/>
                <a:gd name="T31" fmla="*/ 93 h 513"/>
                <a:gd name="T32" fmla="*/ 16 w 306"/>
                <a:gd name="T33" fmla="*/ 113 h 513"/>
                <a:gd name="T34" fmla="*/ 12 w 306"/>
                <a:gd name="T35" fmla="*/ 127 h 513"/>
                <a:gd name="T36" fmla="*/ 7 w 306"/>
                <a:gd name="T37" fmla="*/ 134 h 513"/>
                <a:gd name="T38" fmla="*/ 0 w 306"/>
                <a:gd name="T39" fmla="*/ 141 h 513"/>
                <a:gd name="T40" fmla="*/ 7 w 306"/>
                <a:gd name="T41" fmla="*/ 145 h 513"/>
                <a:gd name="T42" fmla="*/ 14 w 306"/>
                <a:gd name="T43" fmla="*/ 150 h 513"/>
                <a:gd name="T44" fmla="*/ 21 w 306"/>
                <a:gd name="T45" fmla="*/ 163 h 513"/>
                <a:gd name="T46" fmla="*/ 26 w 306"/>
                <a:gd name="T47" fmla="*/ 169 h 513"/>
                <a:gd name="T48" fmla="*/ 20 w 306"/>
                <a:gd name="T49" fmla="*/ 181 h 513"/>
                <a:gd name="T50" fmla="*/ 25 w 306"/>
                <a:gd name="T51" fmla="*/ 193 h 513"/>
                <a:gd name="T52" fmla="*/ 30 w 306"/>
                <a:gd name="T53" fmla="*/ 195 h 513"/>
                <a:gd name="T54" fmla="*/ 42 w 306"/>
                <a:gd name="T55" fmla="*/ 195 h 513"/>
                <a:gd name="T56" fmla="*/ 63 w 306"/>
                <a:gd name="T57" fmla="*/ 191 h 513"/>
                <a:gd name="T58" fmla="*/ 69 w 306"/>
                <a:gd name="T59" fmla="*/ 200 h 513"/>
                <a:gd name="T60" fmla="*/ 46 w 306"/>
                <a:gd name="T61" fmla="*/ 195 h 513"/>
                <a:gd name="T62" fmla="*/ 47 w 306"/>
                <a:gd name="T63" fmla="*/ 202 h 513"/>
                <a:gd name="T64" fmla="*/ 49 w 306"/>
                <a:gd name="T65" fmla="*/ 220 h 513"/>
                <a:gd name="T66" fmla="*/ 48 w 306"/>
                <a:gd name="T67" fmla="*/ 230 h 513"/>
                <a:gd name="T68" fmla="*/ 44 w 306"/>
                <a:gd name="T69" fmla="*/ 220 h 513"/>
                <a:gd name="T70" fmla="*/ 37 w 306"/>
                <a:gd name="T71" fmla="*/ 208 h 513"/>
                <a:gd name="T72" fmla="*/ 32 w 306"/>
                <a:gd name="T73" fmla="*/ 222 h 513"/>
                <a:gd name="T74" fmla="*/ 31 w 306"/>
                <a:gd name="T75" fmla="*/ 241 h 513"/>
                <a:gd name="T76" fmla="*/ 30 w 306"/>
                <a:gd name="T77" fmla="*/ 255 h 513"/>
                <a:gd name="T78" fmla="*/ 35 w 306"/>
                <a:gd name="T79" fmla="*/ 270 h 513"/>
                <a:gd name="T80" fmla="*/ 47 w 306"/>
                <a:gd name="T81" fmla="*/ 293 h 513"/>
                <a:gd name="T82" fmla="*/ 53 w 306"/>
                <a:gd name="T83" fmla="*/ 311 h 513"/>
                <a:gd name="T84" fmla="*/ 58 w 306"/>
                <a:gd name="T85" fmla="*/ 321 h 513"/>
                <a:gd name="T86" fmla="*/ 64 w 306"/>
                <a:gd name="T87" fmla="*/ 333 h 513"/>
                <a:gd name="T88" fmla="*/ 67 w 306"/>
                <a:gd name="T89" fmla="*/ 349 h 513"/>
                <a:gd name="T90" fmla="*/ 61 w 306"/>
                <a:gd name="T91" fmla="*/ 367 h 513"/>
                <a:gd name="T92" fmla="*/ 71 w 306"/>
                <a:gd name="T93" fmla="*/ 378 h 513"/>
                <a:gd name="T94" fmla="*/ 90 w 306"/>
                <a:gd name="T95" fmla="*/ 386 h 513"/>
                <a:gd name="T96" fmla="*/ 103 w 306"/>
                <a:gd name="T97" fmla="*/ 392 h 513"/>
                <a:gd name="T98" fmla="*/ 114 w 306"/>
                <a:gd name="T99" fmla="*/ 401 h 513"/>
                <a:gd name="T100" fmla="*/ 125 w 306"/>
                <a:gd name="T101" fmla="*/ 411 h 513"/>
                <a:gd name="T102" fmla="*/ 141 w 306"/>
                <a:gd name="T103" fmla="*/ 421 h 513"/>
                <a:gd name="T104" fmla="*/ 136 w 306"/>
                <a:gd name="T105" fmla="*/ 429 h 513"/>
                <a:gd name="T106" fmla="*/ 143 w 306"/>
                <a:gd name="T107" fmla="*/ 435 h 513"/>
                <a:gd name="T108" fmla="*/ 157 w 306"/>
                <a:gd name="T109" fmla="*/ 437 h 513"/>
                <a:gd name="T110" fmla="*/ 161 w 306"/>
                <a:gd name="T111" fmla="*/ 453 h 513"/>
                <a:gd name="T112" fmla="*/ 175 w 306"/>
                <a:gd name="T113" fmla="*/ 474 h 513"/>
                <a:gd name="T114" fmla="*/ 167 w 306"/>
                <a:gd name="T115" fmla="*/ 490 h 513"/>
                <a:gd name="T116" fmla="*/ 173 w 306"/>
                <a:gd name="T117" fmla="*/ 486 h 513"/>
                <a:gd name="T118" fmla="*/ 171 w 306"/>
                <a:gd name="T119" fmla="*/ 496 h 513"/>
                <a:gd name="T120" fmla="*/ 195 w 306"/>
                <a:gd name="T121" fmla="*/ 500 h 513"/>
                <a:gd name="T122" fmla="*/ 271 w 306"/>
                <a:gd name="T123" fmla="*/ 508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6" h="513">
                  <a:moveTo>
                    <a:pt x="278" y="507"/>
                  </a:moveTo>
                  <a:cubicBezTo>
                    <a:pt x="282" y="510"/>
                    <a:pt x="284" y="504"/>
                    <a:pt x="283" y="502"/>
                  </a:cubicBezTo>
                  <a:cubicBezTo>
                    <a:pt x="281" y="501"/>
                    <a:pt x="280" y="496"/>
                    <a:pt x="275" y="489"/>
                  </a:cubicBezTo>
                  <a:cubicBezTo>
                    <a:pt x="270" y="482"/>
                    <a:pt x="282" y="470"/>
                    <a:pt x="282" y="470"/>
                  </a:cubicBezTo>
                  <a:cubicBezTo>
                    <a:pt x="283" y="463"/>
                    <a:pt x="283" y="463"/>
                    <a:pt x="283" y="463"/>
                  </a:cubicBezTo>
                  <a:cubicBezTo>
                    <a:pt x="287" y="463"/>
                    <a:pt x="291" y="460"/>
                    <a:pt x="291" y="455"/>
                  </a:cubicBezTo>
                  <a:cubicBezTo>
                    <a:pt x="291" y="451"/>
                    <a:pt x="294" y="446"/>
                    <a:pt x="300" y="443"/>
                  </a:cubicBezTo>
                  <a:cubicBezTo>
                    <a:pt x="306" y="441"/>
                    <a:pt x="304" y="434"/>
                    <a:pt x="301" y="432"/>
                  </a:cubicBezTo>
                  <a:cubicBezTo>
                    <a:pt x="298" y="431"/>
                    <a:pt x="298" y="428"/>
                    <a:pt x="296" y="423"/>
                  </a:cubicBezTo>
                  <a:cubicBezTo>
                    <a:pt x="294" y="418"/>
                    <a:pt x="295" y="417"/>
                    <a:pt x="295" y="412"/>
                  </a:cubicBezTo>
                  <a:cubicBezTo>
                    <a:pt x="295" y="407"/>
                    <a:pt x="291" y="405"/>
                    <a:pt x="291" y="405"/>
                  </a:cubicBezTo>
                  <a:cubicBezTo>
                    <a:pt x="291" y="405"/>
                    <a:pt x="142" y="181"/>
                    <a:pt x="143" y="179"/>
                  </a:cubicBezTo>
                  <a:cubicBezTo>
                    <a:pt x="145" y="178"/>
                    <a:pt x="143" y="176"/>
                    <a:pt x="144" y="174"/>
                  </a:cubicBezTo>
                  <a:cubicBezTo>
                    <a:pt x="145" y="172"/>
                    <a:pt x="152" y="161"/>
                    <a:pt x="152" y="161"/>
                  </a:cubicBezTo>
                  <a:cubicBezTo>
                    <a:pt x="147" y="162"/>
                    <a:pt x="148" y="154"/>
                    <a:pt x="148" y="154"/>
                  </a:cubicBezTo>
                  <a:cubicBezTo>
                    <a:pt x="181" y="43"/>
                    <a:pt x="181" y="43"/>
                    <a:pt x="181" y="43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"/>
                    <a:pt x="39" y="2"/>
                    <a:pt x="37" y="1"/>
                  </a:cubicBezTo>
                  <a:cubicBezTo>
                    <a:pt x="35" y="1"/>
                    <a:pt x="33" y="2"/>
                    <a:pt x="33" y="3"/>
                  </a:cubicBezTo>
                  <a:cubicBezTo>
                    <a:pt x="33" y="5"/>
                    <a:pt x="34" y="8"/>
                    <a:pt x="36" y="10"/>
                  </a:cubicBezTo>
                  <a:cubicBezTo>
                    <a:pt x="37" y="11"/>
                    <a:pt x="37" y="13"/>
                    <a:pt x="37" y="15"/>
                  </a:cubicBezTo>
                  <a:cubicBezTo>
                    <a:pt x="37" y="18"/>
                    <a:pt x="35" y="24"/>
                    <a:pt x="35" y="26"/>
                  </a:cubicBezTo>
                  <a:cubicBezTo>
                    <a:pt x="35" y="27"/>
                    <a:pt x="32" y="35"/>
                    <a:pt x="29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7" y="46"/>
                    <a:pt x="27" y="46"/>
                  </a:cubicBezTo>
                  <a:cubicBezTo>
                    <a:pt x="27" y="47"/>
                    <a:pt x="27" y="49"/>
                    <a:pt x="24" y="51"/>
                  </a:cubicBezTo>
                  <a:cubicBezTo>
                    <a:pt x="21" y="53"/>
                    <a:pt x="17" y="57"/>
                    <a:pt x="14" y="61"/>
                  </a:cubicBezTo>
                  <a:cubicBezTo>
                    <a:pt x="11" y="65"/>
                    <a:pt x="9" y="70"/>
                    <a:pt x="9" y="71"/>
                  </a:cubicBezTo>
                  <a:cubicBezTo>
                    <a:pt x="9" y="72"/>
                    <a:pt x="9" y="75"/>
                    <a:pt x="10" y="78"/>
                  </a:cubicBezTo>
                  <a:cubicBezTo>
                    <a:pt x="12" y="81"/>
                    <a:pt x="15" y="86"/>
                    <a:pt x="15" y="86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3"/>
                    <a:pt x="18" y="98"/>
                    <a:pt x="17" y="102"/>
                  </a:cubicBezTo>
                  <a:cubicBezTo>
                    <a:pt x="17" y="106"/>
                    <a:pt x="17" y="110"/>
                    <a:pt x="16" y="113"/>
                  </a:cubicBezTo>
                  <a:cubicBezTo>
                    <a:pt x="14" y="116"/>
                    <a:pt x="11" y="119"/>
                    <a:pt x="11" y="121"/>
                  </a:cubicBezTo>
                  <a:cubicBezTo>
                    <a:pt x="10" y="123"/>
                    <a:pt x="12" y="125"/>
                    <a:pt x="12" y="127"/>
                  </a:cubicBezTo>
                  <a:cubicBezTo>
                    <a:pt x="12" y="129"/>
                    <a:pt x="11" y="131"/>
                    <a:pt x="9" y="131"/>
                  </a:cubicBezTo>
                  <a:cubicBezTo>
                    <a:pt x="8" y="132"/>
                    <a:pt x="7" y="133"/>
                    <a:pt x="7" y="134"/>
                  </a:cubicBezTo>
                  <a:cubicBezTo>
                    <a:pt x="7" y="136"/>
                    <a:pt x="7" y="137"/>
                    <a:pt x="5" y="137"/>
                  </a:cubicBezTo>
                  <a:cubicBezTo>
                    <a:pt x="4" y="138"/>
                    <a:pt x="0" y="140"/>
                    <a:pt x="0" y="141"/>
                  </a:cubicBezTo>
                  <a:cubicBezTo>
                    <a:pt x="0" y="142"/>
                    <a:pt x="1" y="143"/>
                    <a:pt x="3" y="144"/>
                  </a:cubicBezTo>
                  <a:cubicBezTo>
                    <a:pt x="4" y="144"/>
                    <a:pt x="6" y="146"/>
                    <a:pt x="7" y="145"/>
                  </a:cubicBezTo>
                  <a:cubicBezTo>
                    <a:pt x="8" y="145"/>
                    <a:pt x="9" y="143"/>
                    <a:pt x="10" y="144"/>
                  </a:cubicBezTo>
                  <a:cubicBezTo>
                    <a:pt x="12" y="144"/>
                    <a:pt x="14" y="148"/>
                    <a:pt x="14" y="150"/>
                  </a:cubicBezTo>
                  <a:cubicBezTo>
                    <a:pt x="15" y="152"/>
                    <a:pt x="14" y="154"/>
                    <a:pt x="16" y="156"/>
                  </a:cubicBezTo>
                  <a:cubicBezTo>
                    <a:pt x="17" y="158"/>
                    <a:pt x="20" y="160"/>
                    <a:pt x="21" y="163"/>
                  </a:cubicBezTo>
                  <a:cubicBezTo>
                    <a:pt x="21" y="165"/>
                    <a:pt x="22" y="168"/>
                    <a:pt x="23" y="168"/>
                  </a:cubicBezTo>
                  <a:cubicBezTo>
                    <a:pt x="25" y="169"/>
                    <a:pt x="26" y="168"/>
                    <a:pt x="26" y="169"/>
                  </a:cubicBezTo>
                  <a:cubicBezTo>
                    <a:pt x="26" y="170"/>
                    <a:pt x="28" y="178"/>
                    <a:pt x="29" y="179"/>
                  </a:cubicBezTo>
                  <a:cubicBezTo>
                    <a:pt x="29" y="179"/>
                    <a:pt x="23" y="177"/>
                    <a:pt x="20" y="181"/>
                  </a:cubicBezTo>
                  <a:cubicBezTo>
                    <a:pt x="18" y="184"/>
                    <a:pt x="19" y="191"/>
                    <a:pt x="21" y="193"/>
                  </a:cubicBezTo>
                  <a:cubicBezTo>
                    <a:pt x="23" y="195"/>
                    <a:pt x="24" y="195"/>
                    <a:pt x="25" y="193"/>
                  </a:cubicBezTo>
                  <a:cubicBezTo>
                    <a:pt x="25" y="192"/>
                    <a:pt x="26" y="190"/>
                    <a:pt x="28" y="190"/>
                  </a:cubicBezTo>
                  <a:cubicBezTo>
                    <a:pt x="29" y="190"/>
                    <a:pt x="30" y="191"/>
                    <a:pt x="30" y="195"/>
                  </a:cubicBezTo>
                  <a:cubicBezTo>
                    <a:pt x="30" y="198"/>
                    <a:pt x="33" y="201"/>
                    <a:pt x="36" y="201"/>
                  </a:cubicBezTo>
                  <a:cubicBezTo>
                    <a:pt x="39" y="201"/>
                    <a:pt x="41" y="198"/>
                    <a:pt x="42" y="195"/>
                  </a:cubicBezTo>
                  <a:cubicBezTo>
                    <a:pt x="42" y="192"/>
                    <a:pt x="45" y="187"/>
                    <a:pt x="49" y="189"/>
                  </a:cubicBezTo>
                  <a:cubicBezTo>
                    <a:pt x="53" y="192"/>
                    <a:pt x="59" y="192"/>
                    <a:pt x="63" y="191"/>
                  </a:cubicBezTo>
                  <a:cubicBezTo>
                    <a:pt x="67" y="190"/>
                    <a:pt x="78" y="188"/>
                    <a:pt x="77" y="192"/>
                  </a:cubicBezTo>
                  <a:cubicBezTo>
                    <a:pt x="75" y="197"/>
                    <a:pt x="72" y="200"/>
                    <a:pt x="69" y="200"/>
                  </a:cubicBezTo>
                  <a:cubicBezTo>
                    <a:pt x="65" y="200"/>
                    <a:pt x="63" y="195"/>
                    <a:pt x="58" y="195"/>
                  </a:cubicBezTo>
                  <a:cubicBezTo>
                    <a:pt x="52" y="195"/>
                    <a:pt x="47" y="192"/>
                    <a:pt x="46" y="195"/>
                  </a:cubicBezTo>
                  <a:cubicBezTo>
                    <a:pt x="44" y="197"/>
                    <a:pt x="46" y="199"/>
                    <a:pt x="46" y="199"/>
                  </a:cubicBezTo>
                  <a:cubicBezTo>
                    <a:pt x="46" y="199"/>
                    <a:pt x="48" y="199"/>
                    <a:pt x="47" y="202"/>
                  </a:cubicBezTo>
                  <a:cubicBezTo>
                    <a:pt x="47" y="204"/>
                    <a:pt x="47" y="209"/>
                    <a:pt x="47" y="211"/>
                  </a:cubicBezTo>
                  <a:cubicBezTo>
                    <a:pt x="48" y="213"/>
                    <a:pt x="48" y="217"/>
                    <a:pt x="49" y="220"/>
                  </a:cubicBezTo>
                  <a:cubicBezTo>
                    <a:pt x="50" y="222"/>
                    <a:pt x="53" y="228"/>
                    <a:pt x="52" y="230"/>
                  </a:cubicBezTo>
                  <a:cubicBezTo>
                    <a:pt x="51" y="231"/>
                    <a:pt x="48" y="232"/>
                    <a:pt x="48" y="230"/>
                  </a:cubicBezTo>
                  <a:cubicBezTo>
                    <a:pt x="48" y="227"/>
                    <a:pt x="46" y="226"/>
                    <a:pt x="45" y="225"/>
                  </a:cubicBezTo>
                  <a:cubicBezTo>
                    <a:pt x="44" y="224"/>
                    <a:pt x="44" y="223"/>
                    <a:pt x="44" y="220"/>
                  </a:cubicBezTo>
                  <a:cubicBezTo>
                    <a:pt x="44" y="217"/>
                    <a:pt x="44" y="208"/>
                    <a:pt x="43" y="206"/>
                  </a:cubicBezTo>
                  <a:cubicBezTo>
                    <a:pt x="43" y="206"/>
                    <a:pt x="38" y="206"/>
                    <a:pt x="37" y="208"/>
                  </a:cubicBezTo>
                  <a:cubicBezTo>
                    <a:pt x="36" y="210"/>
                    <a:pt x="33" y="208"/>
                    <a:pt x="33" y="212"/>
                  </a:cubicBezTo>
                  <a:cubicBezTo>
                    <a:pt x="33" y="215"/>
                    <a:pt x="32" y="219"/>
                    <a:pt x="32" y="222"/>
                  </a:cubicBezTo>
                  <a:cubicBezTo>
                    <a:pt x="32" y="225"/>
                    <a:pt x="31" y="229"/>
                    <a:pt x="28" y="232"/>
                  </a:cubicBezTo>
                  <a:cubicBezTo>
                    <a:pt x="28" y="232"/>
                    <a:pt x="31" y="236"/>
                    <a:pt x="31" y="241"/>
                  </a:cubicBezTo>
                  <a:cubicBezTo>
                    <a:pt x="30" y="246"/>
                    <a:pt x="29" y="249"/>
                    <a:pt x="28" y="251"/>
                  </a:cubicBezTo>
                  <a:cubicBezTo>
                    <a:pt x="27" y="253"/>
                    <a:pt x="28" y="255"/>
                    <a:pt x="30" y="255"/>
                  </a:cubicBezTo>
                  <a:cubicBezTo>
                    <a:pt x="32" y="255"/>
                    <a:pt x="37" y="257"/>
                    <a:pt x="38" y="265"/>
                  </a:cubicBezTo>
                  <a:cubicBezTo>
                    <a:pt x="38" y="265"/>
                    <a:pt x="35" y="267"/>
                    <a:pt x="35" y="270"/>
                  </a:cubicBezTo>
                  <a:cubicBezTo>
                    <a:pt x="35" y="273"/>
                    <a:pt x="38" y="276"/>
                    <a:pt x="41" y="279"/>
                  </a:cubicBezTo>
                  <a:cubicBezTo>
                    <a:pt x="43" y="283"/>
                    <a:pt x="46" y="290"/>
                    <a:pt x="47" y="293"/>
                  </a:cubicBezTo>
                  <a:cubicBezTo>
                    <a:pt x="48" y="296"/>
                    <a:pt x="50" y="298"/>
                    <a:pt x="50" y="301"/>
                  </a:cubicBezTo>
                  <a:cubicBezTo>
                    <a:pt x="51" y="304"/>
                    <a:pt x="50" y="311"/>
                    <a:pt x="53" y="311"/>
                  </a:cubicBezTo>
                  <a:cubicBezTo>
                    <a:pt x="57" y="311"/>
                    <a:pt x="57" y="312"/>
                    <a:pt x="57" y="314"/>
                  </a:cubicBezTo>
                  <a:cubicBezTo>
                    <a:pt x="57" y="317"/>
                    <a:pt x="56" y="318"/>
                    <a:pt x="58" y="321"/>
                  </a:cubicBezTo>
                  <a:cubicBezTo>
                    <a:pt x="61" y="323"/>
                    <a:pt x="64" y="325"/>
                    <a:pt x="64" y="327"/>
                  </a:cubicBezTo>
                  <a:cubicBezTo>
                    <a:pt x="65" y="328"/>
                    <a:pt x="66" y="329"/>
                    <a:pt x="64" y="333"/>
                  </a:cubicBezTo>
                  <a:cubicBezTo>
                    <a:pt x="62" y="336"/>
                    <a:pt x="62" y="338"/>
                    <a:pt x="65" y="339"/>
                  </a:cubicBezTo>
                  <a:cubicBezTo>
                    <a:pt x="67" y="340"/>
                    <a:pt x="69" y="345"/>
                    <a:pt x="67" y="349"/>
                  </a:cubicBezTo>
                  <a:cubicBezTo>
                    <a:pt x="65" y="353"/>
                    <a:pt x="63" y="355"/>
                    <a:pt x="65" y="361"/>
                  </a:cubicBezTo>
                  <a:cubicBezTo>
                    <a:pt x="65" y="361"/>
                    <a:pt x="61" y="364"/>
                    <a:pt x="61" y="367"/>
                  </a:cubicBezTo>
                  <a:cubicBezTo>
                    <a:pt x="61" y="369"/>
                    <a:pt x="62" y="371"/>
                    <a:pt x="64" y="374"/>
                  </a:cubicBezTo>
                  <a:cubicBezTo>
                    <a:pt x="65" y="376"/>
                    <a:pt x="68" y="378"/>
                    <a:pt x="71" y="378"/>
                  </a:cubicBezTo>
                  <a:cubicBezTo>
                    <a:pt x="74" y="378"/>
                    <a:pt x="80" y="381"/>
                    <a:pt x="84" y="384"/>
                  </a:cubicBezTo>
                  <a:cubicBezTo>
                    <a:pt x="88" y="386"/>
                    <a:pt x="87" y="386"/>
                    <a:pt x="90" y="386"/>
                  </a:cubicBezTo>
                  <a:cubicBezTo>
                    <a:pt x="92" y="385"/>
                    <a:pt x="96" y="385"/>
                    <a:pt x="98" y="387"/>
                  </a:cubicBezTo>
                  <a:cubicBezTo>
                    <a:pt x="101" y="389"/>
                    <a:pt x="103" y="392"/>
                    <a:pt x="103" y="392"/>
                  </a:cubicBezTo>
                  <a:cubicBezTo>
                    <a:pt x="104" y="392"/>
                    <a:pt x="104" y="393"/>
                    <a:pt x="106" y="393"/>
                  </a:cubicBezTo>
                  <a:cubicBezTo>
                    <a:pt x="108" y="393"/>
                    <a:pt x="111" y="397"/>
                    <a:pt x="114" y="401"/>
                  </a:cubicBezTo>
                  <a:cubicBezTo>
                    <a:pt x="116" y="404"/>
                    <a:pt x="120" y="406"/>
                    <a:pt x="120" y="406"/>
                  </a:cubicBezTo>
                  <a:cubicBezTo>
                    <a:pt x="120" y="406"/>
                    <a:pt x="120" y="412"/>
                    <a:pt x="125" y="411"/>
                  </a:cubicBezTo>
                  <a:cubicBezTo>
                    <a:pt x="129" y="410"/>
                    <a:pt x="130" y="410"/>
                    <a:pt x="133" y="412"/>
                  </a:cubicBezTo>
                  <a:cubicBezTo>
                    <a:pt x="136" y="415"/>
                    <a:pt x="142" y="418"/>
                    <a:pt x="141" y="421"/>
                  </a:cubicBezTo>
                  <a:cubicBezTo>
                    <a:pt x="141" y="424"/>
                    <a:pt x="138" y="426"/>
                    <a:pt x="137" y="426"/>
                  </a:cubicBezTo>
                  <a:cubicBezTo>
                    <a:pt x="136" y="426"/>
                    <a:pt x="136" y="428"/>
                    <a:pt x="136" y="429"/>
                  </a:cubicBezTo>
                  <a:cubicBezTo>
                    <a:pt x="136" y="430"/>
                    <a:pt x="135" y="435"/>
                    <a:pt x="137" y="435"/>
                  </a:cubicBezTo>
                  <a:cubicBezTo>
                    <a:pt x="140" y="435"/>
                    <a:pt x="140" y="435"/>
                    <a:pt x="143" y="435"/>
                  </a:cubicBezTo>
                  <a:cubicBezTo>
                    <a:pt x="145" y="435"/>
                    <a:pt x="148" y="433"/>
                    <a:pt x="150" y="435"/>
                  </a:cubicBezTo>
                  <a:cubicBezTo>
                    <a:pt x="153" y="437"/>
                    <a:pt x="156" y="437"/>
                    <a:pt x="157" y="437"/>
                  </a:cubicBezTo>
                  <a:cubicBezTo>
                    <a:pt x="158" y="436"/>
                    <a:pt x="163" y="438"/>
                    <a:pt x="160" y="442"/>
                  </a:cubicBezTo>
                  <a:cubicBezTo>
                    <a:pt x="158" y="445"/>
                    <a:pt x="158" y="450"/>
                    <a:pt x="161" y="453"/>
                  </a:cubicBezTo>
                  <a:cubicBezTo>
                    <a:pt x="164" y="457"/>
                    <a:pt x="171" y="463"/>
                    <a:pt x="171" y="463"/>
                  </a:cubicBezTo>
                  <a:cubicBezTo>
                    <a:pt x="171" y="463"/>
                    <a:pt x="177" y="469"/>
                    <a:pt x="175" y="474"/>
                  </a:cubicBezTo>
                  <a:cubicBezTo>
                    <a:pt x="172" y="479"/>
                    <a:pt x="167" y="485"/>
                    <a:pt x="167" y="485"/>
                  </a:cubicBezTo>
                  <a:cubicBezTo>
                    <a:pt x="167" y="485"/>
                    <a:pt x="165" y="489"/>
                    <a:pt x="167" y="490"/>
                  </a:cubicBezTo>
                  <a:cubicBezTo>
                    <a:pt x="168" y="492"/>
                    <a:pt x="171" y="490"/>
                    <a:pt x="171" y="489"/>
                  </a:cubicBezTo>
                  <a:cubicBezTo>
                    <a:pt x="171" y="488"/>
                    <a:pt x="173" y="486"/>
                    <a:pt x="173" y="486"/>
                  </a:cubicBezTo>
                  <a:cubicBezTo>
                    <a:pt x="173" y="486"/>
                    <a:pt x="176" y="487"/>
                    <a:pt x="175" y="490"/>
                  </a:cubicBezTo>
                  <a:cubicBezTo>
                    <a:pt x="175" y="493"/>
                    <a:pt x="171" y="496"/>
                    <a:pt x="171" y="496"/>
                  </a:cubicBezTo>
                  <a:cubicBezTo>
                    <a:pt x="173" y="499"/>
                    <a:pt x="173" y="499"/>
                    <a:pt x="173" y="499"/>
                  </a:cubicBezTo>
                  <a:cubicBezTo>
                    <a:pt x="195" y="500"/>
                    <a:pt x="195" y="500"/>
                    <a:pt x="195" y="500"/>
                  </a:cubicBezTo>
                  <a:cubicBezTo>
                    <a:pt x="266" y="506"/>
                    <a:pt x="266" y="506"/>
                    <a:pt x="266" y="506"/>
                  </a:cubicBezTo>
                  <a:cubicBezTo>
                    <a:pt x="266" y="506"/>
                    <a:pt x="270" y="506"/>
                    <a:pt x="271" y="508"/>
                  </a:cubicBezTo>
                  <a:cubicBezTo>
                    <a:pt x="277" y="513"/>
                    <a:pt x="278" y="507"/>
                    <a:pt x="278" y="50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7" name="Freeform 24"/>
            <p:cNvSpPr>
              <a:spLocks/>
            </p:cNvSpPr>
            <p:nvPr/>
          </p:nvSpPr>
          <p:spPr bwMode="auto">
            <a:xfrm>
              <a:off x="11040545" y="6421211"/>
              <a:ext cx="969963" cy="1092200"/>
            </a:xfrm>
            <a:custGeom>
              <a:avLst/>
              <a:gdLst>
                <a:gd name="T0" fmla="*/ 74 w 258"/>
                <a:gd name="T1" fmla="*/ 0 h 291"/>
                <a:gd name="T2" fmla="*/ 65 w 258"/>
                <a:gd name="T3" fmla="*/ 39 h 291"/>
                <a:gd name="T4" fmla="*/ 58 w 258"/>
                <a:gd name="T5" fmla="*/ 31 h 291"/>
                <a:gd name="T6" fmla="*/ 48 w 258"/>
                <a:gd name="T7" fmla="*/ 28 h 291"/>
                <a:gd name="T8" fmla="*/ 36 w 258"/>
                <a:gd name="T9" fmla="*/ 41 h 291"/>
                <a:gd name="T10" fmla="*/ 33 w 258"/>
                <a:gd name="T11" fmla="*/ 51 h 291"/>
                <a:gd name="T12" fmla="*/ 32 w 258"/>
                <a:gd name="T13" fmla="*/ 62 h 291"/>
                <a:gd name="T14" fmla="*/ 34 w 258"/>
                <a:gd name="T15" fmla="*/ 79 h 291"/>
                <a:gd name="T16" fmla="*/ 29 w 258"/>
                <a:gd name="T17" fmla="*/ 84 h 291"/>
                <a:gd name="T18" fmla="*/ 33 w 258"/>
                <a:gd name="T19" fmla="*/ 91 h 291"/>
                <a:gd name="T20" fmla="*/ 34 w 258"/>
                <a:gd name="T21" fmla="*/ 102 h 291"/>
                <a:gd name="T22" fmla="*/ 39 w 258"/>
                <a:gd name="T23" fmla="*/ 111 h 291"/>
                <a:gd name="T24" fmla="*/ 38 w 258"/>
                <a:gd name="T25" fmla="*/ 122 h 291"/>
                <a:gd name="T26" fmla="*/ 29 w 258"/>
                <a:gd name="T27" fmla="*/ 134 h 291"/>
                <a:gd name="T28" fmla="*/ 21 w 258"/>
                <a:gd name="T29" fmla="*/ 142 h 291"/>
                <a:gd name="T30" fmla="*/ 20 w 258"/>
                <a:gd name="T31" fmla="*/ 149 h 291"/>
                <a:gd name="T32" fmla="*/ 13 w 258"/>
                <a:gd name="T33" fmla="*/ 168 h 291"/>
                <a:gd name="T34" fmla="*/ 21 w 258"/>
                <a:gd name="T35" fmla="*/ 181 h 291"/>
                <a:gd name="T36" fmla="*/ 16 w 258"/>
                <a:gd name="T37" fmla="*/ 186 h 291"/>
                <a:gd name="T38" fmla="*/ 9 w 258"/>
                <a:gd name="T39" fmla="*/ 187 h 291"/>
                <a:gd name="T40" fmla="*/ 0 w 258"/>
                <a:gd name="T41" fmla="*/ 198 h 291"/>
                <a:gd name="T42" fmla="*/ 141 w 258"/>
                <a:gd name="T43" fmla="*/ 277 h 291"/>
                <a:gd name="T44" fmla="*/ 223 w 258"/>
                <a:gd name="T45" fmla="*/ 291 h 291"/>
                <a:gd name="T46" fmla="*/ 258 w 258"/>
                <a:gd name="T47" fmla="*/ 33 h 291"/>
                <a:gd name="T48" fmla="*/ 74 w 258"/>
                <a:gd name="T4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8" h="291">
                  <a:moveTo>
                    <a:pt x="74" y="0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0" y="35"/>
                    <a:pt x="58" y="31"/>
                  </a:cubicBezTo>
                  <a:cubicBezTo>
                    <a:pt x="56" y="27"/>
                    <a:pt x="57" y="28"/>
                    <a:pt x="48" y="28"/>
                  </a:cubicBezTo>
                  <a:cubicBezTo>
                    <a:pt x="40" y="28"/>
                    <a:pt x="36" y="37"/>
                    <a:pt x="36" y="41"/>
                  </a:cubicBezTo>
                  <a:cubicBezTo>
                    <a:pt x="36" y="45"/>
                    <a:pt x="34" y="48"/>
                    <a:pt x="33" y="51"/>
                  </a:cubicBezTo>
                  <a:cubicBezTo>
                    <a:pt x="31" y="54"/>
                    <a:pt x="30" y="58"/>
                    <a:pt x="32" y="62"/>
                  </a:cubicBezTo>
                  <a:cubicBezTo>
                    <a:pt x="33" y="65"/>
                    <a:pt x="34" y="72"/>
                    <a:pt x="34" y="79"/>
                  </a:cubicBezTo>
                  <a:cubicBezTo>
                    <a:pt x="34" y="86"/>
                    <a:pt x="29" y="84"/>
                    <a:pt x="29" y="84"/>
                  </a:cubicBezTo>
                  <a:cubicBezTo>
                    <a:pt x="29" y="84"/>
                    <a:pt x="33" y="86"/>
                    <a:pt x="33" y="91"/>
                  </a:cubicBezTo>
                  <a:cubicBezTo>
                    <a:pt x="33" y="96"/>
                    <a:pt x="32" y="97"/>
                    <a:pt x="34" y="102"/>
                  </a:cubicBezTo>
                  <a:cubicBezTo>
                    <a:pt x="36" y="107"/>
                    <a:pt x="36" y="110"/>
                    <a:pt x="39" y="111"/>
                  </a:cubicBezTo>
                  <a:cubicBezTo>
                    <a:pt x="42" y="113"/>
                    <a:pt x="44" y="120"/>
                    <a:pt x="38" y="122"/>
                  </a:cubicBezTo>
                  <a:cubicBezTo>
                    <a:pt x="32" y="125"/>
                    <a:pt x="29" y="130"/>
                    <a:pt x="29" y="134"/>
                  </a:cubicBezTo>
                  <a:cubicBezTo>
                    <a:pt x="29" y="139"/>
                    <a:pt x="25" y="142"/>
                    <a:pt x="21" y="142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20" y="149"/>
                    <a:pt x="8" y="161"/>
                    <a:pt x="13" y="168"/>
                  </a:cubicBezTo>
                  <a:cubicBezTo>
                    <a:pt x="18" y="175"/>
                    <a:pt x="19" y="180"/>
                    <a:pt x="21" y="181"/>
                  </a:cubicBezTo>
                  <a:cubicBezTo>
                    <a:pt x="22" y="183"/>
                    <a:pt x="20" y="189"/>
                    <a:pt x="16" y="186"/>
                  </a:cubicBezTo>
                  <a:cubicBezTo>
                    <a:pt x="16" y="186"/>
                    <a:pt x="15" y="192"/>
                    <a:pt x="9" y="187"/>
                  </a:cubicBezTo>
                  <a:cubicBezTo>
                    <a:pt x="9" y="187"/>
                    <a:pt x="1" y="192"/>
                    <a:pt x="0" y="198"/>
                  </a:cubicBezTo>
                  <a:cubicBezTo>
                    <a:pt x="141" y="277"/>
                    <a:pt x="141" y="277"/>
                    <a:pt x="141" y="277"/>
                  </a:cubicBezTo>
                  <a:cubicBezTo>
                    <a:pt x="223" y="291"/>
                    <a:pt x="223" y="291"/>
                    <a:pt x="223" y="291"/>
                  </a:cubicBezTo>
                  <a:cubicBezTo>
                    <a:pt x="258" y="33"/>
                    <a:pt x="258" y="33"/>
                    <a:pt x="258" y="33"/>
                  </a:cubicBezTo>
                  <a:lnTo>
                    <a:pt x="74" y="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8" name="Freeform 25"/>
            <p:cNvSpPr>
              <a:spLocks/>
            </p:cNvSpPr>
            <p:nvPr/>
          </p:nvSpPr>
          <p:spPr bwMode="auto">
            <a:xfrm>
              <a:off x="12242284" y="6737123"/>
              <a:ext cx="1919287" cy="1895475"/>
            </a:xfrm>
            <a:custGeom>
              <a:avLst/>
              <a:gdLst>
                <a:gd name="T0" fmla="*/ 472 w 511"/>
                <a:gd name="T1" fmla="*/ 150 h 505"/>
                <a:gd name="T2" fmla="*/ 444 w 511"/>
                <a:gd name="T3" fmla="*/ 137 h 505"/>
                <a:gd name="T4" fmla="*/ 416 w 511"/>
                <a:gd name="T5" fmla="*/ 139 h 505"/>
                <a:gd name="T6" fmla="*/ 403 w 511"/>
                <a:gd name="T7" fmla="*/ 144 h 505"/>
                <a:gd name="T8" fmla="*/ 387 w 511"/>
                <a:gd name="T9" fmla="*/ 133 h 505"/>
                <a:gd name="T10" fmla="*/ 378 w 511"/>
                <a:gd name="T11" fmla="*/ 140 h 505"/>
                <a:gd name="T12" fmla="*/ 360 w 511"/>
                <a:gd name="T13" fmla="*/ 137 h 505"/>
                <a:gd name="T14" fmla="*/ 348 w 511"/>
                <a:gd name="T15" fmla="*/ 140 h 505"/>
                <a:gd name="T16" fmla="*/ 329 w 511"/>
                <a:gd name="T17" fmla="*/ 124 h 505"/>
                <a:gd name="T18" fmla="*/ 325 w 511"/>
                <a:gd name="T19" fmla="*/ 129 h 505"/>
                <a:gd name="T20" fmla="*/ 308 w 511"/>
                <a:gd name="T21" fmla="*/ 122 h 505"/>
                <a:gd name="T22" fmla="*/ 292 w 511"/>
                <a:gd name="T23" fmla="*/ 111 h 505"/>
                <a:gd name="T24" fmla="*/ 265 w 511"/>
                <a:gd name="T25" fmla="*/ 101 h 505"/>
                <a:gd name="T26" fmla="*/ 153 w 511"/>
                <a:gd name="T27" fmla="*/ 0 h 505"/>
                <a:gd name="T28" fmla="*/ 0 w 511"/>
                <a:gd name="T29" fmla="*/ 202 h 505"/>
                <a:gd name="T30" fmla="*/ 14 w 511"/>
                <a:gd name="T31" fmla="*/ 220 h 505"/>
                <a:gd name="T32" fmla="*/ 41 w 511"/>
                <a:gd name="T33" fmla="*/ 251 h 505"/>
                <a:gd name="T34" fmla="*/ 60 w 511"/>
                <a:gd name="T35" fmla="*/ 287 h 505"/>
                <a:gd name="T36" fmla="*/ 86 w 511"/>
                <a:gd name="T37" fmla="*/ 327 h 505"/>
                <a:gd name="T38" fmla="*/ 108 w 511"/>
                <a:gd name="T39" fmla="*/ 341 h 505"/>
                <a:gd name="T40" fmla="*/ 139 w 511"/>
                <a:gd name="T41" fmla="*/ 317 h 505"/>
                <a:gd name="T42" fmla="*/ 166 w 511"/>
                <a:gd name="T43" fmla="*/ 313 h 505"/>
                <a:gd name="T44" fmla="*/ 192 w 511"/>
                <a:gd name="T45" fmla="*/ 320 h 505"/>
                <a:gd name="T46" fmla="*/ 217 w 511"/>
                <a:gd name="T47" fmla="*/ 346 h 505"/>
                <a:gd name="T48" fmla="*/ 242 w 511"/>
                <a:gd name="T49" fmla="*/ 385 h 505"/>
                <a:gd name="T50" fmla="*/ 267 w 511"/>
                <a:gd name="T51" fmla="*/ 424 h 505"/>
                <a:gd name="T52" fmla="*/ 279 w 511"/>
                <a:gd name="T53" fmla="*/ 460 h 505"/>
                <a:gd name="T54" fmla="*/ 303 w 511"/>
                <a:gd name="T55" fmla="*/ 487 h 505"/>
                <a:gd name="T56" fmla="*/ 345 w 511"/>
                <a:gd name="T57" fmla="*/ 495 h 505"/>
                <a:gd name="T58" fmla="*/ 363 w 511"/>
                <a:gd name="T59" fmla="*/ 481 h 505"/>
                <a:gd name="T60" fmla="*/ 358 w 511"/>
                <a:gd name="T61" fmla="*/ 428 h 505"/>
                <a:gd name="T62" fmla="*/ 358 w 511"/>
                <a:gd name="T63" fmla="*/ 485 h 505"/>
                <a:gd name="T64" fmla="*/ 346 w 511"/>
                <a:gd name="T65" fmla="*/ 448 h 505"/>
                <a:gd name="T66" fmla="*/ 342 w 511"/>
                <a:gd name="T67" fmla="*/ 436 h 505"/>
                <a:gd name="T68" fmla="*/ 356 w 511"/>
                <a:gd name="T69" fmla="*/ 425 h 505"/>
                <a:gd name="T70" fmla="*/ 360 w 511"/>
                <a:gd name="T71" fmla="*/ 410 h 505"/>
                <a:gd name="T72" fmla="*/ 378 w 511"/>
                <a:gd name="T73" fmla="*/ 390 h 505"/>
                <a:gd name="T74" fmla="*/ 369 w 511"/>
                <a:gd name="T75" fmla="*/ 409 h 505"/>
                <a:gd name="T76" fmla="*/ 393 w 511"/>
                <a:gd name="T77" fmla="*/ 387 h 505"/>
                <a:gd name="T78" fmla="*/ 394 w 511"/>
                <a:gd name="T79" fmla="*/ 370 h 505"/>
                <a:gd name="T80" fmla="*/ 393 w 511"/>
                <a:gd name="T81" fmla="*/ 385 h 505"/>
                <a:gd name="T82" fmla="*/ 408 w 511"/>
                <a:gd name="T83" fmla="*/ 378 h 505"/>
                <a:gd name="T84" fmla="*/ 424 w 511"/>
                <a:gd name="T85" fmla="*/ 369 h 505"/>
                <a:gd name="T86" fmla="*/ 448 w 511"/>
                <a:gd name="T87" fmla="*/ 357 h 505"/>
                <a:gd name="T88" fmla="*/ 456 w 511"/>
                <a:gd name="T89" fmla="*/ 350 h 505"/>
                <a:gd name="T90" fmla="*/ 462 w 511"/>
                <a:gd name="T91" fmla="*/ 324 h 505"/>
                <a:gd name="T92" fmla="*/ 464 w 511"/>
                <a:gd name="T93" fmla="*/ 340 h 505"/>
                <a:gd name="T94" fmla="*/ 494 w 511"/>
                <a:gd name="T95" fmla="*/ 332 h 505"/>
                <a:gd name="T96" fmla="*/ 503 w 511"/>
                <a:gd name="T97" fmla="*/ 312 h 505"/>
                <a:gd name="T98" fmla="*/ 509 w 511"/>
                <a:gd name="T99" fmla="*/ 272 h 505"/>
                <a:gd name="T100" fmla="*/ 493 w 511"/>
                <a:gd name="T101" fmla="*/ 227 h 505"/>
                <a:gd name="T102" fmla="*/ 483 w 511"/>
                <a:gd name="T103" fmla="*/ 15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1" h="505">
                  <a:moveTo>
                    <a:pt x="483" y="153"/>
                  </a:moveTo>
                  <a:cubicBezTo>
                    <a:pt x="479" y="151"/>
                    <a:pt x="479" y="151"/>
                    <a:pt x="479" y="151"/>
                  </a:cubicBezTo>
                  <a:cubicBezTo>
                    <a:pt x="473" y="148"/>
                    <a:pt x="473" y="148"/>
                    <a:pt x="473" y="148"/>
                  </a:cubicBezTo>
                  <a:cubicBezTo>
                    <a:pt x="473" y="149"/>
                    <a:pt x="473" y="150"/>
                    <a:pt x="472" y="150"/>
                  </a:cubicBezTo>
                  <a:cubicBezTo>
                    <a:pt x="470" y="151"/>
                    <a:pt x="468" y="151"/>
                    <a:pt x="462" y="146"/>
                  </a:cubicBezTo>
                  <a:cubicBezTo>
                    <a:pt x="460" y="144"/>
                    <a:pt x="457" y="142"/>
                    <a:pt x="455" y="141"/>
                  </a:cubicBezTo>
                  <a:cubicBezTo>
                    <a:pt x="451" y="138"/>
                    <a:pt x="449" y="137"/>
                    <a:pt x="447" y="137"/>
                  </a:cubicBezTo>
                  <a:cubicBezTo>
                    <a:pt x="447" y="137"/>
                    <a:pt x="446" y="137"/>
                    <a:pt x="444" y="137"/>
                  </a:cubicBezTo>
                  <a:cubicBezTo>
                    <a:pt x="444" y="137"/>
                    <a:pt x="444" y="137"/>
                    <a:pt x="444" y="137"/>
                  </a:cubicBezTo>
                  <a:cubicBezTo>
                    <a:pt x="440" y="138"/>
                    <a:pt x="436" y="138"/>
                    <a:pt x="434" y="138"/>
                  </a:cubicBezTo>
                  <a:cubicBezTo>
                    <a:pt x="429" y="138"/>
                    <a:pt x="432" y="139"/>
                    <a:pt x="427" y="139"/>
                  </a:cubicBezTo>
                  <a:cubicBezTo>
                    <a:pt x="421" y="139"/>
                    <a:pt x="420" y="139"/>
                    <a:pt x="416" y="139"/>
                  </a:cubicBezTo>
                  <a:cubicBezTo>
                    <a:pt x="414" y="139"/>
                    <a:pt x="411" y="140"/>
                    <a:pt x="409" y="142"/>
                  </a:cubicBezTo>
                  <a:cubicBezTo>
                    <a:pt x="407" y="143"/>
                    <a:pt x="405" y="144"/>
                    <a:pt x="404" y="144"/>
                  </a:cubicBezTo>
                  <a:cubicBezTo>
                    <a:pt x="404" y="144"/>
                    <a:pt x="404" y="144"/>
                    <a:pt x="404" y="144"/>
                  </a:cubicBezTo>
                  <a:cubicBezTo>
                    <a:pt x="404" y="144"/>
                    <a:pt x="404" y="144"/>
                    <a:pt x="403" y="144"/>
                  </a:cubicBezTo>
                  <a:cubicBezTo>
                    <a:pt x="401" y="144"/>
                    <a:pt x="400" y="142"/>
                    <a:pt x="400" y="140"/>
                  </a:cubicBezTo>
                  <a:cubicBezTo>
                    <a:pt x="399" y="138"/>
                    <a:pt x="398" y="136"/>
                    <a:pt x="396" y="135"/>
                  </a:cubicBezTo>
                  <a:cubicBezTo>
                    <a:pt x="395" y="135"/>
                    <a:pt x="394" y="135"/>
                    <a:pt x="393" y="135"/>
                  </a:cubicBezTo>
                  <a:cubicBezTo>
                    <a:pt x="391" y="135"/>
                    <a:pt x="389" y="135"/>
                    <a:pt x="387" y="133"/>
                  </a:cubicBezTo>
                  <a:cubicBezTo>
                    <a:pt x="385" y="132"/>
                    <a:pt x="383" y="131"/>
                    <a:pt x="382" y="131"/>
                  </a:cubicBezTo>
                  <a:cubicBezTo>
                    <a:pt x="381" y="132"/>
                    <a:pt x="379" y="135"/>
                    <a:pt x="379" y="137"/>
                  </a:cubicBezTo>
                  <a:cubicBezTo>
                    <a:pt x="379" y="138"/>
                    <a:pt x="379" y="138"/>
                    <a:pt x="379" y="138"/>
                  </a:cubicBezTo>
                  <a:cubicBezTo>
                    <a:pt x="379" y="140"/>
                    <a:pt x="379" y="140"/>
                    <a:pt x="378" y="140"/>
                  </a:cubicBezTo>
                  <a:cubicBezTo>
                    <a:pt x="377" y="141"/>
                    <a:pt x="376" y="141"/>
                    <a:pt x="375" y="140"/>
                  </a:cubicBezTo>
                  <a:cubicBezTo>
                    <a:pt x="374" y="137"/>
                    <a:pt x="374" y="135"/>
                    <a:pt x="372" y="136"/>
                  </a:cubicBezTo>
                  <a:cubicBezTo>
                    <a:pt x="370" y="136"/>
                    <a:pt x="370" y="138"/>
                    <a:pt x="369" y="139"/>
                  </a:cubicBezTo>
                  <a:cubicBezTo>
                    <a:pt x="367" y="140"/>
                    <a:pt x="364" y="139"/>
                    <a:pt x="360" y="137"/>
                  </a:cubicBezTo>
                  <a:cubicBezTo>
                    <a:pt x="360" y="137"/>
                    <a:pt x="359" y="137"/>
                    <a:pt x="359" y="137"/>
                  </a:cubicBezTo>
                  <a:cubicBezTo>
                    <a:pt x="359" y="137"/>
                    <a:pt x="358" y="137"/>
                    <a:pt x="358" y="137"/>
                  </a:cubicBezTo>
                  <a:cubicBezTo>
                    <a:pt x="357" y="137"/>
                    <a:pt x="356" y="137"/>
                    <a:pt x="355" y="137"/>
                  </a:cubicBezTo>
                  <a:cubicBezTo>
                    <a:pt x="353" y="138"/>
                    <a:pt x="351" y="140"/>
                    <a:pt x="348" y="140"/>
                  </a:cubicBezTo>
                  <a:cubicBezTo>
                    <a:pt x="344" y="140"/>
                    <a:pt x="342" y="137"/>
                    <a:pt x="340" y="134"/>
                  </a:cubicBezTo>
                  <a:cubicBezTo>
                    <a:pt x="340" y="133"/>
                    <a:pt x="340" y="132"/>
                    <a:pt x="339" y="131"/>
                  </a:cubicBezTo>
                  <a:cubicBezTo>
                    <a:pt x="338" y="129"/>
                    <a:pt x="337" y="127"/>
                    <a:pt x="336" y="125"/>
                  </a:cubicBezTo>
                  <a:cubicBezTo>
                    <a:pt x="334" y="123"/>
                    <a:pt x="332" y="121"/>
                    <a:pt x="329" y="124"/>
                  </a:cubicBezTo>
                  <a:cubicBezTo>
                    <a:pt x="328" y="125"/>
                    <a:pt x="327" y="126"/>
                    <a:pt x="327" y="127"/>
                  </a:cubicBezTo>
                  <a:cubicBezTo>
                    <a:pt x="327" y="128"/>
                    <a:pt x="328" y="131"/>
                    <a:pt x="327" y="131"/>
                  </a:cubicBezTo>
                  <a:cubicBezTo>
                    <a:pt x="327" y="132"/>
                    <a:pt x="327" y="132"/>
                    <a:pt x="326" y="131"/>
                  </a:cubicBezTo>
                  <a:cubicBezTo>
                    <a:pt x="326" y="131"/>
                    <a:pt x="325" y="130"/>
                    <a:pt x="325" y="129"/>
                  </a:cubicBezTo>
                  <a:cubicBezTo>
                    <a:pt x="321" y="125"/>
                    <a:pt x="316" y="124"/>
                    <a:pt x="313" y="124"/>
                  </a:cubicBezTo>
                  <a:cubicBezTo>
                    <a:pt x="311" y="123"/>
                    <a:pt x="310" y="123"/>
                    <a:pt x="310" y="123"/>
                  </a:cubicBezTo>
                  <a:cubicBezTo>
                    <a:pt x="310" y="123"/>
                    <a:pt x="310" y="123"/>
                    <a:pt x="309" y="123"/>
                  </a:cubicBezTo>
                  <a:cubicBezTo>
                    <a:pt x="309" y="123"/>
                    <a:pt x="309" y="123"/>
                    <a:pt x="308" y="122"/>
                  </a:cubicBezTo>
                  <a:cubicBezTo>
                    <a:pt x="306" y="121"/>
                    <a:pt x="305" y="121"/>
                    <a:pt x="302" y="120"/>
                  </a:cubicBezTo>
                  <a:cubicBezTo>
                    <a:pt x="302" y="120"/>
                    <a:pt x="301" y="119"/>
                    <a:pt x="301" y="119"/>
                  </a:cubicBezTo>
                  <a:cubicBezTo>
                    <a:pt x="301" y="119"/>
                    <a:pt x="300" y="119"/>
                    <a:pt x="300" y="119"/>
                  </a:cubicBezTo>
                  <a:cubicBezTo>
                    <a:pt x="296" y="119"/>
                    <a:pt x="293" y="113"/>
                    <a:pt x="292" y="111"/>
                  </a:cubicBezTo>
                  <a:cubicBezTo>
                    <a:pt x="291" y="110"/>
                    <a:pt x="289" y="107"/>
                    <a:pt x="287" y="106"/>
                  </a:cubicBezTo>
                  <a:cubicBezTo>
                    <a:pt x="285" y="105"/>
                    <a:pt x="283" y="104"/>
                    <a:pt x="282" y="104"/>
                  </a:cubicBezTo>
                  <a:cubicBezTo>
                    <a:pt x="281" y="104"/>
                    <a:pt x="281" y="104"/>
                    <a:pt x="281" y="104"/>
                  </a:cubicBezTo>
                  <a:cubicBezTo>
                    <a:pt x="276" y="104"/>
                    <a:pt x="267" y="102"/>
                    <a:pt x="265" y="101"/>
                  </a:cubicBezTo>
                  <a:cubicBezTo>
                    <a:pt x="264" y="101"/>
                    <a:pt x="263" y="101"/>
                    <a:pt x="263" y="101"/>
                  </a:cubicBezTo>
                  <a:cubicBezTo>
                    <a:pt x="261" y="100"/>
                    <a:pt x="260" y="100"/>
                    <a:pt x="260" y="100"/>
                  </a:cubicBezTo>
                  <a:cubicBezTo>
                    <a:pt x="263" y="11"/>
                    <a:pt x="263" y="11"/>
                    <a:pt x="263" y="11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36" y="206"/>
                    <a:pt x="136" y="206"/>
                    <a:pt x="136" y="206"/>
                  </a:cubicBezTo>
                  <a:cubicBezTo>
                    <a:pt x="2" y="193"/>
                    <a:pt x="2" y="193"/>
                    <a:pt x="2" y="193"/>
                  </a:cubicBezTo>
                  <a:cubicBezTo>
                    <a:pt x="1" y="202"/>
                    <a:pt x="1" y="202"/>
                    <a:pt x="1" y="202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1" y="202"/>
                    <a:pt x="3" y="204"/>
                    <a:pt x="3" y="205"/>
                  </a:cubicBezTo>
                  <a:cubicBezTo>
                    <a:pt x="3" y="206"/>
                    <a:pt x="4" y="209"/>
                    <a:pt x="4" y="209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9" y="217"/>
                    <a:pt x="12" y="220"/>
                    <a:pt x="14" y="220"/>
                  </a:cubicBezTo>
                  <a:cubicBezTo>
                    <a:pt x="16" y="220"/>
                    <a:pt x="23" y="228"/>
                    <a:pt x="25" y="232"/>
                  </a:cubicBezTo>
                  <a:cubicBezTo>
                    <a:pt x="27" y="237"/>
                    <a:pt x="28" y="239"/>
                    <a:pt x="30" y="241"/>
                  </a:cubicBezTo>
                  <a:cubicBezTo>
                    <a:pt x="33" y="243"/>
                    <a:pt x="38" y="249"/>
                    <a:pt x="39" y="250"/>
                  </a:cubicBezTo>
                  <a:cubicBezTo>
                    <a:pt x="39" y="251"/>
                    <a:pt x="40" y="251"/>
                    <a:pt x="41" y="251"/>
                  </a:cubicBezTo>
                  <a:cubicBezTo>
                    <a:pt x="42" y="251"/>
                    <a:pt x="43" y="252"/>
                    <a:pt x="44" y="254"/>
                  </a:cubicBezTo>
                  <a:cubicBezTo>
                    <a:pt x="44" y="255"/>
                    <a:pt x="45" y="257"/>
                    <a:pt x="48" y="259"/>
                  </a:cubicBezTo>
                  <a:cubicBezTo>
                    <a:pt x="51" y="261"/>
                    <a:pt x="56" y="265"/>
                    <a:pt x="57" y="269"/>
                  </a:cubicBezTo>
                  <a:cubicBezTo>
                    <a:pt x="57" y="272"/>
                    <a:pt x="59" y="283"/>
                    <a:pt x="60" y="287"/>
                  </a:cubicBezTo>
                  <a:cubicBezTo>
                    <a:pt x="62" y="291"/>
                    <a:pt x="64" y="300"/>
                    <a:pt x="65" y="303"/>
                  </a:cubicBezTo>
                  <a:cubicBezTo>
                    <a:pt x="65" y="306"/>
                    <a:pt x="67" y="310"/>
                    <a:pt x="68" y="311"/>
                  </a:cubicBezTo>
                  <a:cubicBezTo>
                    <a:pt x="69" y="311"/>
                    <a:pt x="69" y="315"/>
                    <a:pt x="73" y="319"/>
                  </a:cubicBezTo>
                  <a:cubicBezTo>
                    <a:pt x="77" y="323"/>
                    <a:pt x="83" y="327"/>
                    <a:pt x="86" y="327"/>
                  </a:cubicBezTo>
                  <a:cubicBezTo>
                    <a:pt x="92" y="332"/>
                    <a:pt x="92" y="332"/>
                    <a:pt x="92" y="332"/>
                  </a:cubicBezTo>
                  <a:cubicBezTo>
                    <a:pt x="92" y="332"/>
                    <a:pt x="96" y="333"/>
                    <a:pt x="97" y="333"/>
                  </a:cubicBezTo>
                  <a:cubicBezTo>
                    <a:pt x="97" y="333"/>
                    <a:pt x="100" y="336"/>
                    <a:pt x="103" y="336"/>
                  </a:cubicBezTo>
                  <a:cubicBezTo>
                    <a:pt x="106" y="336"/>
                    <a:pt x="107" y="339"/>
                    <a:pt x="108" y="341"/>
                  </a:cubicBezTo>
                  <a:cubicBezTo>
                    <a:pt x="110" y="343"/>
                    <a:pt x="115" y="349"/>
                    <a:pt x="119" y="348"/>
                  </a:cubicBezTo>
                  <a:cubicBezTo>
                    <a:pt x="123" y="347"/>
                    <a:pt x="125" y="340"/>
                    <a:pt x="127" y="338"/>
                  </a:cubicBezTo>
                  <a:cubicBezTo>
                    <a:pt x="130" y="336"/>
                    <a:pt x="133" y="330"/>
                    <a:pt x="133" y="326"/>
                  </a:cubicBezTo>
                  <a:cubicBezTo>
                    <a:pt x="133" y="323"/>
                    <a:pt x="136" y="318"/>
                    <a:pt x="139" y="317"/>
                  </a:cubicBezTo>
                  <a:cubicBezTo>
                    <a:pt x="142" y="315"/>
                    <a:pt x="144" y="310"/>
                    <a:pt x="144" y="310"/>
                  </a:cubicBezTo>
                  <a:cubicBezTo>
                    <a:pt x="144" y="310"/>
                    <a:pt x="149" y="306"/>
                    <a:pt x="153" y="308"/>
                  </a:cubicBezTo>
                  <a:cubicBezTo>
                    <a:pt x="158" y="311"/>
                    <a:pt x="161" y="310"/>
                    <a:pt x="161" y="310"/>
                  </a:cubicBezTo>
                  <a:cubicBezTo>
                    <a:pt x="161" y="310"/>
                    <a:pt x="162" y="312"/>
                    <a:pt x="166" y="313"/>
                  </a:cubicBezTo>
                  <a:cubicBezTo>
                    <a:pt x="170" y="313"/>
                    <a:pt x="174" y="314"/>
                    <a:pt x="174" y="316"/>
                  </a:cubicBezTo>
                  <a:cubicBezTo>
                    <a:pt x="174" y="316"/>
                    <a:pt x="178" y="314"/>
                    <a:pt x="180" y="316"/>
                  </a:cubicBezTo>
                  <a:cubicBezTo>
                    <a:pt x="182" y="318"/>
                    <a:pt x="184" y="317"/>
                    <a:pt x="184" y="317"/>
                  </a:cubicBezTo>
                  <a:cubicBezTo>
                    <a:pt x="184" y="316"/>
                    <a:pt x="189" y="317"/>
                    <a:pt x="192" y="320"/>
                  </a:cubicBezTo>
                  <a:cubicBezTo>
                    <a:pt x="195" y="323"/>
                    <a:pt x="199" y="323"/>
                    <a:pt x="202" y="324"/>
                  </a:cubicBezTo>
                  <a:cubicBezTo>
                    <a:pt x="205" y="325"/>
                    <a:pt x="206" y="326"/>
                    <a:pt x="207" y="329"/>
                  </a:cubicBezTo>
                  <a:cubicBezTo>
                    <a:pt x="208" y="333"/>
                    <a:pt x="216" y="339"/>
                    <a:pt x="218" y="340"/>
                  </a:cubicBezTo>
                  <a:cubicBezTo>
                    <a:pt x="220" y="342"/>
                    <a:pt x="221" y="347"/>
                    <a:pt x="217" y="346"/>
                  </a:cubicBezTo>
                  <a:cubicBezTo>
                    <a:pt x="217" y="346"/>
                    <a:pt x="231" y="355"/>
                    <a:pt x="229" y="361"/>
                  </a:cubicBezTo>
                  <a:cubicBezTo>
                    <a:pt x="229" y="361"/>
                    <a:pt x="228" y="362"/>
                    <a:pt x="229" y="364"/>
                  </a:cubicBezTo>
                  <a:cubicBezTo>
                    <a:pt x="231" y="366"/>
                    <a:pt x="237" y="376"/>
                    <a:pt x="238" y="380"/>
                  </a:cubicBezTo>
                  <a:cubicBezTo>
                    <a:pt x="240" y="383"/>
                    <a:pt x="241" y="384"/>
                    <a:pt x="242" y="385"/>
                  </a:cubicBezTo>
                  <a:cubicBezTo>
                    <a:pt x="242" y="385"/>
                    <a:pt x="243" y="387"/>
                    <a:pt x="243" y="389"/>
                  </a:cubicBezTo>
                  <a:cubicBezTo>
                    <a:pt x="244" y="391"/>
                    <a:pt x="251" y="405"/>
                    <a:pt x="251" y="405"/>
                  </a:cubicBezTo>
                  <a:cubicBezTo>
                    <a:pt x="251" y="405"/>
                    <a:pt x="254" y="411"/>
                    <a:pt x="257" y="413"/>
                  </a:cubicBezTo>
                  <a:cubicBezTo>
                    <a:pt x="261" y="415"/>
                    <a:pt x="267" y="418"/>
                    <a:pt x="267" y="424"/>
                  </a:cubicBezTo>
                  <a:cubicBezTo>
                    <a:pt x="267" y="429"/>
                    <a:pt x="267" y="434"/>
                    <a:pt x="270" y="438"/>
                  </a:cubicBezTo>
                  <a:cubicBezTo>
                    <a:pt x="272" y="441"/>
                    <a:pt x="272" y="447"/>
                    <a:pt x="271" y="448"/>
                  </a:cubicBezTo>
                  <a:cubicBezTo>
                    <a:pt x="271" y="450"/>
                    <a:pt x="272" y="451"/>
                    <a:pt x="273" y="452"/>
                  </a:cubicBezTo>
                  <a:cubicBezTo>
                    <a:pt x="274" y="454"/>
                    <a:pt x="276" y="459"/>
                    <a:pt x="279" y="460"/>
                  </a:cubicBezTo>
                  <a:cubicBezTo>
                    <a:pt x="282" y="460"/>
                    <a:pt x="286" y="464"/>
                    <a:pt x="286" y="469"/>
                  </a:cubicBezTo>
                  <a:cubicBezTo>
                    <a:pt x="286" y="473"/>
                    <a:pt x="291" y="478"/>
                    <a:pt x="294" y="479"/>
                  </a:cubicBezTo>
                  <a:cubicBezTo>
                    <a:pt x="298" y="480"/>
                    <a:pt x="299" y="482"/>
                    <a:pt x="299" y="485"/>
                  </a:cubicBezTo>
                  <a:cubicBezTo>
                    <a:pt x="300" y="487"/>
                    <a:pt x="302" y="488"/>
                    <a:pt x="303" y="487"/>
                  </a:cubicBezTo>
                  <a:cubicBezTo>
                    <a:pt x="303" y="486"/>
                    <a:pt x="307" y="487"/>
                    <a:pt x="309" y="489"/>
                  </a:cubicBezTo>
                  <a:cubicBezTo>
                    <a:pt x="311" y="491"/>
                    <a:pt x="313" y="491"/>
                    <a:pt x="315" y="491"/>
                  </a:cubicBezTo>
                  <a:cubicBezTo>
                    <a:pt x="317" y="491"/>
                    <a:pt x="336" y="491"/>
                    <a:pt x="336" y="491"/>
                  </a:cubicBezTo>
                  <a:cubicBezTo>
                    <a:pt x="336" y="491"/>
                    <a:pt x="343" y="490"/>
                    <a:pt x="345" y="495"/>
                  </a:cubicBezTo>
                  <a:cubicBezTo>
                    <a:pt x="347" y="499"/>
                    <a:pt x="352" y="505"/>
                    <a:pt x="357" y="503"/>
                  </a:cubicBezTo>
                  <a:cubicBezTo>
                    <a:pt x="362" y="500"/>
                    <a:pt x="359" y="494"/>
                    <a:pt x="358" y="494"/>
                  </a:cubicBezTo>
                  <a:cubicBezTo>
                    <a:pt x="357" y="493"/>
                    <a:pt x="361" y="487"/>
                    <a:pt x="361" y="487"/>
                  </a:cubicBezTo>
                  <a:cubicBezTo>
                    <a:pt x="361" y="487"/>
                    <a:pt x="364" y="486"/>
                    <a:pt x="363" y="481"/>
                  </a:cubicBezTo>
                  <a:cubicBezTo>
                    <a:pt x="362" y="476"/>
                    <a:pt x="360" y="475"/>
                    <a:pt x="361" y="471"/>
                  </a:cubicBezTo>
                  <a:cubicBezTo>
                    <a:pt x="361" y="466"/>
                    <a:pt x="357" y="457"/>
                    <a:pt x="358" y="448"/>
                  </a:cubicBezTo>
                  <a:cubicBezTo>
                    <a:pt x="359" y="439"/>
                    <a:pt x="360" y="434"/>
                    <a:pt x="362" y="429"/>
                  </a:cubicBezTo>
                  <a:cubicBezTo>
                    <a:pt x="365" y="424"/>
                    <a:pt x="361" y="423"/>
                    <a:pt x="358" y="428"/>
                  </a:cubicBezTo>
                  <a:cubicBezTo>
                    <a:pt x="356" y="433"/>
                    <a:pt x="353" y="440"/>
                    <a:pt x="353" y="450"/>
                  </a:cubicBezTo>
                  <a:cubicBezTo>
                    <a:pt x="354" y="459"/>
                    <a:pt x="356" y="464"/>
                    <a:pt x="356" y="469"/>
                  </a:cubicBezTo>
                  <a:cubicBezTo>
                    <a:pt x="357" y="475"/>
                    <a:pt x="358" y="480"/>
                    <a:pt x="359" y="481"/>
                  </a:cubicBezTo>
                  <a:cubicBezTo>
                    <a:pt x="360" y="482"/>
                    <a:pt x="359" y="486"/>
                    <a:pt x="358" y="485"/>
                  </a:cubicBezTo>
                  <a:cubicBezTo>
                    <a:pt x="357" y="483"/>
                    <a:pt x="355" y="478"/>
                    <a:pt x="354" y="477"/>
                  </a:cubicBezTo>
                  <a:cubicBezTo>
                    <a:pt x="352" y="476"/>
                    <a:pt x="352" y="473"/>
                    <a:pt x="352" y="470"/>
                  </a:cubicBezTo>
                  <a:cubicBezTo>
                    <a:pt x="353" y="468"/>
                    <a:pt x="352" y="462"/>
                    <a:pt x="350" y="459"/>
                  </a:cubicBezTo>
                  <a:cubicBezTo>
                    <a:pt x="348" y="456"/>
                    <a:pt x="346" y="453"/>
                    <a:pt x="346" y="448"/>
                  </a:cubicBezTo>
                  <a:cubicBezTo>
                    <a:pt x="346" y="443"/>
                    <a:pt x="345" y="442"/>
                    <a:pt x="342" y="440"/>
                  </a:cubicBezTo>
                  <a:cubicBezTo>
                    <a:pt x="339" y="439"/>
                    <a:pt x="337" y="436"/>
                    <a:pt x="337" y="435"/>
                  </a:cubicBezTo>
                  <a:cubicBezTo>
                    <a:pt x="338" y="434"/>
                    <a:pt x="339" y="434"/>
                    <a:pt x="339" y="435"/>
                  </a:cubicBezTo>
                  <a:cubicBezTo>
                    <a:pt x="340" y="436"/>
                    <a:pt x="341" y="436"/>
                    <a:pt x="342" y="436"/>
                  </a:cubicBezTo>
                  <a:cubicBezTo>
                    <a:pt x="343" y="436"/>
                    <a:pt x="347" y="428"/>
                    <a:pt x="347" y="428"/>
                  </a:cubicBezTo>
                  <a:cubicBezTo>
                    <a:pt x="348" y="441"/>
                    <a:pt x="348" y="441"/>
                    <a:pt x="348" y="441"/>
                  </a:cubicBezTo>
                  <a:cubicBezTo>
                    <a:pt x="348" y="441"/>
                    <a:pt x="351" y="443"/>
                    <a:pt x="351" y="440"/>
                  </a:cubicBezTo>
                  <a:cubicBezTo>
                    <a:pt x="352" y="437"/>
                    <a:pt x="354" y="429"/>
                    <a:pt x="356" y="425"/>
                  </a:cubicBezTo>
                  <a:cubicBezTo>
                    <a:pt x="359" y="420"/>
                    <a:pt x="357" y="413"/>
                    <a:pt x="352" y="412"/>
                  </a:cubicBezTo>
                  <a:cubicBezTo>
                    <a:pt x="347" y="411"/>
                    <a:pt x="343" y="408"/>
                    <a:pt x="343" y="408"/>
                  </a:cubicBezTo>
                  <a:cubicBezTo>
                    <a:pt x="343" y="408"/>
                    <a:pt x="350" y="409"/>
                    <a:pt x="353" y="408"/>
                  </a:cubicBezTo>
                  <a:cubicBezTo>
                    <a:pt x="356" y="406"/>
                    <a:pt x="360" y="407"/>
                    <a:pt x="360" y="410"/>
                  </a:cubicBezTo>
                  <a:cubicBezTo>
                    <a:pt x="361" y="412"/>
                    <a:pt x="363" y="412"/>
                    <a:pt x="364" y="410"/>
                  </a:cubicBezTo>
                  <a:cubicBezTo>
                    <a:pt x="365" y="408"/>
                    <a:pt x="368" y="407"/>
                    <a:pt x="371" y="393"/>
                  </a:cubicBezTo>
                  <a:cubicBezTo>
                    <a:pt x="371" y="393"/>
                    <a:pt x="371" y="392"/>
                    <a:pt x="373" y="392"/>
                  </a:cubicBezTo>
                  <a:cubicBezTo>
                    <a:pt x="376" y="392"/>
                    <a:pt x="378" y="393"/>
                    <a:pt x="378" y="390"/>
                  </a:cubicBezTo>
                  <a:cubicBezTo>
                    <a:pt x="379" y="387"/>
                    <a:pt x="380" y="379"/>
                    <a:pt x="385" y="387"/>
                  </a:cubicBezTo>
                  <a:cubicBezTo>
                    <a:pt x="386" y="388"/>
                    <a:pt x="386" y="388"/>
                    <a:pt x="386" y="388"/>
                  </a:cubicBezTo>
                  <a:cubicBezTo>
                    <a:pt x="386" y="388"/>
                    <a:pt x="377" y="392"/>
                    <a:pt x="373" y="401"/>
                  </a:cubicBezTo>
                  <a:cubicBezTo>
                    <a:pt x="373" y="401"/>
                    <a:pt x="369" y="406"/>
                    <a:pt x="369" y="409"/>
                  </a:cubicBezTo>
                  <a:cubicBezTo>
                    <a:pt x="368" y="412"/>
                    <a:pt x="372" y="412"/>
                    <a:pt x="373" y="409"/>
                  </a:cubicBezTo>
                  <a:cubicBezTo>
                    <a:pt x="374" y="407"/>
                    <a:pt x="374" y="404"/>
                    <a:pt x="377" y="401"/>
                  </a:cubicBezTo>
                  <a:cubicBezTo>
                    <a:pt x="380" y="398"/>
                    <a:pt x="389" y="392"/>
                    <a:pt x="390" y="390"/>
                  </a:cubicBezTo>
                  <a:cubicBezTo>
                    <a:pt x="391" y="388"/>
                    <a:pt x="393" y="387"/>
                    <a:pt x="393" y="387"/>
                  </a:cubicBezTo>
                  <a:cubicBezTo>
                    <a:pt x="393" y="387"/>
                    <a:pt x="393" y="386"/>
                    <a:pt x="390" y="382"/>
                  </a:cubicBezTo>
                  <a:cubicBezTo>
                    <a:pt x="388" y="379"/>
                    <a:pt x="384" y="373"/>
                    <a:pt x="386" y="371"/>
                  </a:cubicBezTo>
                  <a:cubicBezTo>
                    <a:pt x="387" y="370"/>
                    <a:pt x="391" y="373"/>
                    <a:pt x="393" y="375"/>
                  </a:cubicBezTo>
                  <a:cubicBezTo>
                    <a:pt x="394" y="377"/>
                    <a:pt x="391" y="369"/>
                    <a:pt x="394" y="370"/>
                  </a:cubicBezTo>
                  <a:cubicBezTo>
                    <a:pt x="398" y="371"/>
                    <a:pt x="397" y="373"/>
                    <a:pt x="397" y="373"/>
                  </a:cubicBezTo>
                  <a:cubicBezTo>
                    <a:pt x="397" y="373"/>
                    <a:pt x="402" y="367"/>
                    <a:pt x="403" y="369"/>
                  </a:cubicBezTo>
                  <a:cubicBezTo>
                    <a:pt x="404" y="371"/>
                    <a:pt x="399" y="376"/>
                    <a:pt x="399" y="377"/>
                  </a:cubicBezTo>
                  <a:cubicBezTo>
                    <a:pt x="399" y="378"/>
                    <a:pt x="393" y="383"/>
                    <a:pt x="393" y="385"/>
                  </a:cubicBezTo>
                  <a:cubicBezTo>
                    <a:pt x="394" y="386"/>
                    <a:pt x="394" y="387"/>
                    <a:pt x="396" y="386"/>
                  </a:cubicBezTo>
                  <a:cubicBezTo>
                    <a:pt x="399" y="385"/>
                    <a:pt x="416" y="375"/>
                    <a:pt x="416" y="375"/>
                  </a:cubicBezTo>
                  <a:cubicBezTo>
                    <a:pt x="416" y="375"/>
                    <a:pt x="417" y="374"/>
                    <a:pt x="414" y="375"/>
                  </a:cubicBezTo>
                  <a:cubicBezTo>
                    <a:pt x="412" y="376"/>
                    <a:pt x="408" y="378"/>
                    <a:pt x="408" y="378"/>
                  </a:cubicBezTo>
                  <a:cubicBezTo>
                    <a:pt x="408" y="378"/>
                    <a:pt x="402" y="378"/>
                    <a:pt x="404" y="376"/>
                  </a:cubicBezTo>
                  <a:cubicBezTo>
                    <a:pt x="407" y="374"/>
                    <a:pt x="415" y="371"/>
                    <a:pt x="416" y="372"/>
                  </a:cubicBezTo>
                  <a:cubicBezTo>
                    <a:pt x="416" y="374"/>
                    <a:pt x="416" y="375"/>
                    <a:pt x="417" y="375"/>
                  </a:cubicBezTo>
                  <a:cubicBezTo>
                    <a:pt x="417" y="375"/>
                    <a:pt x="423" y="371"/>
                    <a:pt x="424" y="369"/>
                  </a:cubicBezTo>
                  <a:cubicBezTo>
                    <a:pt x="426" y="367"/>
                    <a:pt x="429" y="367"/>
                    <a:pt x="431" y="367"/>
                  </a:cubicBezTo>
                  <a:cubicBezTo>
                    <a:pt x="432" y="368"/>
                    <a:pt x="434" y="367"/>
                    <a:pt x="436" y="366"/>
                  </a:cubicBezTo>
                  <a:cubicBezTo>
                    <a:pt x="439" y="365"/>
                    <a:pt x="440" y="364"/>
                    <a:pt x="442" y="364"/>
                  </a:cubicBezTo>
                  <a:cubicBezTo>
                    <a:pt x="443" y="364"/>
                    <a:pt x="448" y="360"/>
                    <a:pt x="448" y="357"/>
                  </a:cubicBezTo>
                  <a:cubicBezTo>
                    <a:pt x="448" y="357"/>
                    <a:pt x="452" y="356"/>
                    <a:pt x="453" y="354"/>
                  </a:cubicBezTo>
                  <a:cubicBezTo>
                    <a:pt x="453" y="354"/>
                    <a:pt x="456" y="360"/>
                    <a:pt x="459" y="356"/>
                  </a:cubicBezTo>
                  <a:cubicBezTo>
                    <a:pt x="462" y="352"/>
                    <a:pt x="466" y="349"/>
                    <a:pt x="463" y="348"/>
                  </a:cubicBezTo>
                  <a:cubicBezTo>
                    <a:pt x="461" y="347"/>
                    <a:pt x="456" y="349"/>
                    <a:pt x="456" y="350"/>
                  </a:cubicBezTo>
                  <a:cubicBezTo>
                    <a:pt x="455" y="351"/>
                    <a:pt x="454" y="349"/>
                    <a:pt x="454" y="346"/>
                  </a:cubicBezTo>
                  <a:cubicBezTo>
                    <a:pt x="454" y="342"/>
                    <a:pt x="455" y="336"/>
                    <a:pt x="451" y="333"/>
                  </a:cubicBezTo>
                  <a:cubicBezTo>
                    <a:pt x="448" y="330"/>
                    <a:pt x="452" y="328"/>
                    <a:pt x="454" y="328"/>
                  </a:cubicBezTo>
                  <a:cubicBezTo>
                    <a:pt x="457" y="328"/>
                    <a:pt x="462" y="324"/>
                    <a:pt x="462" y="324"/>
                  </a:cubicBezTo>
                  <a:cubicBezTo>
                    <a:pt x="462" y="324"/>
                    <a:pt x="468" y="321"/>
                    <a:pt x="466" y="325"/>
                  </a:cubicBezTo>
                  <a:cubicBezTo>
                    <a:pt x="465" y="329"/>
                    <a:pt x="464" y="333"/>
                    <a:pt x="465" y="334"/>
                  </a:cubicBezTo>
                  <a:cubicBezTo>
                    <a:pt x="466" y="336"/>
                    <a:pt x="469" y="338"/>
                    <a:pt x="471" y="336"/>
                  </a:cubicBezTo>
                  <a:cubicBezTo>
                    <a:pt x="471" y="336"/>
                    <a:pt x="467" y="339"/>
                    <a:pt x="464" y="340"/>
                  </a:cubicBezTo>
                  <a:cubicBezTo>
                    <a:pt x="460" y="341"/>
                    <a:pt x="461" y="344"/>
                    <a:pt x="465" y="343"/>
                  </a:cubicBezTo>
                  <a:cubicBezTo>
                    <a:pt x="469" y="343"/>
                    <a:pt x="477" y="339"/>
                    <a:pt x="477" y="339"/>
                  </a:cubicBezTo>
                  <a:cubicBezTo>
                    <a:pt x="477" y="339"/>
                    <a:pt x="480" y="333"/>
                    <a:pt x="483" y="332"/>
                  </a:cubicBezTo>
                  <a:cubicBezTo>
                    <a:pt x="486" y="331"/>
                    <a:pt x="492" y="332"/>
                    <a:pt x="494" y="332"/>
                  </a:cubicBezTo>
                  <a:cubicBezTo>
                    <a:pt x="496" y="332"/>
                    <a:pt x="500" y="330"/>
                    <a:pt x="500" y="329"/>
                  </a:cubicBezTo>
                  <a:cubicBezTo>
                    <a:pt x="498" y="323"/>
                    <a:pt x="501" y="320"/>
                    <a:pt x="505" y="317"/>
                  </a:cubicBezTo>
                  <a:cubicBezTo>
                    <a:pt x="508" y="315"/>
                    <a:pt x="505" y="314"/>
                    <a:pt x="504" y="313"/>
                  </a:cubicBezTo>
                  <a:cubicBezTo>
                    <a:pt x="503" y="313"/>
                    <a:pt x="503" y="312"/>
                    <a:pt x="503" y="312"/>
                  </a:cubicBezTo>
                  <a:cubicBezTo>
                    <a:pt x="503" y="312"/>
                    <a:pt x="503" y="313"/>
                    <a:pt x="504" y="313"/>
                  </a:cubicBezTo>
                  <a:cubicBezTo>
                    <a:pt x="504" y="313"/>
                    <a:pt x="505" y="313"/>
                    <a:pt x="506" y="312"/>
                  </a:cubicBezTo>
                  <a:cubicBezTo>
                    <a:pt x="508" y="311"/>
                    <a:pt x="508" y="299"/>
                    <a:pt x="506" y="292"/>
                  </a:cubicBezTo>
                  <a:cubicBezTo>
                    <a:pt x="504" y="285"/>
                    <a:pt x="507" y="278"/>
                    <a:pt x="509" y="272"/>
                  </a:cubicBezTo>
                  <a:cubicBezTo>
                    <a:pt x="511" y="267"/>
                    <a:pt x="508" y="263"/>
                    <a:pt x="504" y="262"/>
                  </a:cubicBezTo>
                  <a:cubicBezTo>
                    <a:pt x="500" y="261"/>
                    <a:pt x="502" y="255"/>
                    <a:pt x="502" y="250"/>
                  </a:cubicBezTo>
                  <a:cubicBezTo>
                    <a:pt x="502" y="246"/>
                    <a:pt x="501" y="237"/>
                    <a:pt x="499" y="237"/>
                  </a:cubicBezTo>
                  <a:cubicBezTo>
                    <a:pt x="496" y="237"/>
                    <a:pt x="494" y="233"/>
                    <a:pt x="493" y="227"/>
                  </a:cubicBezTo>
                  <a:cubicBezTo>
                    <a:pt x="493" y="220"/>
                    <a:pt x="486" y="214"/>
                    <a:pt x="486" y="214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487" y="154"/>
                    <a:pt x="487" y="154"/>
                    <a:pt x="487" y="154"/>
                  </a:cubicBezTo>
                  <a:lnTo>
                    <a:pt x="483" y="1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59" name="Freeform 26"/>
            <p:cNvSpPr>
              <a:spLocks/>
            </p:cNvSpPr>
            <p:nvPr/>
          </p:nvSpPr>
          <p:spPr bwMode="auto">
            <a:xfrm>
              <a:off x="11878746" y="6545037"/>
              <a:ext cx="946150" cy="987425"/>
            </a:xfrm>
            <a:custGeom>
              <a:avLst/>
              <a:gdLst>
                <a:gd name="T0" fmla="*/ 99 w 252"/>
                <a:gd name="T1" fmla="*/ 244 h 263"/>
                <a:gd name="T2" fmla="*/ 233 w 252"/>
                <a:gd name="T3" fmla="*/ 257 h 263"/>
                <a:gd name="T4" fmla="*/ 252 w 252"/>
                <a:gd name="T5" fmla="*/ 29 h 263"/>
                <a:gd name="T6" fmla="*/ 247 w 252"/>
                <a:gd name="T7" fmla="*/ 28 h 263"/>
                <a:gd name="T8" fmla="*/ 36 w 252"/>
                <a:gd name="T9" fmla="*/ 0 h 263"/>
                <a:gd name="T10" fmla="*/ 0 w 252"/>
                <a:gd name="T11" fmla="*/ 258 h 263"/>
                <a:gd name="T12" fmla="*/ 27 w 252"/>
                <a:gd name="T13" fmla="*/ 263 h 263"/>
                <a:gd name="T14" fmla="*/ 31 w 252"/>
                <a:gd name="T15" fmla="*/ 243 h 263"/>
                <a:gd name="T16" fmla="*/ 96 w 252"/>
                <a:gd name="T17" fmla="*/ 252 h 263"/>
                <a:gd name="T18" fmla="*/ 97 w 252"/>
                <a:gd name="T19" fmla="*/ 253 h 263"/>
                <a:gd name="T20" fmla="*/ 98 w 252"/>
                <a:gd name="T21" fmla="*/ 253 h 263"/>
                <a:gd name="T22" fmla="*/ 99 w 252"/>
                <a:gd name="T23" fmla="*/ 24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263">
                  <a:moveTo>
                    <a:pt x="99" y="244"/>
                  </a:moveTo>
                  <a:cubicBezTo>
                    <a:pt x="233" y="257"/>
                    <a:pt x="233" y="257"/>
                    <a:pt x="233" y="257"/>
                  </a:cubicBezTo>
                  <a:cubicBezTo>
                    <a:pt x="252" y="29"/>
                    <a:pt x="252" y="29"/>
                    <a:pt x="252" y="29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163" y="19"/>
                    <a:pt x="47" y="1"/>
                    <a:pt x="36" y="0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31" y="243"/>
                    <a:pt x="31" y="243"/>
                    <a:pt x="31" y="243"/>
                  </a:cubicBezTo>
                  <a:cubicBezTo>
                    <a:pt x="96" y="252"/>
                    <a:pt x="96" y="252"/>
                    <a:pt x="96" y="252"/>
                  </a:cubicBezTo>
                  <a:cubicBezTo>
                    <a:pt x="96" y="252"/>
                    <a:pt x="97" y="252"/>
                    <a:pt x="97" y="253"/>
                  </a:cubicBezTo>
                  <a:cubicBezTo>
                    <a:pt x="98" y="253"/>
                    <a:pt x="98" y="253"/>
                    <a:pt x="98" y="253"/>
                  </a:cubicBezTo>
                  <a:lnTo>
                    <a:pt x="99" y="2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0" name="Freeform 27"/>
            <p:cNvSpPr>
              <a:spLocks/>
            </p:cNvSpPr>
            <p:nvPr/>
          </p:nvSpPr>
          <p:spPr bwMode="auto">
            <a:xfrm>
              <a:off x="12816959" y="6654575"/>
              <a:ext cx="1201738" cy="649288"/>
            </a:xfrm>
            <a:custGeom>
              <a:avLst/>
              <a:gdLst>
                <a:gd name="T0" fmla="*/ 110 w 320"/>
                <a:gd name="T1" fmla="*/ 33 h 173"/>
                <a:gd name="T2" fmla="*/ 110 w 320"/>
                <a:gd name="T3" fmla="*/ 123 h 173"/>
                <a:gd name="T4" fmla="*/ 129 w 320"/>
                <a:gd name="T5" fmla="*/ 126 h 173"/>
                <a:gd name="T6" fmla="*/ 138 w 320"/>
                <a:gd name="T7" fmla="*/ 131 h 173"/>
                <a:gd name="T8" fmla="*/ 155 w 320"/>
                <a:gd name="T9" fmla="*/ 144 h 173"/>
                <a:gd name="T10" fmla="*/ 157 w 320"/>
                <a:gd name="T11" fmla="*/ 145 h 173"/>
                <a:gd name="T12" fmla="*/ 171 w 320"/>
                <a:gd name="T13" fmla="*/ 151 h 173"/>
                <a:gd name="T14" fmla="*/ 172 w 320"/>
                <a:gd name="T15" fmla="*/ 152 h 173"/>
                <a:gd name="T16" fmla="*/ 174 w 320"/>
                <a:gd name="T17" fmla="*/ 153 h 173"/>
                <a:gd name="T18" fmla="*/ 174 w 320"/>
                <a:gd name="T19" fmla="*/ 148 h 173"/>
                <a:gd name="T20" fmla="*/ 183 w 320"/>
                <a:gd name="T21" fmla="*/ 147 h 173"/>
                <a:gd name="T22" fmla="*/ 195 w 320"/>
                <a:gd name="T23" fmla="*/ 162 h 173"/>
                <a:gd name="T24" fmla="*/ 206 w 320"/>
                <a:gd name="T25" fmla="*/ 159 h 173"/>
                <a:gd name="T26" fmla="*/ 216 w 320"/>
                <a:gd name="T27" fmla="*/ 161 h 173"/>
                <a:gd name="T28" fmla="*/ 222 w 320"/>
                <a:gd name="T29" fmla="*/ 159 h 173"/>
                <a:gd name="T30" fmla="*/ 226 w 320"/>
                <a:gd name="T31" fmla="*/ 160 h 173"/>
                <a:gd name="T32" fmla="*/ 229 w 320"/>
                <a:gd name="T33" fmla="*/ 154 h 173"/>
                <a:gd name="T34" fmla="*/ 232 w 320"/>
                <a:gd name="T35" fmla="*/ 154 h 173"/>
                <a:gd name="T36" fmla="*/ 241 w 320"/>
                <a:gd name="T37" fmla="*/ 157 h 173"/>
                <a:gd name="T38" fmla="*/ 243 w 320"/>
                <a:gd name="T39" fmla="*/ 157 h 173"/>
                <a:gd name="T40" fmla="*/ 251 w 320"/>
                <a:gd name="T41" fmla="*/ 166 h 173"/>
                <a:gd name="T42" fmla="*/ 261 w 320"/>
                <a:gd name="T43" fmla="*/ 161 h 173"/>
                <a:gd name="T44" fmla="*/ 279 w 320"/>
                <a:gd name="T45" fmla="*/ 160 h 173"/>
                <a:gd name="T46" fmla="*/ 281 w 320"/>
                <a:gd name="T47" fmla="*/ 160 h 173"/>
                <a:gd name="T48" fmla="*/ 294 w 320"/>
                <a:gd name="T49" fmla="*/ 159 h 173"/>
                <a:gd name="T50" fmla="*/ 302 w 320"/>
                <a:gd name="T51" fmla="*/ 162 h 173"/>
                <a:gd name="T52" fmla="*/ 309 w 320"/>
                <a:gd name="T53" fmla="*/ 168 h 173"/>
                <a:gd name="T54" fmla="*/ 319 w 320"/>
                <a:gd name="T55" fmla="*/ 172 h 173"/>
                <a:gd name="T56" fmla="*/ 320 w 320"/>
                <a:gd name="T57" fmla="*/ 170 h 173"/>
                <a:gd name="T58" fmla="*/ 314 w 320"/>
                <a:gd name="T59" fmla="*/ 13 h 173"/>
                <a:gd name="T60" fmla="*/ 39 w 320"/>
                <a:gd name="T61" fmla="*/ 4 h 173"/>
                <a:gd name="T62" fmla="*/ 2 w 320"/>
                <a:gd name="T6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0" h="173">
                  <a:moveTo>
                    <a:pt x="0" y="22"/>
                  </a:moveTo>
                  <a:cubicBezTo>
                    <a:pt x="110" y="33"/>
                    <a:pt x="110" y="33"/>
                    <a:pt x="110" y="33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7" y="122"/>
                    <a:pt x="108" y="122"/>
                    <a:pt x="110" y="123"/>
                  </a:cubicBezTo>
                  <a:cubicBezTo>
                    <a:pt x="112" y="123"/>
                    <a:pt x="115" y="124"/>
                    <a:pt x="118" y="124"/>
                  </a:cubicBezTo>
                  <a:cubicBezTo>
                    <a:pt x="121" y="124"/>
                    <a:pt x="125" y="125"/>
                    <a:pt x="129" y="126"/>
                  </a:cubicBezTo>
                  <a:cubicBezTo>
                    <a:pt x="130" y="126"/>
                    <a:pt x="132" y="126"/>
                    <a:pt x="134" y="128"/>
                  </a:cubicBezTo>
                  <a:cubicBezTo>
                    <a:pt x="135" y="128"/>
                    <a:pt x="137" y="130"/>
                    <a:pt x="138" y="131"/>
                  </a:cubicBezTo>
                  <a:cubicBezTo>
                    <a:pt x="141" y="136"/>
                    <a:pt x="142" y="139"/>
                    <a:pt x="148" y="141"/>
                  </a:cubicBezTo>
                  <a:cubicBezTo>
                    <a:pt x="151" y="142"/>
                    <a:pt x="153" y="143"/>
                    <a:pt x="155" y="144"/>
                  </a:cubicBezTo>
                  <a:cubicBezTo>
                    <a:pt x="156" y="145"/>
                    <a:pt x="156" y="145"/>
                    <a:pt x="156" y="145"/>
                  </a:cubicBezTo>
                  <a:cubicBezTo>
                    <a:pt x="156" y="145"/>
                    <a:pt x="157" y="145"/>
                    <a:pt x="157" y="145"/>
                  </a:cubicBezTo>
                  <a:cubicBezTo>
                    <a:pt x="158" y="145"/>
                    <a:pt x="159" y="145"/>
                    <a:pt x="160" y="146"/>
                  </a:cubicBezTo>
                  <a:cubicBezTo>
                    <a:pt x="163" y="146"/>
                    <a:pt x="169" y="147"/>
                    <a:pt x="171" y="151"/>
                  </a:cubicBezTo>
                  <a:cubicBezTo>
                    <a:pt x="172" y="151"/>
                    <a:pt x="172" y="151"/>
                    <a:pt x="172" y="151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72" y="152"/>
                    <a:pt x="173" y="153"/>
                    <a:pt x="173" y="153"/>
                  </a:cubicBezTo>
                  <a:cubicBezTo>
                    <a:pt x="173" y="153"/>
                    <a:pt x="174" y="153"/>
                    <a:pt x="174" y="153"/>
                  </a:cubicBezTo>
                  <a:cubicBezTo>
                    <a:pt x="173" y="152"/>
                    <a:pt x="173" y="151"/>
                    <a:pt x="174" y="149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74" y="147"/>
                    <a:pt x="180" y="141"/>
                    <a:pt x="183" y="146"/>
                  </a:cubicBezTo>
                  <a:cubicBezTo>
                    <a:pt x="183" y="147"/>
                    <a:pt x="183" y="147"/>
                    <a:pt x="183" y="147"/>
                  </a:cubicBezTo>
                  <a:cubicBezTo>
                    <a:pt x="184" y="149"/>
                    <a:pt x="185" y="151"/>
                    <a:pt x="186" y="153"/>
                  </a:cubicBezTo>
                  <a:cubicBezTo>
                    <a:pt x="188" y="158"/>
                    <a:pt x="191" y="162"/>
                    <a:pt x="195" y="162"/>
                  </a:cubicBezTo>
                  <a:cubicBezTo>
                    <a:pt x="197" y="162"/>
                    <a:pt x="200" y="160"/>
                    <a:pt x="202" y="159"/>
                  </a:cubicBezTo>
                  <a:cubicBezTo>
                    <a:pt x="204" y="159"/>
                    <a:pt x="205" y="158"/>
                    <a:pt x="206" y="159"/>
                  </a:cubicBezTo>
                  <a:cubicBezTo>
                    <a:pt x="209" y="159"/>
                    <a:pt x="211" y="161"/>
                    <a:pt x="214" y="161"/>
                  </a:cubicBezTo>
                  <a:cubicBezTo>
                    <a:pt x="215" y="161"/>
                    <a:pt x="215" y="161"/>
                    <a:pt x="216" y="161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7" y="157"/>
                    <a:pt x="221" y="156"/>
                    <a:pt x="222" y="159"/>
                  </a:cubicBezTo>
                  <a:cubicBezTo>
                    <a:pt x="222" y="161"/>
                    <a:pt x="224" y="162"/>
                    <a:pt x="225" y="162"/>
                  </a:cubicBezTo>
                  <a:cubicBezTo>
                    <a:pt x="226" y="162"/>
                    <a:pt x="226" y="161"/>
                    <a:pt x="226" y="160"/>
                  </a:cubicBezTo>
                  <a:cubicBezTo>
                    <a:pt x="226" y="160"/>
                    <a:pt x="226" y="160"/>
                    <a:pt x="226" y="159"/>
                  </a:cubicBezTo>
                  <a:cubicBezTo>
                    <a:pt x="226" y="158"/>
                    <a:pt x="227" y="154"/>
                    <a:pt x="229" y="154"/>
                  </a:cubicBezTo>
                  <a:cubicBezTo>
                    <a:pt x="229" y="153"/>
                    <a:pt x="229" y="153"/>
                    <a:pt x="229" y="153"/>
                  </a:cubicBezTo>
                  <a:cubicBezTo>
                    <a:pt x="230" y="153"/>
                    <a:pt x="231" y="153"/>
                    <a:pt x="232" y="154"/>
                  </a:cubicBezTo>
                  <a:cubicBezTo>
                    <a:pt x="234" y="156"/>
                    <a:pt x="238" y="157"/>
                    <a:pt x="240" y="157"/>
                  </a:cubicBezTo>
                  <a:cubicBezTo>
                    <a:pt x="241" y="157"/>
                    <a:pt x="241" y="157"/>
                    <a:pt x="241" y="157"/>
                  </a:cubicBezTo>
                  <a:cubicBezTo>
                    <a:pt x="242" y="157"/>
                    <a:pt x="242" y="157"/>
                    <a:pt x="243" y="157"/>
                  </a:cubicBezTo>
                  <a:cubicBezTo>
                    <a:pt x="243" y="157"/>
                    <a:pt x="243" y="157"/>
                    <a:pt x="243" y="157"/>
                  </a:cubicBezTo>
                  <a:cubicBezTo>
                    <a:pt x="244" y="157"/>
                    <a:pt x="247" y="160"/>
                    <a:pt x="247" y="162"/>
                  </a:cubicBezTo>
                  <a:cubicBezTo>
                    <a:pt x="248" y="164"/>
                    <a:pt x="249" y="166"/>
                    <a:pt x="251" y="166"/>
                  </a:cubicBezTo>
                  <a:cubicBezTo>
                    <a:pt x="253" y="166"/>
                    <a:pt x="254" y="165"/>
                    <a:pt x="256" y="164"/>
                  </a:cubicBezTo>
                  <a:cubicBezTo>
                    <a:pt x="258" y="162"/>
                    <a:pt x="260" y="161"/>
                    <a:pt x="261" y="161"/>
                  </a:cubicBezTo>
                  <a:cubicBezTo>
                    <a:pt x="265" y="161"/>
                    <a:pt x="274" y="161"/>
                    <a:pt x="274" y="161"/>
                  </a:cubicBezTo>
                  <a:cubicBezTo>
                    <a:pt x="279" y="160"/>
                    <a:pt x="279" y="160"/>
                    <a:pt x="279" y="160"/>
                  </a:cubicBezTo>
                  <a:cubicBezTo>
                    <a:pt x="279" y="160"/>
                    <a:pt x="280" y="160"/>
                    <a:pt x="281" y="160"/>
                  </a:cubicBezTo>
                  <a:cubicBezTo>
                    <a:pt x="281" y="160"/>
                    <a:pt x="281" y="160"/>
                    <a:pt x="281" y="160"/>
                  </a:cubicBezTo>
                  <a:cubicBezTo>
                    <a:pt x="285" y="160"/>
                    <a:pt x="289" y="160"/>
                    <a:pt x="291" y="159"/>
                  </a:cubicBezTo>
                  <a:cubicBezTo>
                    <a:pt x="292" y="159"/>
                    <a:pt x="293" y="159"/>
                    <a:pt x="294" y="159"/>
                  </a:cubicBezTo>
                  <a:cubicBezTo>
                    <a:pt x="294" y="159"/>
                    <a:pt x="294" y="159"/>
                    <a:pt x="294" y="159"/>
                  </a:cubicBezTo>
                  <a:cubicBezTo>
                    <a:pt x="294" y="159"/>
                    <a:pt x="297" y="158"/>
                    <a:pt x="302" y="162"/>
                  </a:cubicBezTo>
                  <a:cubicBezTo>
                    <a:pt x="302" y="162"/>
                    <a:pt x="302" y="162"/>
                    <a:pt x="302" y="163"/>
                  </a:cubicBezTo>
                  <a:cubicBezTo>
                    <a:pt x="304" y="164"/>
                    <a:pt x="306" y="166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cubicBezTo>
                    <a:pt x="313" y="171"/>
                    <a:pt x="317" y="173"/>
                    <a:pt x="319" y="172"/>
                  </a:cubicBezTo>
                  <a:cubicBezTo>
                    <a:pt x="320" y="172"/>
                    <a:pt x="320" y="170"/>
                    <a:pt x="320" y="170"/>
                  </a:cubicBezTo>
                  <a:cubicBezTo>
                    <a:pt x="320" y="170"/>
                    <a:pt x="320" y="170"/>
                    <a:pt x="320" y="170"/>
                  </a:cubicBezTo>
                  <a:cubicBezTo>
                    <a:pt x="314" y="37"/>
                    <a:pt x="314" y="37"/>
                    <a:pt x="314" y="37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0" y="3"/>
                    <a:pt x="21" y="2"/>
                    <a:pt x="11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1" name="Freeform 28"/>
            <p:cNvSpPr>
              <a:spLocks/>
            </p:cNvSpPr>
            <p:nvPr/>
          </p:nvSpPr>
          <p:spPr bwMode="auto">
            <a:xfrm>
              <a:off x="13996471" y="6778400"/>
              <a:ext cx="706438" cy="615951"/>
            </a:xfrm>
            <a:custGeom>
              <a:avLst/>
              <a:gdLst>
                <a:gd name="T0" fmla="*/ 188 w 188"/>
                <a:gd name="T1" fmla="*/ 29 h 164"/>
                <a:gd name="T2" fmla="*/ 187 w 188"/>
                <a:gd name="T3" fmla="*/ 25 h 164"/>
                <a:gd name="T4" fmla="*/ 186 w 188"/>
                <a:gd name="T5" fmla="*/ 19 h 164"/>
                <a:gd name="T6" fmla="*/ 187 w 188"/>
                <a:gd name="T7" fmla="*/ 16 h 164"/>
                <a:gd name="T8" fmla="*/ 171 w 188"/>
                <a:gd name="T9" fmla="*/ 17 h 164"/>
                <a:gd name="T10" fmla="*/ 169 w 188"/>
                <a:gd name="T11" fmla="*/ 9 h 164"/>
                <a:gd name="T12" fmla="*/ 168 w 188"/>
                <a:gd name="T13" fmla="*/ 4 h 164"/>
                <a:gd name="T14" fmla="*/ 167 w 188"/>
                <a:gd name="T15" fmla="*/ 0 h 164"/>
                <a:gd name="T16" fmla="*/ 0 w 188"/>
                <a:gd name="T17" fmla="*/ 4 h 164"/>
                <a:gd name="T18" fmla="*/ 5 w 188"/>
                <a:gd name="T19" fmla="*/ 90 h 164"/>
                <a:gd name="T20" fmla="*/ 6 w 188"/>
                <a:gd name="T21" fmla="*/ 136 h 164"/>
                <a:gd name="T22" fmla="*/ 6 w 188"/>
                <a:gd name="T23" fmla="*/ 137 h 164"/>
                <a:gd name="T24" fmla="*/ 12 w 188"/>
                <a:gd name="T25" fmla="*/ 140 h 164"/>
                <a:gd name="T26" fmla="*/ 7 w 188"/>
                <a:gd name="T27" fmla="*/ 137 h 164"/>
                <a:gd name="T28" fmla="*/ 12 w 188"/>
                <a:gd name="T29" fmla="*/ 140 h 164"/>
                <a:gd name="T30" fmla="*/ 20 w 188"/>
                <a:gd name="T31" fmla="*/ 143 h 164"/>
                <a:gd name="T32" fmla="*/ 20 w 188"/>
                <a:gd name="T33" fmla="*/ 142 h 164"/>
                <a:gd name="T34" fmla="*/ 20 w 188"/>
                <a:gd name="T35" fmla="*/ 143 h 164"/>
                <a:gd name="T36" fmla="*/ 21 w 188"/>
                <a:gd name="T37" fmla="*/ 164 h 164"/>
                <a:gd name="T38" fmla="*/ 139 w 188"/>
                <a:gd name="T39" fmla="*/ 163 h 164"/>
                <a:gd name="T40" fmla="*/ 144 w 188"/>
                <a:gd name="T41" fmla="*/ 148 h 164"/>
                <a:gd name="T42" fmla="*/ 144 w 188"/>
                <a:gd name="T43" fmla="*/ 148 h 164"/>
                <a:gd name="T44" fmla="*/ 142 w 188"/>
                <a:gd name="T45" fmla="*/ 142 h 164"/>
                <a:gd name="T46" fmla="*/ 142 w 188"/>
                <a:gd name="T47" fmla="*/ 142 h 164"/>
                <a:gd name="T48" fmla="*/ 143 w 188"/>
                <a:gd name="T49" fmla="*/ 141 h 164"/>
                <a:gd name="T50" fmla="*/ 141 w 188"/>
                <a:gd name="T51" fmla="*/ 136 h 164"/>
                <a:gd name="T52" fmla="*/ 140 w 188"/>
                <a:gd name="T53" fmla="*/ 135 h 164"/>
                <a:gd name="T54" fmla="*/ 138 w 188"/>
                <a:gd name="T55" fmla="*/ 129 h 164"/>
                <a:gd name="T56" fmla="*/ 139 w 188"/>
                <a:gd name="T57" fmla="*/ 124 h 164"/>
                <a:gd name="T58" fmla="*/ 140 w 188"/>
                <a:gd name="T59" fmla="*/ 119 h 164"/>
                <a:gd name="T60" fmla="*/ 147 w 188"/>
                <a:gd name="T61" fmla="*/ 107 h 164"/>
                <a:gd name="T62" fmla="*/ 155 w 188"/>
                <a:gd name="T63" fmla="*/ 97 h 164"/>
                <a:gd name="T64" fmla="*/ 156 w 188"/>
                <a:gd name="T65" fmla="*/ 96 h 164"/>
                <a:gd name="T66" fmla="*/ 157 w 188"/>
                <a:gd name="T67" fmla="*/ 94 h 164"/>
                <a:gd name="T68" fmla="*/ 160 w 188"/>
                <a:gd name="T69" fmla="*/ 87 h 164"/>
                <a:gd name="T70" fmla="*/ 163 w 188"/>
                <a:gd name="T71" fmla="*/ 82 h 164"/>
                <a:gd name="T72" fmla="*/ 163 w 188"/>
                <a:gd name="T73" fmla="*/ 78 h 164"/>
                <a:gd name="T74" fmla="*/ 164 w 188"/>
                <a:gd name="T75" fmla="*/ 77 h 164"/>
                <a:gd name="T76" fmla="*/ 167 w 188"/>
                <a:gd name="T77" fmla="*/ 73 h 164"/>
                <a:gd name="T78" fmla="*/ 170 w 188"/>
                <a:gd name="T79" fmla="*/ 69 h 164"/>
                <a:gd name="T80" fmla="*/ 170 w 188"/>
                <a:gd name="T81" fmla="*/ 69 h 164"/>
                <a:gd name="T82" fmla="*/ 170 w 188"/>
                <a:gd name="T83" fmla="*/ 68 h 164"/>
                <a:gd name="T84" fmla="*/ 170 w 188"/>
                <a:gd name="T85" fmla="*/ 67 h 164"/>
                <a:gd name="T86" fmla="*/ 171 w 188"/>
                <a:gd name="T87" fmla="*/ 65 h 164"/>
                <a:gd name="T88" fmla="*/ 172 w 188"/>
                <a:gd name="T89" fmla="*/ 64 h 164"/>
                <a:gd name="T90" fmla="*/ 174 w 188"/>
                <a:gd name="T91" fmla="*/ 58 h 164"/>
                <a:gd name="T92" fmla="*/ 175 w 188"/>
                <a:gd name="T93" fmla="*/ 53 h 164"/>
                <a:gd name="T94" fmla="*/ 179 w 188"/>
                <a:gd name="T95" fmla="*/ 46 h 164"/>
                <a:gd name="T96" fmla="*/ 183 w 188"/>
                <a:gd name="T97" fmla="*/ 39 h 164"/>
                <a:gd name="T98" fmla="*/ 185 w 188"/>
                <a:gd name="T99" fmla="*/ 37 h 164"/>
                <a:gd name="T100" fmla="*/ 184 w 188"/>
                <a:gd name="T101" fmla="*/ 32 h 164"/>
                <a:gd name="T102" fmla="*/ 188 w 188"/>
                <a:gd name="T103" fmla="*/ 2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164">
                  <a:moveTo>
                    <a:pt x="188" y="29"/>
                  </a:moveTo>
                  <a:cubicBezTo>
                    <a:pt x="188" y="28"/>
                    <a:pt x="188" y="26"/>
                    <a:pt x="187" y="25"/>
                  </a:cubicBezTo>
                  <a:cubicBezTo>
                    <a:pt x="187" y="23"/>
                    <a:pt x="186" y="21"/>
                    <a:pt x="186" y="19"/>
                  </a:cubicBezTo>
                  <a:cubicBezTo>
                    <a:pt x="186" y="17"/>
                    <a:pt x="187" y="16"/>
                    <a:pt x="187" y="16"/>
                  </a:cubicBezTo>
                  <a:cubicBezTo>
                    <a:pt x="187" y="16"/>
                    <a:pt x="175" y="17"/>
                    <a:pt x="171" y="17"/>
                  </a:cubicBezTo>
                  <a:cubicBezTo>
                    <a:pt x="167" y="18"/>
                    <a:pt x="167" y="12"/>
                    <a:pt x="169" y="9"/>
                  </a:cubicBezTo>
                  <a:cubicBezTo>
                    <a:pt x="170" y="7"/>
                    <a:pt x="170" y="6"/>
                    <a:pt x="168" y="4"/>
                  </a:cubicBezTo>
                  <a:cubicBezTo>
                    <a:pt x="167" y="3"/>
                    <a:pt x="167" y="0"/>
                    <a:pt x="167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34"/>
                    <a:pt x="5" y="65"/>
                    <a:pt x="5" y="90"/>
                  </a:cubicBezTo>
                  <a:cubicBezTo>
                    <a:pt x="6" y="109"/>
                    <a:pt x="7" y="127"/>
                    <a:pt x="6" y="136"/>
                  </a:cubicBezTo>
                  <a:cubicBezTo>
                    <a:pt x="6" y="136"/>
                    <a:pt x="6" y="136"/>
                    <a:pt x="6" y="137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1" y="164"/>
                    <a:pt x="21" y="164"/>
                    <a:pt x="21" y="164"/>
                  </a:cubicBezTo>
                  <a:cubicBezTo>
                    <a:pt x="139" y="163"/>
                    <a:pt x="139" y="163"/>
                    <a:pt x="139" y="163"/>
                  </a:cubicBezTo>
                  <a:cubicBezTo>
                    <a:pt x="136" y="158"/>
                    <a:pt x="144" y="149"/>
                    <a:pt x="144" y="148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44" y="147"/>
                    <a:pt x="141" y="145"/>
                    <a:pt x="142" y="142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43" y="142"/>
                    <a:pt x="143" y="141"/>
                    <a:pt x="143" y="141"/>
                  </a:cubicBezTo>
                  <a:cubicBezTo>
                    <a:pt x="144" y="138"/>
                    <a:pt x="141" y="136"/>
                    <a:pt x="141" y="136"/>
                  </a:cubicBezTo>
                  <a:cubicBezTo>
                    <a:pt x="141" y="136"/>
                    <a:pt x="140" y="136"/>
                    <a:pt x="140" y="135"/>
                  </a:cubicBezTo>
                  <a:cubicBezTo>
                    <a:pt x="139" y="134"/>
                    <a:pt x="138" y="132"/>
                    <a:pt x="138" y="129"/>
                  </a:cubicBezTo>
                  <a:cubicBezTo>
                    <a:pt x="138" y="127"/>
                    <a:pt x="138" y="126"/>
                    <a:pt x="139" y="124"/>
                  </a:cubicBezTo>
                  <a:cubicBezTo>
                    <a:pt x="139" y="123"/>
                    <a:pt x="140" y="121"/>
                    <a:pt x="140" y="119"/>
                  </a:cubicBezTo>
                  <a:cubicBezTo>
                    <a:pt x="142" y="114"/>
                    <a:pt x="145" y="110"/>
                    <a:pt x="147" y="107"/>
                  </a:cubicBezTo>
                  <a:cubicBezTo>
                    <a:pt x="150" y="103"/>
                    <a:pt x="153" y="99"/>
                    <a:pt x="155" y="97"/>
                  </a:cubicBezTo>
                  <a:cubicBezTo>
                    <a:pt x="155" y="96"/>
                    <a:pt x="155" y="96"/>
                    <a:pt x="156" y="96"/>
                  </a:cubicBezTo>
                  <a:cubicBezTo>
                    <a:pt x="156" y="95"/>
                    <a:pt x="156" y="95"/>
                    <a:pt x="157" y="94"/>
                  </a:cubicBezTo>
                  <a:cubicBezTo>
                    <a:pt x="157" y="93"/>
                    <a:pt x="157" y="92"/>
                    <a:pt x="160" y="87"/>
                  </a:cubicBezTo>
                  <a:cubicBezTo>
                    <a:pt x="161" y="86"/>
                    <a:pt x="162" y="84"/>
                    <a:pt x="163" y="82"/>
                  </a:cubicBezTo>
                  <a:cubicBezTo>
                    <a:pt x="164" y="79"/>
                    <a:pt x="162" y="79"/>
                    <a:pt x="163" y="78"/>
                  </a:cubicBezTo>
                  <a:cubicBezTo>
                    <a:pt x="163" y="77"/>
                    <a:pt x="163" y="77"/>
                    <a:pt x="164" y="77"/>
                  </a:cubicBezTo>
                  <a:cubicBezTo>
                    <a:pt x="165" y="76"/>
                    <a:pt x="166" y="74"/>
                    <a:pt x="167" y="73"/>
                  </a:cubicBezTo>
                  <a:cubicBezTo>
                    <a:pt x="168" y="72"/>
                    <a:pt x="170" y="71"/>
                    <a:pt x="170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0" y="68"/>
                    <a:pt x="170" y="68"/>
                    <a:pt x="170" y="67"/>
                  </a:cubicBezTo>
                  <a:cubicBezTo>
                    <a:pt x="170" y="66"/>
                    <a:pt x="171" y="66"/>
                    <a:pt x="171" y="65"/>
                  </a:cubicBezTo>
                  <a:cubicBezTo>
                    <a:pt x="171" y="65"/>
                    <a:pt x="172" y="64"/>
                    <a:pt x="172" y="64"/>
                  </a:cubicBezTo>
                  <a:cubicBezTo>
                    <a:pt x="172" y="64"/>
                    <a:pt x="173" y="61"/>
                    <a:pt x="174" y="58"/>
                  </a:cubicBezTo>
                  <a:cubicBezTo>
                    <a:pt x="174" y="56"/>
                    <a:pt x="174" y="54"/>
                    <a:pt x="175" y="53"/>
                  </a:cubicBezTo>
                  <a:cubicBezTo>
                    <a:pt x="175" y="50"/>
                    <a:pt x="176" y="48"/>
                    <a:pt x="179" y="46"/>
                  </a:cubicBezTo>
                  <a:cubicBezTo>
                    <a:pt x="182" y="44"/>
                    <a:pt x="183" y="39"/>
                    <a:pt x="183" y="39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4" y="32"/>
                    <a:pt x="188" y="32"/>
                    <a:pt x="188" y="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2" name="Freeform 29"/>
            <p:cNvSpPr>
              <a:spLocks/>
            </p:cNvSpPr>
            <p:nvPr/>
          </p:nvSpPr>
          <p:spPr bwMode="auto">
            <a:xfrm>
              <a:off x="14420334" y="5738587"/>
              <a:ext cx="541338" cy="952501"/>
            </a:xfrm>
            <a:custGeom>
              <a:avLst/>
              <a:gdLst>
                <a:gd name="T0" fmla="*/ 93 w 144"/>
                <a:gd name="T1" fmla="*/ 254 h 254"/>
                <a:gd name="T2" fmla="*/ 96 w 144"/>
                <a:gd name="T3" fmla="*/ 244 h 254"/>
                <a:gd name="T4" fmla="*/ 112 w 144"/>
                <a:gd name="T5" fmla="*/ 246 h 254"/>
                <a:gd name="T6" fmla="*/ 122 w 144"/>
                <a:gd name="T7" fmla="*/ 236 h 254"/>
                <a:gd name="T8" fmla="*/ 127 w 144"/>
                <a:gd name="T9" fmla="*/ 224 h 254"/>
                <a:gd name="T10" fmla="*/ 129 w 144"/>
                <a:gd name="T11" fmla="*/ 216 h 254"/>
                <a:gd name="T12" fmla="*/ 130 w 144"/>
                <a:gd name="T13" fmla="*/ 204 h 254"/>
                <a:gd name="T14" fmla="*/ 130 w 144"/>
                <a:gd name="T15" fmla="*/ 201 h 254"/>
                <a:gd name="T16" fmla="*/ 132 w 144"/>
                <a:gd name="T17" fmla="*/ 197 h 254"/>
                <a:gd name="T18" fmla="*/ 133 w 144"/>
                <a:gd name="T19" fmla="*/ 193 h 254"/>
                <a:gd name="T20" fmla="*/ 141 w 144"/>
                <a:gd name="T21" fmla="*/ 175 h 254"/>
                <a:gd name="T22" fmla="*/ 143 w 144"/>
                <a:gd name="T23" fmla="*/ 159 h 254"/>
                <a:gd name="T24" fmla="*/ 140 w 144"/>
                <a:gd name="T25" fmla="*/ 151 h 254"/>
                <a:gd name="T26" fmla="*/ 132 w 144"/>
                <a:gd name="T27" fmla="*/ 31 h 254"/>
                <a:gd name="T28" fmla="*/ 120 w 144"/>
                <a:gd name="T29" fmla="*/ 9 h 254"/>
                <a:gd name="T30" fmla="*/ 117 w 144"/>
                <a:gd name="T31" fmla="*/ 0 h 254"/>
                <a:gd name="T32" fmla="*/ 20 w 144"/>
                <a:gd name="T33" fmla="*/ 3 h 254"/>
                <a:gd name="T34" fmla="*/ 35 w 144"/>
                <a:gd name="T35" fmla="*/ 20 h 254"/>
                <a:gd name="T36" fmla="*/ 39 w 144"/>
                <a:gd name="T37" fmla="*/ 26 h 254"/>
                <a:gd name="T38" fmla="*/ 44 w 144"/>
                <a:gd name="T39" fmla="*/ 35 h 254"/>
                <a:gd name="T40" fmla="*/ 43 w 144"/>
                <a:gd name="T41" fmla="*/ 37 h 254"/>
                <a:gd name="T42" fmla="*/ 31 w 144"/>
                <a:gd name="T43" fmla="*/ 49 h 254"/>
                <a:gd name="T44" fmla="*/ 21 w 144"/>
                <a:gd name="T45" fmla="*/ 58 h 254"/>
                <a:gd name="T46" fmla="*/ 19 w 144"/>
                <a:gd name="T47" fmla="*/ 58 h 254"/>
                <a:gd name="T48" fmla="*/ 15 w 144"/>
                <a:gd name="T49" fmla="*/ 70 h 254"/>
                <a:gd name="T50" fmla="*/ 11 w 144"/>
                <a:gd name="T51" fmla="*/ 83 h 254"/>
                <a:gd name="T52" fmla="*/ 7 w 144"/>
                <a:gd name="T53" fmla="*/ 89 h 254"/>
                <a:gd name="T54" fmla="*/ 1 w 144"/>
                <a:gd name="T55" fmla="*/ 107 h 254"/>
                <a:gd name="T56" fmla="*/ 3 w 144"/>
                <a:gd name="T57" fmla="*/ 134 h 254"/>
                <a:gd name="T58" fmla="*/ 21 w 144"/>
                <a:gd name="T59" fmla="*/ 145 h 254"/>
                <a:gd name="T60" fmla="*/ 30 w 144"/>
                <a:gd name="T61" fmla="*/ 161 h 254"/>
                <a:gd name="T62" fmla="*/ 50 w 144"/>
                <a:gd name="T63" fmla="*/ 177 h 254"/>
                <a:gd name="T64" fmla="*/ 46 w 144"/>
                <a:gd name="T65" fmla="*/ 196 h 254"/>
                <a:gd name="T66" fmla="*/ 67 w 144"/>
                <a:gd name="T67" fmla="*/ 216 h 254"/>
                <a:gd name="T68" fmla="*/ 77 w 144"/>
                <a:gd name="T69" fmla="*/ 241 h 254"/>
                <a:gd name="T70" fmla="*/ 92 w 144"/>
                <a:gd name="T7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4" h="254">
                  <a:moveTo>
                    <a:pt x="92" y="254"/>
                  </a:moveTo>
                  <a:cubicBezTo>
                    <a:pt x="92" y="254"/>
                    <a:pt x="92" y="254"/>
                    <a:pt x="93" y="254"/>
                  </a:cubicBezTo>
                  <a:cubicBezTo>
                    <a:pt x="93" y="252"/>
                    <a:pt x="93" y="250"/>
                    <a:pt x="94" y="247"/>
                  </a:cubicBezTo>
                  <a:cubicBezTo>
                    <a:pt x="95" y="245"/>
                    <a:pt x="95" y="245"/>
                    <a:pt x="96" y="244"/>
                  </a:cubicBezTo>
                  <a:cubicBezTo>
                    <a:pt x="97" y="243"/>
                    <a:pt x="99" y="243"/>
                    <a:pt x="101" y="244"/>
                  </a:cubicBezTo>
                  <a:cubicBezTo>
                    <a:pt x="107" y="245"/>
                    <a:pt x="109" y="248"/>
                    <a:pt x="112" y="246"/>
                  </a:cubicBezTo>
                  <a:cubicBezTo>
                    <a:pt x="113" y="244"/>
                    <a:pt x="115" y="241"/>
                    <a:pt x="116" y="239"/>
                  </a:cubicBezTo>
                  <a:cubicBezTo>
                    <a:pt x="118" y="236"/>
                    <a:pt x="120" y="236"/>
                    <a:pt x="122" y="236"/>
                  </a:cubicBezTo>
                  <a:cubicBezTo>
                    <a:pt x="123" y="236"/>
                    <a:pt x="124" y="236"/>
                    <a:pt x="124" y="235"/>
                  </a:cubicBezTo>
                  <a:cubicBezTo>
                    <a:pt x="126" y="234"/>
                    <a:pt x="127" y="230"/>
                    <a:pt x="127" y="224"/>
                  </a:cubicBezTo>
                  <a:cubicBezTo>
                    <a:pt x="127" y="224"/>
                    <a:pt x="126" y="217"/>
                    <a:pt x="129" y="216"/>
                  </a:cubicBezTo>
                  <a:cubicBezTo>
                    <a:pt x="129" y="216"/>
                    <a:pt x="129" y="216"/>
                    <a:pt x="129" y="216"/>
                  </a:cubicBezTo>
                  <a:cubicBezTo>
                    <a:pt x="129" y="216"/>
                    <a:pt x="129" y="212"/>
                    <a:pt x="129" y="209"/>
                  </a:cubicBezTo>
                  <a:cubicBezTo>
                    <a:pt x="129" y="207"/>
                    <a:pt x="129" y="205"/>
                    <a:pt x="130" y="204"/>
                  </a:cubicBezTo>
                  <a:cubicBezTo>
                    <a:pt x="130" y="203"/>
                    <a:pt x="130" y="202"/>
                    <a:pt x="130" y="201"/>
                  </a:cubicBezTo>
                  <a:cubicBezTo>
                    <a:pt x="130" y="201"/>
                    <a:pt x="130" y="201"/>
                    <a:pt x="130" y="201"/>
                  </a:cubicBezTo>
                  <a:cubicBezTo>
                    <a:pt x="131" y="200"/>
                    <a:pt x="131" y="200"/>
                    <a:pt x="131" y="200"/>
                  </a:cubicBezTo>
                  <a:cubicBezTo>
                    <a:pt x="131" y="199"/>
                    <a:pt x="131" y="198"/>
                    <a:pt x="132" y="197"/>
                  </a:cubicBezTo>
                  <a:cubicBezTo>
                    <a:pt x="132" y="196"/>
                    <a:pt x="132" y="195"/>
                    <a:pt x="133" y="193"/>
                  </a:cubicBezTo>
                  <a:cubicBezTo>
                    <a:pt x="133" y="193"/>
                    <a:pt x="133" y="193"/>
                    <a:pt x="133" y="193"/>
                  </a:cubicBezTo>
                  <a:cubicBezTo>
                    <a:pt x="133" y="188"/>
                    <a:pt x="136" y="186"/>
                    <a:pt x="137" y="184"/>
                  </a:cubicBezTo>
                  <a:cubicBezTo>
                    <a:pt x="137" y="183"/>
                    <a:pt x="139" y="180"/>
                    <a:pt x="141" y="175"/>
                  </a:cubicBezTo>
                  <a:cubicBezTo>
                    <a:pt x="141" y="175"/>
                    <a:pt x="141" y="175"/>
                    <a:pt x="141" y="174"/>
                  </a:cubicBezTo>
                  <a:cubicBezTo>
                    <a:pt x="144" y="168"/>
                    <a:pt x="144" y="163"/>
                    <a:pt x="143" y="159"/>
                  </a:cubicBezTo>
                  <a:cubicBezTo>
                    <a:pt x="142" y="155"/>
                    <a:pt x="141" y="151"/>
                    <a:pt x="141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132" y="31"/>
                    <a:pt x="131" y="30"/>
                    <a:pt x="130" y="27"/>
                  </a:cubicBezTo>
                  <a:cubicBezTo>
                    <a:pt x="128" y="24"/>
                    <a:pt x="123" y="15"/>
                    <a:pt x="120" y="9"/>
                  </a:cubicBezTo>
                  <a:cubicBezTo>
                    <a:pt x="117" y="3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28" y="3"/>
                    <a:pt x="20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4" y="17"/>
                    <a:pt x="35" y="20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5"/>
                    <a:pt x="38" y="26"/>
                    <a:pt x="39" y="26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5" y="30"/>
                    <a:pt x="44" y="35"/>
                  </a:cubicBezTo>
                  <a:cubicBezTo>
                    <a:pt x="44" y="36"/>
                    <a:pt x="44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41"/>
                    <a:pt x="38" y="44"/>
                    <a:pt x="35" y="46"/>
                  </a:cubicBezTo>
                  <a:cubicBezTo>
                    <a:pt x="33" y="48"/>
                    <a:pt x="31" y="49"/>
                    <a:pt x="31" y="49"/>
                  </a:cubicBezTo>
                  <a:cubicBezTo>
                    <a:pt x="29" y="50"/>
                    <a:pt x="26" y="51"/>
                    <a:pt x="26" y="53"/>
                  </a:cubicBezTo>
                  <a:cubicBezTo>
                    <a:pt x="26" y="54"/>
                    <a:pt x="25" y="56"/>
                    <a:pt x="21" y="58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8" y="59"/>
                    <a:pt x="17" y="60"/>
                    <a:pt x="17" y="61"/>
                  </a:cubicBezTo>
                  <a:cubicBezTo>
                    <a:pt x="16" y="63"/>
                    <a:pt x="15" y="66"/>
                    <a:pt x="15" y="70"/>
                  </a:cubicBezTo>
                  <a:cubicBezTo>
                    <a:pt x="15" y="73"/>
                    <a:pt x="15" y="76"/>
                    <a:pt x="15" y="78"/>
                  </a:cubicBezTo>
                  <a:cubicBezTo>
                    <a:pt x="14" y="80"/>
                    <a:pt x="13" y="81"/>
                    <a:pt x="11" y="83"/>
                  </a:cubicBezTo>
                  <a:cubicBezTo>
                    <a:pt x="10" y="85"/>
                    <a:pt x="9" y="86"/>
                    <a:pt x="7" y="88"/>
                  </a:cubicBezTo>
                  <a:cubicBezTo>
                    <a:pt x="7" y="88"/>
                    <a:pt x="7" y="88"/>
                    <a:pt x="7" y="89"/>
                  </a:cubicBezTo>
                  <a:cubicBezTo>
                    <a:pt x="3" y="93"/>
                    <a:pt x="2" y="107"/>
                    <a:pt x="2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3" y="116"/>
                    <a:pt x="4" y="120"/>
                  </a:cubicBezTo>
                  <a:cubicBezTo>
                    <a:pt x="5" y="125"/>
                    <a:pt x="0" y="131"/>
                    <a:pt x="3" y="134"/>
                  </a:cubicBezTo>
                  <a:cubicBezTo>
                    <a:pt x="7" y="137"/>
                    <a:pt x="10" y="140"/>
                    <a:pt x="12" y="141"/>
                  </a:cubicBezTo>
                  <a:cubicBezTo>
                    <a:pt x="14" y="142"/>
                    <a:pt x="21" y="145"/>
                    <a:pt x="21" y="145"/>
                  </a:cubicBezTo>
                  <a:cubicBezTo>
                    <a:pt x="21" y="145"/>
                    <a:pt x="21" y="150"/>
                    <a:pt x="24" y="152"/>
                  </a:cubicBezTo>
                  <a:cubicBezTo>
                    <a:pt x="28" y="154"/>
                    <a:pt x="30" y="158"/>
                    <a:pt x="30" y="161"/>
                  </a:cubicBezTo>
                  <a:cubicBezTo>
                    <a:pt x="30" y="165"/>
                    <a:pt x="34" y="167"/>
                    <a:pt x="38" y="166"/>
                  </a:cubicBezTo>
                  <a:cubicBezTo>
                    <a:pt x="42" y="166"/>
                    <a:pt x="48" y="167"/>
                    <a:pt x="50" y="177"/>
                  </a:cubicBezTo>
                  <a:cubicBezTo>
                    <a:pt x="52" y="186"/>
                    <a:pt x="46" y="190"/>
                    <a:pt x="46" y="190"/>
                  </a:cubicBezTo>
                  <a:cubicBezTo>
                    <a:pt x="46" y="190"/>
                    <a:pt x="42" y="191"/>
                    <a:pt x="46" y="196"/>
                  </a:cubicBezTo>
                  <a:cubicBezTo>
                    <a:pt x="51" y="201"/>
                    <a:pt x="62" y="213"/>
                    <a:pt x="62" y="213"/>
                  </a:cubicBezTo>
                  <a:cubicBezTo>
                    <a:pt x="62" y="213"/>
                    <a:pt x="65" y="216"/>
                    <a:pt x="67" y="216"/>
                  </a:cubicBezTo>
                  <a:cubicBezTo>
                    <a:pt x="70" y="216"/>
                    <a:pt x="73" y="220"/>
                    <a:pt x="74" y="225"/>
                  </a:cubicBezTo>
                  <a:cubicBezTo>
                    <a:pt x="76" y="229"/>
                    <a:pt x="75" y="237"/>
                    <a:pt x="77" y="241"/>
                  </a:cubicBezTo>
                  <a:cubicBezTo>
                    <a:pt x="79" y="246"/>
                    <a:pt x="87" y="253"/>
                    <a:pt x="90" y="254"/>
                  </a:cubicBezTo>
                  <a:cubicBezTo>
                    <a:pt x="91" y="254"/>
                    <a:pt x="92" y="254"/>
                    <a:pt x="92" y="25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3" name="Freeform 30"/>
            <p:cNvSpPr>
              <a:spLocks/>
            </p:cNvSpPr>
            <p:nvPr/>
          </p:nvSpPr>
          <p:spPr bwMode="auto">
            <a:xfrm>
              <a:off x="15528409" y="6116412"/>
              <a:ext cx="1096963" cy="579438"/>
            </a:xfrm>
            <a:custGeom>
              <a:avLst/>
              <a:gdLst>
                <a:gd name="T0" fmla="*/ 288 w 292"/>
                <a:gd name="T1" fmla="*/ 99 h 154"/>
                <a:gd name="T2" fmla="*/ 287 w 292"/>
                <a:gd name="T3" fmla="*/ 103 h 154"/>
                <a:gd name="T4" fmla="*/ 283 w 292"/>
                <a:gd name="T5" fmla="*/ 102 h 154"/>
                <a:gd name="T6" fmla="*/ 276 w 292"/>
                <a:gd name="T7" fmla="*/ 102 h 154"/>
                <a:gd name="T8" fmla="*/ 265 w 292"/>
                <a:gd name="T9" fmla="*/ 103 h 154"/>
                <a:gd name="T10" fmla="*/ 232 w 292"/>
                <a:gd name="T11" fmla="*/ 90 h 154"/>
                <a:gd name="T12" fmla="*/ 254 w 292"/>
                <a:gd name="T13" fmla="*/ 88 h 154"/>
                <a:gd name="T14" fmla="*/ 273 w 292"/>
                <a:gd name="T15" fmla="*/ 99 h 154"/>
                <a:gd name="T16" fmla="*/ 264 w 292"/>
                <a:gd name="T17" fmla="*/ 85 h 154"/>
                <a:gd name="T18" fmla="*/ 259 w 292"/>
                <a:gd name="T19" fmla="*/ 78 h 154"/>
                <a:gd name="T20" fmla="*/ 248 w 292"/>
                <a:gd name="T21" fmla="*/ 71 h 154"/>
                <a:gd name="T22" fmla="*/ 261 w 292"/>
                <a:gd name="T23" fmla="*/ 71 h 154"/>
                <a:gd name="T24" fmla="*/ 266 w 292"/>
                <a:gd name="T25" fmla="*/ 71 h 154"/>
                <a:gd name="T26" fmla="*/ 260 w 292"/>
                <a:gd name="T27" fmla="*/ 67 h 154"/>
                <a:gd name="T28" fmla="*/ 259 w 292"/>
                <a:gd name="T29" fmla="*/ 55 h 154"/>
                <a:gd name="T30" fmla="*/ 240 w 292"/>
                <a:gd name="T31" fmla="*/ 46 h 154"/>
                <a:gd name="T32" fmla="*/ 230 w 292"/>
                <a:gd name="T33" fmla="*/ 43 h 154"/>
                <a:gd name="T34" fmla="*/ 221 w 292"/>
                <a:gd name="T35" fmla="*/ 37 h 154"/>
                <a:gd name="T36" fmla="*/ 226 w 292"/>
                <a:gd name="T37" fmla="*/ 24 h 154"/>
                <a:gd name="T38" fmla="*/ 216 w 292"/>
                <a:gd name="T39" fmla="*/ 13 h 154"/>
                <a:gd name="T40" fmla="*/ 204 w 292"/>
                <a:gd name="T41" fmla="*/ 5 h 154"/>
                <a:gd name="T42" fmla="*/ 194 w 292"/>
                <a:gd name="T43" fmla="*/ 1 h 154"/>
                <a:gd name="T44" fmla="*/ 188 w 292"/>
                <a:gd name="T45" fmla="*/ 9 h 154"/>
                <a:gd name="T46" fmla="*/ 180 w 292"/>
                <a:gd name="T47" fmla="*/ 14 h 154"/>
                <a:gd name="T48" fmla="*/ 172 w 292"/>
                <a:gd name="T49" fmla="*/ 21 h 154"/>
                <a:gd name="T50" fmla="*/ 166 w 292"/>
                <a:gd name="T51" fmla="*/ 32 h 154"/>
                <a:gd name="T52" fmla="*/ 158 w 292"/>
                <a:gd name="T53" fmla="*/ 43 h 154"/>
                <a:gd name="T54" fmla="*/ 143 w 292"/>
                <a:gd name="T55" fmla="*/ 50 h 154"/>
                <a:gd name="T56" fmla="*/ 134 w 292"/>
                <a:gd name="T57" fmla="*/ 53 h 154"/>
                <a:gd name="T58" fmla="*/ 126 w 292"/>
                <a:gd name="T59" fmla="*/ 65 h 154"/>
                <a:gd name="T60" fmla="*/ 111 w 292"/>
                <a:gd name="T61" fmla="*/ 81 h 154"/>
                <a:gd name="T62" fmla="*/ 103 w 292"/>
                <a:gd name="T63" fmla="*/ 93 h 154"/>
                <a:gd name="T64" fmla="*/ 94 w 292"/>
                <a:gd name="T65" fmla="*/ 94 h 154"/>
                <a:gd name="T66" fmla="*/ 90 w 292"/>
                <a:gd name="T67" fmla="*/ 99 h 154"/>
                <a:gd name="T68" fmla="*/ 80 w 292"/>
                <a:gd name="T69" fmla="*/ 94 h 154"/>
                <a:gd name="T70" fmla="*/ 71 w 292"/>
                <a:gd name="T71" fmla="*/ 108 h 154"/>
                <a:gd name="T72" fmla="*/ 59 w 292"/>
                <a:gd name="T73" fmla="*/ 104 h 154"/>
                <a:gd name="T74" fmla="*/ 49 w 292"/>
                <a:gd name="T75" fmla="*/ 95 h 154"/>
                <a:gd name="T76" fmla="*/ 49 w 292"/>
                <a:gd name="T77" fmla="*/ 96 h 154"/>
                <a:gd name="T78" fmla="*/ 45 w 292"/>
                <a:gd name="T79" fmla="*/ 109 h 154"/>
                <a:gd name="T80" fmla="*/ 28 w 292"/>
                <a:gd name="T81" fmla="*/ 124 h 154"/>
                <a:gd name="T82" fmla="*/ 27 w 292"/>
                <a:gd name="T83" fmla="*/ 126 h 154"/>
                <a:gd name="T84" fmla="*/ 27 w 292"/>
                <a:gd name="T85" fmla="*/ 126 h 154"/>
                <a:gd name="T86" fmla="*/ 23 w 292"/>
                <a:gd name="T87" fmla="*/ 132 h 154"/>
                <a:gd name="T88" fmla="*/ 20 w 292"/>
                <a:gd name="T89" fmla="*/ 131 h 154"/>
                <a:gd name="T90" fmla="*/ 17 w 292"/>
                <a:gd name="T91" fmla="*/ 138 h 154"/>
                <a:gd name="T92" fmla="*/ 1 w 292"/>
                <a:gd name="T93" fmla="*/ 151 h 154"/>
                <a:gd name="T94" fmla="*/ 0 w 292"/>
                <a:gd name="T95" fmla="*/ 154 h 154"/>
                <a:gd name="T96" fmla="*/ 78 w 292"/>
                <a:gd name="T97" fmla="*/ 147 h 154"/>
                <a:gd name="T98" fmla="*/ 80 w 292"/>
                <a:gd name="T99" fmla="*/ 146 h 154"/>
                <a:gd name="T100" fmla="*/ 80 w 292"/>
                <a:gd name="T101" fmla="*/ 146 h 154"/>
                <a:gd name="T102" fmla="*/ 80 w 292"/>
                <a:gd name="T103" fmla="*/ 146 h 154"/>
                <a:gd name="T104" fmla="*/ 291 w 292"/>
                <a:gd name="T105" fmla="*/ 113 h 154"/>
                <a:gd name="T106" fmla="*/ 292 w 292"/>
                <a:gd name="T107" fmla="*/ 103 h 154"/>
                <a:gd name="T108" fmla="*/ 288 w 292"/>
                <a:gd name="T109" fmla="*/ 9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2" h="154">
                  <a:moveTo>
                    <a:pt x="288" y="99"/>
                  </a:moveTo>
                  <a:cubicBezTo>
                    <a:pt x="288" y="99"/>
                    <a:pt x="289" y="102"/>
                    <a:pt x="287" y="103"/>
                  </a:cubicBezTo>
                  <a:cubicBezTo>
                    <a:pt x="285" y="104"/>
                    <a:pt x="284" y="103"/>
                    <a:pt x="283" y="102"/>
                  </a:cubicBezTo>
                  <a:cubicBezTo>
                    <a:pt x="281" y="101"/>
                    <a:pt x="278" y="100"/>
                    <a:pt x="276" y="102"/>
                  </a:cubicBezTo>
                  <a:cubicBezTo>
                    <a:pt x="274" y="104"/>
                    <a:pt x="269" y="106"/>
                    <a:pt x="265" y="103"/>
                  </a:cubicBezTo>
                  <a:cubicBezTo>
                    <a:pt x="261" y="99"/>
                    <a:pt x="254" y="88"/>
                    <a:pt x="232" y="90"/>
                  </a:cubicBezTo>
                  <a:cubicBezTo>
                    <a:pt x="232" y="90"/>
                    <a:pt x="243" y="83"/>
                    <a:pt x="254" y="88"/>
                  </a:cubicBezTo>
                  <a:cubicBezTo>
                    <a:pt x="266" y="92"/>
                    <a:pt x="266" y="100"/>
                    <a:pt x="273" y="99"/>
                  </a:cubicBezTo>
                  <a:cubicBezTo>
                    <a:pt x="273" y="99"/>
                    <a:pt x="274" y="91"/>
                    <a:pt x="264" y="85"/>
                  </a:cubicBezTo>
                  <a:cubicBezTo>
                    <a:pt x="264" y="85"/>
                    <a:pt x="271" y="80"/>
                    <a:pt x="259" y="78"/>
                  </a:cubicBezTo>
                  <a:cubicBezTo>
                    <a:pt x="248" y="75"/>
                    <a:pt x="248" y="73"/>
                    <a:pt x="248" y="71"/>
                  </a:cubicBezTo>
                  <a:cubicBezTo>
                    <a:pt x="248" y="71"/>
                    <a:pt x="256" y="68"/>
                    <a:pt x="261" y="71"/>
                  </a:cubicBezTo>
                  <a:cubicBezTo>
                    <a:pt x="261" y="71"/>
                    <a:pt x="264" y="72"/>
                    <a:pt x="266" y="71"/>
                  </a:cubicBezTo>
                  <a:cubicBezTo>
                    <a:pt x="266" y="71"/>
                    <a:pt x="265" y="67"/>
                    <a:pt x="260" y="67"/>
                  </a:cubicBezTo>
                  <a:cubicBezTo>
                    <a:pt x="260" y="67"/>
                    <a:pt x="264" y="64"/>
                    <a:pt x="259" y="55"/>
                  </a:cubicBezTo>
                  <a:cubicBezTo>
                    <a:pt x="253" y="48"/>
                    <a:pt x="245" y="50"/>
                    <a:pt x="240" y="46"/>
                  </a:cubicBezTo>
                  <a:cubicBezTo>
                    <a:pt x="234" y="43"/>
                    <a:pt x="234" y="43"/>
                    <a:pt x="230" y="43"/>
                  </a:cubicBezTo>
                  <a:cubicBezTo>
                    <a:pt x="226" y="43"/>
                    <a:pt x="224" y="43"/>
                    <a:pt x="221" y="37"/>
                  </a:cubicBezTo>
                  <a:cubicBezTo>
                    <a:pt x="218" y="31"/>
                    <a:pt x="225" y="28"/>
                    <a:pt x="226" y="24"/>
                  </a:cubicBezTo>
                  <a:cubicBezTo>
                    <a:pt x="226" y="19"/>
                    <a:pt x="219" y="13"/>
                    <a:pt x="216" y="13"/>
                  </a:cubicBezTo>
                  <a:cubicBezTo>
                    <a:pt x="213" y="13"/>
                    <a:pt x="207" y="11"/>
                    <a:pt x="204" y="5"/>
                  </a:cubicBezTo>
                  <a:cubicBezTo>
                    <a:pt x="201" y="0"/>
                    <a:pt x="197" y="1"/>
                    <a:pt x="194" y="1"/>
                  </a:cubicBezTo>
                  <a:cubicBezTo>
                    <a:pt x="194" y="1"/>
                    <a:pt x="190" y="5"/>
                    <a:pt x="188" y="9"/>
                  </a:cubicBezTo>
                  <a:cubicBezTo>
                    <a:pt x="186" y="13"/>
                    <a:pt x="185" y="13"/>
                    <a:pt x="180" y="14"/>
                  </a:cubicBezTo>
                  <a:cubicBezTo>
                    <a:pt x="175" y="14"/>
                    <a:pt x="172" y="18"/>
                    <a:pt x="172" y="21"/>
                  </a:cubicBezTo>
                  <a:cubicBezTo>
                    <a:pt x="172" y="23"/>
                    <a:pt x="170" y="31"/>
                    <a:pt x="166" y="32"/>
                  </a:cubicBezTo>
                  <a:cubicBezTo>
                    <a:pt x="162" y="33"/>
                    <a:pt x="158" y="38"/>
                    <a:pt x="158" y="43"/>
                  </a:cubicBezTo>
                  <a:cubicBezTo>
                    <a:pt x="158" y="48"/>
                    <a:pt x="148" y="53"/>
                    <a:pt x="143" y="50"/>
                  </a:cubicBezTo>
                  <a:cubicBezTo>
                    <a:pt x="138" y="47"/>
                    <a:pt x="131" y="46"/>
                    <a:pt x="134" y="53"/>
                  </a:cubicBezTo>
                  <a:cubicBezTo>
                    <a:pt x="136" y="61"/>
                    <a:pt x="132" y="65"/>
                    <a:pt x="126" y="65"/>
                  </a:cubicBezTo>
                  <a:cubicBezTo>
                    <a:pt x="119" y="65"/>
                    <a:pt x="112" y="73"/>
                    <a:pt x="111" y="81"/>
                  </a:cubicBezTo>
                  <a:cubicBezTo>
                    <a:pt x="110" y="89"/>
                    <a:pt x="110" y="93"/>
                    <a:pt x="103" y="93"/>
                  </a:cubicBezTo>
                  <a:cubicBezTo>
                    <a:pt x="96" y="93"/>
                    <a:pt x="94" y="94"/>
                    <a:pt x="94" y="94"/>
                  </a:cubicBezTo>
                  <a:cubicBezTo>
                    <a:pt x="94" y="94"/>
                    <a:pt x="90" y="96"/>
                    <a:pt x="90" y="99"/>
                  </a:cubicBezTo>
                  <a:cubicBezTo>
                    <a:pt x="90" y="99"/>
                    <a:pt x="83" y="100"/>
                    <a:pt x="80" y="94"/>
                  </a:cubicBezTo>
                  <a:cubicBezTo>
                    <a:pt x="80" y="94"/>
                    <a:pt x="73" y="101"/>
                    <a:pt x="71" y="108"/>
                  </a:cubicBezTo>
                  <a:cubicBezTo>
                    <a:pt x="69" y="114"/>
                    <a:pt x="61" y="107"/>
                    <a:pt x="59" y="104"/>
                  </a:cubicBezTo>
                  <a:cubicBezTo>
                    <a:pt x="57" y="102"/>
                    <a:pt x="54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9" y="99"/>
                    <a:pt x="48" y="106"/>
                    <a:pt x="45" y="109"/>
                  </a:cubicBezTo>
                  <a:cubicBezTo>
                    <a:pt x="40" y="113"/>
                    <a:pt x="30" y="118"/>
                    <a:pt x="28" y="124"/>
                  </a:cubicBezTo>
                  <a:cubicBezTo>
                    <a:pt x="27" y="125"/>
                    <a:pt x="27" y="125"/>
                    <a:pt x="27" y="126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26" y="130"/>
                    <a:pt x="25" y="131"/>
                    <a:pt x="23" y="132"/>
                  </a:cubicBezTo>
                  <a:cubicBezTo>
                    <a:pt x="22" y="132"/>
                    <a:pt x="21" y="132"/>
                    <a:pt x="20" y="131"/>
                  </a:cubicBezTo>
                  <a:cubicBezTo>
                    <a:pt x="20" y="131"/>
                    <a:pt x="20" y="137"/>
                    <a:pt x="17" y="138"/>
                  </a:cubicBezTo>
                  <a:cubicBezTo>
                    <a:pt x="14" y="139"/>
                    <a:pt x="5" y="146"/>
                    <a:pt x="1" y="151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291" y="113"/>
                    <a:pt x="291" y="113"/>
                    <a:pt x="291" y="113"/>
                  </a:cubicBezTo>
                  <a:cubicBezTo>
                    <a:pt x="292" y="103"/>
                    <a:pt x="292" y="103"/>
                    <a:pt x="292" y="103"/>
                  </a:cubicBezTo>
                  <a:cubicBezTo>
                    <a:pt x="292" y="103"/>
                    <a:pt x="290" y="100"/>
                    <a:pt x="288" y="9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4" name="Freeform 31"/>
            <p:cNvSpPr>
              <a:spLocks/>
            </p:cNvSpPr>
            <p:nvPr/>
          </p:nvSpPr>
          <p:spPr bwMode="auto">
            <a:xfrm>
              <a:off x="14714022" y="6264049"/>
              <a:ext cx="998538" cy="517525"/>
            </a:xfrm>
            <a:custGeom>
              <a:avLst/>
              <a:gdLst>
                <a:gd name="T0" fmla="*/ 218 w 266"/>
                <a:gd name="T1" fmla="*/ 112 h 138"/>
                <a:gd name="T2" fmla="*/ 237 w 266"/>
                <a:gd name="T3" fmla="*/ 92 h 138"/>
                <a:gd name="T4" fmla="*/ 244 w 266"/>
                <a:gd name="T5" fmla="*/ 87 h 138"/>
                <a:gd name="T6" fmla="*/ 266 w 266"/>
                <a:gd name="T7" fmla="*/ 57 h 138"/>
                <a:gd name="T8" fmla="*/ 262 w 266"/>
                <a:gd name="T9" fmla="*/ 52 h 138"/>
                <a:gd name="T10" fmla="*/ 256 w 266"/>
                <a:gd name="T11" fmla="*/ 46 h 138"/>
                <a:gd name="T12" fmla="*/ 257 w 266"/>
                <a:gd name="T13" fmla="*/ 25 h 138"/>
                <a:gd name="T14" fmla="*/ 231 w 266"/>
                <a:gd name="T15" fmla="*/ 13 h 138"/>
                <a:gd name="T16" fmla="*/ 215 w 266"/>
                <a:gd name="T17" fmla="*/ 15 h 138"/>
                <a:gd name="T18" fmla="*/ 195 w 266"/>
                <a:gd name="T19" fmla="*/ 10 h 138"/>
                <a:gd name="T20" fmla="*/ 162 w 266"/>
                <a:gd name="T21" fmla="*/ 3 h 138"/>
                <a:gd name="T22" fmla="*/ 163 w 266"/>
                <a:gd name="T23" fmla="*/ 7 h 138"/>
                <a:gd name="T24" fmla="*/ 163 w 266"/>
                <a:gd name="T25" fmla="*/ 8 h 138"/>
                <a:gd name="T26" fmla="*/ 162 w 266"/>
                <a:gd name="T27" fmla="*/ 14 h 138"/>
                <a:gd name="T28" fmla="*/ 146 w 266"/>
                <a:gd name="T29" fmla="*/ 25 h 138"/>
                <a:gd name="T30" fmla="*/ 142 w 266"/>
                <a:gd name="T31" fmla="*/ 38 h 138"/>
                <a:gd name="T32" fmla="*/ 140 w 266"/>
                <a:gd name="T33" fmla="*/ 44 h 138"/>
                <a:gd name="T34" fmla="*/ 125 w 266"/>
                <a:gd name="T35" fmla="*/ 59 h 138"/>
                <a:gd name="T36" fmla="*/ 122 w 266"/>
                <a:gd name="T37" fmla="*/ 59 h 138"/>
                <a:gd name="T38" fmla="*/ 112 w 266"/>
                <a:gd name="T39" fmla="*/ 49 h 138"/>
                <a:gd name="T40" fmla="*/ 106 w 266"/>
                <a:gd name="T41" fmla="*/ 65 h 138"/>
                <a:gd name="T42" fmla="*/ 104 w 266"/>
                <a:gd name="T43" fmla="*/ 66 h 138"/>
                <a:gd name="T44" fmla="*/ 91 w 266"/>
                <a:gd name="T45" fmla="*/ 68 h 138"/>
                <a:gd name="T46" fmla="*/ 89 w 266"/>
                <a:gd name="T47" fmla="*/ 69 h 138"/>
                <a:gd name="T48" fmla="*/ 66 w 266"/>
                <a:gd name="T49" fmla="*/ 70 h 138"/>
                <a:gd name="T50" fmla="*/ 61 w 266"/>
                <a:gd name="T51" fmla="*/ 69 h 138"/>
                <a:gd name="T52" fmla="*/ 51 w 266"/>
                <a:gd name="T53" fmla="*/ 76 h 138"/>
                <a:gd name="T54" fmla="*/ 49 w 266"/>
                <a:gd name="T55" fmla="*/ 84 h 138"/>
                <a:gd name="T56" fmla="*/ 44 w 266"/>
                <a:gd name="T57" fmla="*/ 96 h 138"/>
                <a:gd name="T58" fmla="*/ 44 w 266"/>
                <a:gd name="T59" fmla="*/ 96 h 138"/>
                <a:gd name="T60" fmla="*/ 34 w 266"/>
                <a:gd name="T61" fmla="*/ 106 h 138"/>
                <a:gd name="T62" fmla="*/ 18 w 266"/>
                <a:gd name="T63" fmla="*/ 104 h 138"/>
                <a:gd name="T64" fmla="*/ 15 w 266"/>
                <a:gd name="T65" fmla="*/ 114 h 138"/>
                <a:gd name="T66" fmla="*/ 13 w 266"/>
                <a:gd name="T67" fmla="*/ 115 h 138"/>
                <a:gd name="T68" fmla="*/ 12 w 266"/>
                <a:gd name="T69" fmla="*/ 114 h 138"/>
                <a:gd name="T70" fmla="*/ 3 w 266"/>
                <a:gd name="T71" fmla="*/ 130 h 138"/>
                <a:gd name="T72" fmla="*/ 0 w 266"/>
                <a:gd name="T73" fmla="*/ 138 h 138"/>
                <a:gd name="T74" fmla="*/ 53 w 266"/>
                <a:gd name="T75" fmla="*/ 133 h 138"/>
                <a:gd name="T76" fmla="*/ 216 w 266"/>
                <a:gd name="T77" fmla="*/ 115 h 138"/>
                <a:gd name="T78" fmla="*/ 218 w 266"/>
                <a:gd name="T79" fmla="*/ 11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6" h="138">
                  <a:moveTo>
                    <a:pt x="217" y="115"/>
                  </a:moveTo>
                  <a:cubicBezTo>
                    <a:pt x="217" y="114"/>
                    <a:pt x="217" y="113"/>
                    <a:pt x="218" y="112"/>
                  </a:cubicBezTo>
                  <a:cubicBezTo>
                    <a:pt x="221" y="107"/>
                    <a:pt x="231" y="100"/>
                    <a:pt x="234" y="99"/>
                  </a:cubicBezTo>
                  <a:cubicBezTo>
                    <a:pt x="237" y="98"/>
                    <a:pt x="237" y="92"/>
                    <a:pt x="237" y="92"/>
                  </a:cubicBezTo>
                  <a:cubicBezTo>
                    <a:pt x="237" y="92"/>
                    <a:pt x="239" y="93"/>
                    <a:pt x="240" y="93"/>
                  </a:cubicBezTo>
                  <a:cubicBezTo>
                    <a:pt x="242" y="92"/>
                    <a:pt x="243" y="90"/>
                    <a:pt x="244" y="87"/>
                  </a:cubicBezTo>
                  <a:cubicBezTo>
                    <a:pt x="246" y="79"/>
                    <a:pt x="257" y="73"/>
                    <a:pt x="261" y="71"/>
                  </a:cubicBezTo>
                  <a:cubicBezTo>
                    <a:pt x="265" y="68"/>
                    <a:pt x="266" y="59"/>
                    <a:pt x="266" y="57"/>
                  </a:cubicBezTo>
                  <a:cubicBezTo>
                    <a:pt x="266" y="56"/>
                    <a:pt x="266" y="56"/>
                    <a:pt x="266" y="56"/>
                  </a:cubicBezTo>
                  <a:cubicBezTo>
                    <a:pt x="266" y="55"/>
                    <a:pt x="265" y="52"/>
                    <a:pt x="262" y="52"/>
                  </a:cubicBezTo>
                  <a:cubicBezTo>
                    <a:pt x="259" y="52"/>
                    <a:pt x="260" y="51"/>
                    <a:pt x="259" y="48"/>
                  </a:cubicBezTo>
                  <a:cubicBezTo>
                    <a:pt x="259" y="45"/>
                    <a:pt x="256" y="46"/>
                    <a:pt x="256" y="46"/>
                  </a:cubicBezTo>
                  <a:cubicBezTo>
                    <a:pt x="256" y="46"/>
                    <a:pt x="254" y="40"/>
                    <a:pt x="254" y="35"/>
                  </a:cubicBezTo>
                  <a:cubicBezTo>
                    <a:pt x="254" y="30"/>
                    <a:pt x="256" y="26"/>
                    <a:pt x="257" y="25"/>
                  </a:cubicBezTo>
                  <a:cubicBezTo>
                    <a:pt x="254" y="26"/>
                    <a:pt x="249" y="26"/>
                    <a:pt x="245" y="22"/>
                  </a:cubicBezTo>
                  <a:cubicBezTo>
                    <a:pt x="238" y="17"/>
                    <a:pt x="234" y="12"/>
                    <a:pt x="231" y="13"/>
                  </a:cubicBezTo>
                  <a:cubicBezTo>
                    <a:pt x="228" y="14"/>
                    <a:pt x="228" y="16"/>
                    <a:pt x="225" y="16"/>
                  </a:cubicBezTo>
                  <a:cubicBezTo>
                    <a:pt x="222" y="16"/>
                    <a:pt x="219" y="15"/>
                    <a:pt x="215" y="15"/>
                  </a:cubicBezTo>
                  <a:cubicBezTo>
                    <a:pt x="210" y="15"/>
                    <a:pt x="208" y="18"/>
                    <a:pt x="205" y="15"/>
                  </a:cubicBezTo>
                  <a:cubicBezTo>
                    <a:pt x="202" y="13"/>
                    <a:pt x="200" y="10"/>
                    <a:pt x="195" y="10"/>
                  </a:cubicBezTo>
                  <a:cubicBezTo>
                    <a:pt x="189" y="10"/>
                    <a:pt x="177" y="9"/>
                    <a:pt x="175" y="7"/>
                  </a:cubicBezTo>
                  <a:cubicBezTo>
                    <a:pt x="173" y="5"/>
                    <a:pt x="167" y="0"/>
                    <a:pt x="162" y="3"/>
                  </a:cubicBezTo>
                  <a:cubicBezTo>
                    <a:pt x="162" y="4"/>
                    <a:pt x="163" y="6"/>
                    <a:pt x="163" y="7"/>
                  </a:cubicBezTo>
                  <a:cubicBezTo>
                    <a:pt x="163" y="7"/>
                    <a:pt x="163" y="7"/>
                    <a:pt x="163" y="7"/>
                  </a:cubicBezTo>
                  <a:cubicBezTo>
                    <a:pt x="163" y="7"/>
                    <a:pt x="163" y="7"/>
                    <a:pt x="163" y="7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3" y="8"/>
                    <a:pt x="163" y="9"/>
                    <a:pt x="163" y="9"/>
                  </a:cubicBezTo>
                  <a:cubicBezTo>
                    <a:pt x="163" y="11"/>
                    <a:pt x="163" y="13"/>
                    <a:pt x="162" y="14"/>
                  </a:cubicBezTo>
                  <a:cubicBezTo>
                    <a:pt x="159" y="17"/>
                    <a:pt x="156" y="20"/>
                    <a:pt x="152" y="22"/>
                  </a:cubicBezTo>
                  <a:cubicBezTo>
                    <a:pt x="150" y="22"/>
                    <a:pt x="148" y="23"/>
                    <a:pt x="146" y="25"/>
                  </a:cubicBezTo>
                  <a:cubicBezTo>
                    <a:pt x="143" y="27"/>
                    <a:pt x="142" y="30"/>
                    <a:pt x="142" y="33"/>
                  </a:cubicBezTo>
                  <a:cubicBezTo>
                    <a:pt x="143" y="35"/>
                    <a:pt x="143" y="36"/>
                    <a:pt x="142" y="38"/>
                  </a:cubicBezTo>
                  <a:cubicBezTo>
                    <a:pt x="142" y="39"/>
                    <a:pt x="142" y="41"/>
                    <a:pt x="141" y="42"/>
                  </a:cubicBezTo>
                  <a:cubicBezTo>
                    <a:pt x="141" y="42"/>
                    <a:pt x="140" y="43"/>
                    <a:pt x="140" y="44"/>
                  </a:cubicBezTo>
                  <a:cubicBezTo>
                    <a:pt x="139" y="45"/>
                    <a:pt x="139" y="46"/>
                    <a:pt x="138" y="46"/>
                  </a:cubicBezTo>
                  <a:cubicBezTo>
                    <a:pt x="136" y="49"/>
                    <a:pt x="130" y="58"/>
                    <a:pt x="125" y="59"/>
                  </a:cubicBezTo>
                  <a:cubicBezTo>
                    <a:pt x="125" y="60"/>
                    <a:pt x="124" y="60"/>
                    <a:pt x="124" y="60"/>
                  </a:cubicBezTo>
                  <a:cubicBezTo>
                    <a:pt x="123" y="60"/>
                    <a:pt x="123" y="59"/>
                    <a:pt x="122" y="59"/>
                  </a:cubicBezTo>
                  <a:cubicBezTo>
                    <a:pt x="119" y="58"/>
                    <a:pt x="117" y="54"/>
                    <a:pt x="115" y="52"/>
                  </a:cubicBezTo>
                  <a:cubicBezTo>
                    <a:pt x="114" y="50"/>
                    <a:pt x="113" y="50"/>
                    <a:pt x="112" y="49"/>
                  </a:cubicBezTo>
                  <a:cubicBezTo>
                    <a:pt x="111" y="50"/>
                    <a:pt x="111" y="50"/>
                    <a:pt x="110" y="51"/>
                  </a:cubicBezTo>
                  <a:cubicBezTo>
                    <a:pt x="110" y="55"/>
                    <a:pt x="109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ubicBezTo>
                    <a:pt x="105" y="66"/>
                    <a:pt x="104" y="66"/>
                    <a:pt x="104" y="66"/>
                  </a:cubicBezTo>
                  <a:cubicBezTo>
                    <a:pt x="100" y="66"/>
                    <a:pt x="99" y="64"/>
                    <a:pt x="97" y="64"/>
                  </a:cubicBezTo>
                  <a:cubicBezTo>
                    <a:pt x="95" y="64"/>
                    <a:pt x="94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69"/>
                    <a:pt x="90" y="69"/>
                    <a:pt x="89" y="69"/>
                  </a:cubicBezTo>
                  <a:cubicBezTo>
                    <a:pt x="84" y="69"/>
                    <a:pt x="78" y="66"/>
                    <a:pt x="76" y="65"/>
                  </a:cubicBezTo>
                  <a:cubicBezTo>
                    <a:pt x="71" y="66"/>
                    <a:pt x="69" y="71"/>
                    <a:pt x="66" y="70"/>
                  </a:cubicBezTo>
                  <a:cubicBezTo>
                    <a:pt x="65" y="70"/>
                    <a:pt x="65" y="69"/>
                    <a:pt x="64" y="69"/>
                  </a:cubicBezTo>
                  <a:cubicBezTo>
                    <a:pt x="63" y="68"/>
                    <a:pt x="62" y="68"/>
                    <a:pt x="61" y="69"/>
                  </a:cubicBezTo>
                  <a:cubicBezTo>
                    <a:pt x="59" y="71"/>
                    <a:pt x="60" y="76"/>
                    <a:pt x="54" y="76"/>
                  </a:cubicBezTo>
                  <a:cubicBezTo>
                    <a:pt x="53" y="76"/>
                    <a:pt x="52" y="76"/>
                    <a:pt x="51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0" y="76"/>
                    <a:pt x="48" y="78"/>
                    <a:pt x="49" y="84"/>
                  </a:cubicBezTo>
                  <a:cubicBezTo>
                    <a:pt x="49" y="84"/>
                    <a:pt x="50" y="93"/>
                    <a:pt x="46" y="95"/>
                  </a:cubicBezTo>
                  <a:cubicBezTo>
                    <a:pt x="46" y="96"/>
                    <a:pt x="45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38" y="96"/>
                    <a:pt x="38" y="104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3" y="107"/>
                    <a:pt x="32" y="107"/>
                    <a:pt x="30" y="107"/>
                  </a:cubicBezTo>
                  <a:cubicBezTo>
                    <a:pt x="27" y="105"/>
                    <a:pt x="22" y="103"/>
                    <a:pt x="18" y="104"/>
                  </a:cubicBezTo>
                  <a:cubicBezTo>
                    <a:pt x="17" y="106"/>
                    <a:pt x="17" y="108"/>
                    <a:pt x="16" y="110"/>
                  </a:cubicBezTo>
                  <a:cubicBezTo>
                    <a:pt x="16" y="112"/>
                    <a:pt x="15" y="113"/>
                    <a:pt x="15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4" y="115"/>
                    <a:pt x="13" y="115"/>
                    <a:pt x="13" y="115"/>
                  </a:cubicBezTo>
                  <a:cubicBezTo>
                    <a:pt x="13" y="115"/>
                    <a:pt x="14" y="115"/>
                    <a:pt x="14" y="114"/>
                  </a:cubicBezTo>
                  <a:cubicBezTo>
                    <a:pt x="14" y="114"/>
                    <a:pt x="13" y="114"/>
                    <a:pt x="12" y="114"/>
                  </a:cubicBezTo>
                  <a:cubicBezTo>
                    <a:pt x="15" y="116"/>
                    <a:pt x="18" y="129"/>
                    <a:pt x="8" y="131"/>
                  </a:cubicBezTo>
                  <a:cubicBezTo>
                    <a:pt x="3" y="130"/>
                    <a:pt x="3" y="130"/>
                    <a:pt x="3" y="130"/>
                  </a:cubicBezTo>
                  <a:cubicBezTo>
                    <a:pt x="3" y="130"/>
                    <a:pt x="0" y="130"/>
                    <a:pt x="0" y="13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53" y="133"/>
                    <a:pt x="53" y="133"/>
                    <a:pt x="53" y="133"/>
                  </a:cubicBezTo>
                  <a:cubicBezTo>
                    <a:pt x="48" y="127"/>
                    <a:pt x="48" y="127"/>
                    <a:pt x="48" y="127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14"/>
                    <a:pt x="217" y="113"/>
                    <a:pt x="218" y="112"/>
                  </a:cubicBezTo>
                  <a:cubicBezTo>
                    <a:pt x="217" y="113"/>
                    <a:pt x="217" y="114"/>
                    <a:pt x="217" y="1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5" name="Freeform 32"/>
            <p:cNvSpPr>
              <a:spLocks/>
            </p:cNvSpPr>
            <p:nvPr/>
          </p:nvSpPr>
          <p:spPr bwMode="auto">
            <a:xfrm>
              <a:off x="13740883" y="5584600"/>
              <a:ext cx="844550" cy="555626"/>
            </a:xfrm>
            <a:custGeom>
              <a:avLst/>
              <a:gdLst>
                <a:gd name="T0" fmla="*/ 183 w 225"/>
                <a:gd name="T1" fmla="*/ 148 h 148"/>
                <a:gd name="T2" fmla="*/ 187 w 225"/>
                <a:gd name="T3" fmla="*/ 130 h 148"/>
                <a:gd name="T4" fmla="*/ 188 w 225"/>
                <a:gd name="T5" fmla="*/ 129 h 148"/>
                <a:gd name="T6" fmla="*/ 192 w 225"/>
                <a:gd name="T7" fmla="*/ 124 h 148"/>
                <a:gd name="T8" fmla="*/ 196 w 225"/>
                <a:gd name="T9" fmla="*/ 114 h 148"/>
                <a:gd name="T10" fmla="*/ 196 w 225"/>
                <a:gd name="T11" fmla="*/ 111 h 148"/>
                <a:gd name="T12" fmla="*/ 196 w 225"/>
                <a:gd name="T13" fmla="*/ 107 h 148"/>
                <a:gd name="T14" fmla="*/ 198 w 225"/>
                <a:gd name="T15" fmla="*/ 102 h 148"/>
                <a:gd name="T16" fmla="*/ 200 w 225"/>
                <a:gd name="T17" fmla="*/ 99 h 148"/>
                <a:gd name="T18" fmla="*/ 202 w 225"/>
                <a:gd name="T19" fmla="*/ 99 h 148"/>
                <a:gd name="T20" fmla="*/ 202 w 225"/>
                <a:gd name="T21" fmla="*/ 99 h 148"/>
                <a:gd name="T22" fmla="*/ 208 w 225"/>
                <a:gd name="T23" fmla="*/ 92 h 148"/>
                <a:gd name="T24" fmla="*/ 216 w 225"/>
                <a:gd name="T25" fmla="*/ 87 h 148"/>
                <a:gd name="T26" fmla="*/ 224 w 225"/>
                <a:gd name="T27" fmla="*/ 78 h 148"/>
                <a:gd name="T28" fmla="*/ 221 w 225"/>
                <a:gd name="T29" fmla="*/ 68 h 148"/>
                <a:gd name="T30" fmla="*/ 220 w 225"/>
                <a:gd name="T31" fmla="*/ 67 h 148"/>
                <a:gd name="T32" fmla="*/ 219 w 225"/>
                <a:gd name="T33" fmla="*/ 67 h 148"/>
                <a:gd name="T34" fmla="*/ 219 w 225"/>
                <a:gd name="T35" fmla="*/ 66 h 148"/>
                <a:gd name="T36" fmla="*/ 217 w 225"/>
                <a:gd name="T37" fmla="*/ 63 h 148"/>
                <a:gd name="T38" fmla="*/ 216 w 225"/>
                <a:gd name="T39" fmla="*/ 61 h 148"/>
                <a:gd name="T40" fmla="*/ 215 w 225"/>
                <a:gd name="T41" fmla="*/ 59 h 148"/>
                <a:gd name="T42" fmla="*/ 213 w 225"/>
                <a:gd name="T43" fmla="*/ 53 h 148"/>
                <a:gd name="T44" fmla="*/ 200 w 225"/>
                <a:gd name="T45" fmla="*/ 45 h 148"/>
                <a:gd name="T46" fmla="*/ 192 w 225"/>
                <a:gd name="T47" fmla="*/ 38 h 148"/>
                <a:gd name="T48" fmla="*/ 189 w 225"/>
                <a:gd name="T49" fmla="*/ 34 h 148"/>
                <a:gd name="T50" fmla="*/ 188 w 225"/>
                <a:gd name="T51" fmla="*/ 33 h 148"/>
                <a:gd name="T52" fmla="*/ 186 w 225"/>
                <a:gd name="T53" fmla="*/ 30 h 148"/>
                <a:gd name="T54" fmla="*/ 187 w 225"/>
                <a:gd name="T55" fmla="*/ 12 h 148"/>
                <a:gd name="T56" fmla="*/ 187 w 225"/>
                <a:gd name="T57" fmla="*/ 11 h 148"/>
                <a:gd name="T58" fmla="*/ 182 w 225"/>
                <a:gd name="T59" fmla="*/ 1 h 148"/>
                <a:gd name="T60" fmla="*/ 7 w 225"/>
                <a:gd name="T61" fmla="*/ 0 h 148"/>
                <a:gd name="T62" fmla="*/ 0 w 225"/>
                <a:gd name="T63" fmla="*/ 1 h 148"/>
                <a:gd name="T64" fmla="*/ 4 w 225"/>
                <a:gd name="T65" fmla="*/ 4 h 148"/>
                <a:gd name="T66" fmla="*/ 8 w 225"/>
                <a:gd name="T67" fmla="*/ 24 h 148"/>
                <a:gd name="T68" fmla="*/ 7 w 225"/>
                <a:gd name="T69" fmla="*/ 27 h 148"/>
                <a:gd name="T70" fmla="*/ 7 w 225"/>
                <a:gd name="T71" fmla="*/ 28 h 148"/>
                <a:gd name="T72" fmla="*/ 7 w 225"/>
                <a:gd name="T73" fmla="*/ 39 h 148"/>
                <a:gd name="T74" fmla="*/ 7 w 225"/>
                <a:gd name="T75" fmla="*/ 46 h 148"/>
                <a:gd name="T76" fmla="*/ 9 w 225"/>
                <a:gd name="T77" fmla="*/ 54 h 148"/>
                <a:gd name="T78" fmla="*/ 15 w 225"/>
                <a:gd name="T79" fmla="*/ 65 h 148"/>
                <a:gd name="T80" fmla="*/ 15 w 225"/>
                <a:gd name="T81" fmla="*/ 68 h 148"/>
                <a:gd name="T82" fmla="*/ 16 w 225"/>
                <a:gd name="T83" fmla="*/ 71 h 148"/>
                <a:gd name="T84" fmla="*/ 20 w 225"/>
                <a:gd name="T85" fmla="*/ 80 h 148"/>
                <a:gd name="T86" fmla="*/ 20 w 225"/>
                <a:gd name="T87" fmla="*/ 85 h 148"/>
                <a:gd name="T88" fmla="*/ 21 w 225"/>
                <a:gd name="T89" fmla="*/ 91 h 148"/>
                <a:gd name="T90" fmla="*/ 24 w 225"/>
                <a:gd name="T91" fmla="*/ 95 h 148"/>
                <a:gd name="T92" fmla="*/ 27 w 225"/>
                <a:gd name="T93" fmla="*/ 121 h 148"/>
                <a:gd name="T94" fmla="*/ 27 w 225"/>
                <a:gd name="T95" fmla="*/ 122 h 148"/>
                <a:gd name="T96" fmla="*/ 28 w 225"/>
                <a:gd name="T97" fmla="*/ 127 h 148"/>
                <a:gd name="T98" fmla="*/ 33 w 225"/>
                <a:gd name="T99" fmla="*/ 133 h 148"/>
                <a:gd name="T100" fmla="*/ 36 w 225"/>
                <a:gd name="T101" fmla="*/ 135 h 148"/>
                <a:gd name="T102" fmla="*/ 37 w 225"/>
                <a:gd name="T103" fmla="*/ 136 h 148"/>
                <a:gd name="T104" fmla="*/ 143 w 225"/>
                <a:gd name="T105" fmla="*/ 135 h 148"/>
                <a:gd name="T106" fmla="*/ 158 w 225"/>
                <a:gd name="T107" fmla="*/ 134 h 148"/>
                <a:gd name="T108" fmla="*/ 168 w 225"/>
                <a:gd name="T109" fmla="*/ 134 h 148"/>
                <a:gd name="T110" fmla="*/ 173 w 225"/>
                <a:gd name="T111" fmla="*/ 140 h 148"/>
                <a:gd name="T112" fmla="*/ 177 w 225"/>
                <a:gd name="T113" fmla="*/ 141 h 148"/>
                <a:gd name="T114" fmla="*/ 178 w 225"/>
                <a:gd name="T115" fmla="*/ 144 h 148"/>
                <a:gd name="T116" fmla="*/ 178 w 225"/>
                <a:gd name="T117" fmla="*/ 144 h 148"/>
                <a:gd name="T118" fmla="*/ 183 w 225"/>
                <a:gd name="T11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5" h="148">
                  <a:moveTo>
                    <a:pt x="183" y="148"/>
                  </a:moveTo>
                  <a:cubicBezTo>
                    <a:pt x="183" y="148"/>
                    <a:pt x="182" y="135"/>
                    <a:pt x="187" y="130"/>
                  </a:cubicBezTo>
                  <a:cubicBezTo>
                    <a:pt x="187" y="130"/>
                    <a:pt x="188" y="129"/>
                    <a:pt x="188" y="129"/>
                  </a:cubicBezTo>
                  <a:cubicBezTo>
                    <a:pt x="190" y="127"/>
                    <a:pt x="191" y="126"/>
                    <a:pt x="192" y="124"/>
                  </a:cubicBezTo>
                  <a:cubicBezTo>
                    <a:pt x="194" y="122"/>
                    <a:pt x="196" y="119"/>
                    <a:pt x="196" y="114"/>
                  </a:cubicBezTo>
                  <a:cubicBezTo>
                    <a:pt x="196" y="113"/>
                    <a:pt x="196" y="112"/>
                    <a:pt x="196" y="111"/>
                  </a:cubicBezTo>
                  <a:cubicBezTo>
                    <a:pt x="196" y="109"/>
                    <a:pt x="196" y="107"/>
                    <a:pt x="196" y="107"/>
                  </a:cubicBezTo>
                  <a:cubicBezTo>
                    <a:pt x="196" y="107"/>
                    <a:pt x="196" y="104"/>
                    <a:pt x="198" y="102"/>
                  </a:cubicBezTo>
                  <a:cubicBezTo>
                    <a:pt x="198" y="101"/>
                    <a:pt x="199" y="100"/>
                    <a:pt x="200" y="99"/>
                  </a:cubicBezTo>
                  <a:cubicBezTo>
                    <a:pt x="200" y="99"/>
                    <a:pt x="201" y="99"/>
                    <a:pt x="202" y="99"/>
                  </a:cubicBezTo>
                  <a:cubicBezTo>
                    <a:pt x="202" y="99"/>
                    <a:pt x="202" y="99"/>
                    <a:pt x="202" y="99"/>
                  </a:cubicBezTo>
                  <a:cubicBezTo>
                    <a:pt x="204" y="97"/>
                    <a:pt x="206" y="93"/>
                    <a:pt x="208" y="92"/>
                  </a:cubicBezTo>
                  <a:cubicBezTo>
                    <a:pt x="210" y="91"/>
                    <a:pt x="213" y="89"/>
                    <a:pt x="216" y="87"/>
                  </a:cubicBezTo>
                  <a:cubicBezTo>
                    <a:pt x="219" y="85"/>
                    <a:pt x="223" y="81"/>
                    <a:pt x="224" y="78"/>
                  </a:cubicBezTo>
                  <a:cubicBezTo>
                    <a:pt x="225" y="72"/>
                    <a:pt x="224" y="69"/>
                    <a:pt x="221" y="68"/>
                  </a:cubicBezTo>
                  <a:cubicBezTo>
                    <a:pt x="221" y="67"/>
                    <a:pt x="220" y="67"/>
                    <a:pt x="220" y="67"/>
                  </a:cubicBezTo>
                  <a:cubicBezTo>
                    <a:pt x="219" y="67"/>
                    <a:pt x="219" y="67"/>
                    <a:pt x="219" y="67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8" y="65"/>
                    <a:pt x="218" y="64"/>
                    <a:pt x="217" y="63"/>
                  </a:cubicBezTo>
                  <a:cubicBezTo>
                    <a:pt x="217" y="63"/>
                    <a:pt x="216" y="62"/>
                    <a:pt x="216" y="61"/>
                  </a:cubicBezTo>
                  <a:cubicBezTo>
                    <a:pt x="215" y="59"/>
                    <a:pt x="215" y="59"/>
                    <a:pt x="215" y="59"/>
                  </a:cubicBezTo>
                  <a:cubicBezTo>
                    <a:pt x="215" y="59"/>
                    <a:pt x="213" y="55"/>
                    <a:pt x="213" y="53"/>
                  </a:cubicBezTo>
                  <a:cubicBezTo>
                    <a:pt x="213" y="53"/>
                    <a:pt x="202" y="47"/>
                    <a:pt x="200" y="45"/>
                  </a:cubicBezTo>
                  <a:cubicBezTo>
                    <a:pt x="199" y="45"/>
                    <a:pt x="195" y="42"/>
                    <a:pt x="192" y="38"/>
                  </a:cubicBezTo>
                  <a:cubicBezTo>
                    <a:pt x="191" y="36"/>
                    <a:pt x="189" y="35"/>
                    <a:pt x="189" y="34"/>
                  </a:cubicBezTo>
                  <a:cubicBezTo>
                    <a:pt x="189" y="33"/>
                    <a:pt x="188" y="33"/>
                    <a:pt x="188" y="33"/>
                  </a:cubicBezTo>
                  <a:cubicBezTo>
                    <a:pt x="187" y="32"/>
                    <a:pt x="187" y="31"/>
                    <a:pt x="186" y="30"/>
                  </a:cubicBezTo>
                  <a:cubicBezTo>
                    <a:pt x="182" y="23"/>
                    <a:pt x="185" y="15"/>
                    <a:pt x="187" y="12"/>
                  </a:cubicBezTo>
                  <a:cubicBezTo>
                    <a:pt x="187" y="11"/>
                    <a:pt x="187" y="11"/>
                    <a:pt x="187" y="11"/>
                  </a:cubicBezTo>
                  <a:cubicBezTo>
                    <a:pt x="187" y="9"/>
                    <a:pt x="182" y="1"/>
                    <a:pt x="182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7" y="8"/>
                    <a:pt x="9" y="14"/>
                    <a:pt x="8" y="24"/>
                  </a:cubicBezTo>
                  <a:cubicBezTo>
                    <a:pt x="7" y="25"/>
                    <a:pt x="7" y="26"/>
                    <a:pt x="7" y="27"/>
                  </a:cubicBezTo>
                  <a:cubicBezTo>
                    <a:pt x="7" y="27"/>
                    <a:pt x="7" y="28"/>
                    <a:pt x="7" y="28"/>
                  </a:cubicBezTo>
                  <a:cubicBezTo>
                    <a:pt x="7" y="32"/>
                    <a:pt x="6" y="36"/>
                    <a:pt x="7" y="39"/>
                  </a:cubicBezTo>
                  <a:cubicBezTo>
                    <a:pt x="8" y="42"/>
                    <a:pt x="7" y="46"/>
                    <a:pt x="7" y="46"/>
                  </a:cubicBezTo>
                  <a:cubicBezTo>
                    <a:pt x="11" y="48"/>
                    <a:pt x="9" y="54"/>
                    <a:pt x="9" y="54"/>
                  </a:cubicBezTo>
                  <a:cubicBezTo>
                    <a:pt x="12" y="57"/>
                    <a:pt x="15" y="63"/>
                    <a:pt x="15" y="65"/>
                  </a:cubicBezTo>
                  <a:cubicBezTo>
                    <a:pt x="15" y="66"/>
                    <a:pt x="15" y="67"/>
                    <a:pt x="15" y="68"/>
                  </a:cubicBezTo>
                  <a:cubicBezTo>
                    <a:pt x="15" y="69"/>
                    <a:pt x="16" y="71"/>
                    <a:pt x="16" y="71"/>
                  </a:cubicBezTo>
                  <a:cubicBezTo>
                    <a:pt x="18" y="71"/>
                    <a:pt x="20" y="76"/>
                    <a:pt x="20" y="80"/>
                  </a:cubicBezTo>
                  <a:cubicBezTo>
                    <a:pt x="20" y="81"/>
                    <a:pt x="20" y="83"/>
                    <a:pt x="20" y="85"/>
                  </a:cubicBezTo>
                  <a:cubicBezTo>
                    <a:pt x="20" y="87"/>
                    <a:pt x="21" y="89"/>
                    <a:pt x="21" y="91"/>
                  </a:cubicBezTo>
                  <a:cubicBezTo>
                    <a:pt x="22" y="92"/>
                    <a:pt x="23" y="94"/>
                    <a:pt x="24" y="95"/>
                  </a:cubicBezTo>
                  <a:cubicBezTo>
                    <a:pt x="28" y="99"/>
                    <a:pt x="27" y="111"/>
                    <a:pt x="27" y="121"/>
                  </a:cubicBezTo>
                  <a:cubicBezTo>
                    <a:pt x="27" y="121"/>
                    <a:pt x="27" y="122"/>
                    <a:pt x="27" y="122"/>
                  </a:cubicBezTo>
                  <a:cubicBezTo>
                    <a:pt x="27" y="124"/>
                    <a:pt x="28" y="125"/>
                    <a:pt x="28" y="127"/>
                  </a:cubicBezTo>
                  <a:cubicBezTo>
                    <a:pt x="29" y="129"/>
                    <a:pt x="31" y="131"/>
                    <a:pt x="33" y="133"/>
                  </a:cubicBezTo>
                  <a:cubicBezTo>
                    <a:pt x="34" y="134"/>
                    <a:pt x="35" y="135"/>
                    <a:pt x="36" y="135"/>
                  </a:cubicBezTo>
                  <a:cubicBezTo>
                    <a:pt x="36" y="136"/>
                    <a:pt x="37" y="136"/>
                    <a:pt x="37" y="136"/>
                  </a:cubicBezTo>
                  <a:cubicBezTo>
                    <a:pt x="143" y="135"/>
                    <a:pt x="143" y="135"/>
                    <a:pt x="143" y="135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67" y="133"/>
                    <a:pt x="168" y="134"/>
                  </a:cubicBezTo>
                  <a:cubicBezTo>
                    <a:pt x="170" y="135"/>
                    <a:pt x="173" y="140"/>
                    <a:pt x="173" y="140"/>
                  </a:cubicBezTo>
                  <a:cubicBezTo>
                    <a:pt x="174" y="140"/>
                    <a:pt x="176" y="139"/>
                    <a:pt x="177" y="141"/>
                  </a:cubicBezTo>
                  <a:cubicBezTo>
                    <a:pt x="178" y="142"/>
                    <a:pt x="178" y="143"/>
                    <a:pt x="17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0" y="147"/>
                    <a:pt x="183" y="148"/>
                    <a:pt x="183" y="14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6" name="Freeform 33"/>
            <p:cNvSpPr>
              <a:spLocks/>
            </p:cNvSpPr>
            <p:nvPr/>
          </p:nvSpPr>
          <p:spPr bwMode="auto">
            <a:xfrm>
              <a:off x="12794734" y="5098824"/>
              <a:ext cx="987426" cy="687387"/>
            </a:xfrm>
            <a:custGeom>
              <a:avLst/>
              <a:gdLst>
                <a:gd name="T0" fmla="*/ 259 w 263"/>
                <a:gd name="T1" fmla="*/ 175 h 183"/>
                <a:gd name="T2" fmla="*/ 259 w 263"/>
                <a:gd name="T3" fmla="*/ 156 h 183"/>
                <a:gd name="T4" fmla="*/ 256 w 263"/>
                <a:gd name="T5" fmla="*/ 133 h 183"/>
                <a:gd name="T6" fmla="*/ 250 w 263"/>
                <a:gd name="T7" fmla="*/ 129 h 183"/>
                <a:gd name="T8" fmla="*/ 259 w 263"/>
                <a:gd name="T9" fmla="*/ 129 h 183"/>
                <a:gd name="T10" fmla="*/ 260 w 263"/>
                <a:gd name="T11" fmla="*/ 44 h 183"/>
                <a:gd name="T12" fmla="*/ 257 w 263"/>
                <a:gd name="T13" fmla="*/ 33 h 183"/>
                <a:gd name="T14" fmla="*/ 258 w 263"/>
                <a:gd name="T15" fmla="*/ 14 h 183"/>
                <a:gd name="T16" fmla="*/ 17 w 263"/>
                <a:gd name="T17" fmla="*/ 0 h 183"/>
                <a:gd name="T18" fmla="*/ 12 w 263"/>
                <a:gd name="T19" fmla="*/ 43 h 183"/>
                <a:gd name="T20" fmla="*/ 11 w 263"/>
                <a:gd name="T21" fmla="*/ 45 h 183"/>
                <a:gd name="T22" fmla="*/ 0 w 263"/>
                <a:gd name="T23" fmla="*/ 137 h 183"/>
                <a:gd name="T24" fmla="*/ 144 w 263"/>
                <a:gd name="T25" fmla="*/ 147 h 183"/>
                <a:gd name="T26" fmla="*/ 152 w 263"/>
                <a:gd name="T27" fmla="*/ 151 h 183"/>
                <a:gd name="T28" fmla="*/ 160 w 263"/>
                <a:gd name="T29" fmla="*/ 154 h 183"/>
                <a:gd name="T30" fmla="*/ 174 w 263"/>
                <a:gd name="T31" fmla="*/ 158 h 183"/>
                <a:gd name="T32" fmla="*/ 185 w 263"/>
                <a:gd name="T33" fmla="*/ 161 h 183"/>
                <a:gd name="T34" fmla="*/ 197 w 263"/>
                <a:gd name="T35" fmla="*/ 167 h 183"/>
                <a:gd name="T36" fmla="*/ 214 w 263"/>
                <a:gd name="T37" fmla="*/ 164 h 183"/>
                <a:gd name="T38" fmla="*/ 229 w 263"/>
                <a:gd name="T39" fmla="*/ 164 h 183"/>
                <a:gd name="T40" fmla="*/ 239 w 263"/>
                <a:gd name="T41" fmla="*/ 165 h 183"/>
                <a:gd name="T42" fmla="*/ 260 w 263"/>
                <a:gd name="T43" fmla="*/ 175 h 183"/>
                <a:gd name="T44" fmla="*/ 261 w 263"/>
                <a:gd name="T45" fmla="*/ 183 h 183"/>
                <a:gd name="T46" fmla="*/ 259 w 263"/>
                <a:gd name="T47" fmla="*/ 17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3" h="183">
                  <a:moveTo>
                    <a:pt x="259" y="175"/>
                  </a:moveTo>
                  <a:cubicBezTo>
                    <a:pt x="254" y="170"/>
                    <a:pt x="256" y="172"/>
                    <a:pt x="259" y="156"/>
                  </a:cubicBezTo>
                  <a:cubicBezTo>
                    <a:pt x="260" y="151"/>
                    <a:pt x="261" y="140"/>
                    <a:pt x="256" y="133"/>
                  </a:cubicBezTo>
                  <a:cubicBezTo>
                    <a:pt x="253" y="130"/>
                    <a:pt x="250" y="129"/>
                    <a:pt x="250" y="129"/>
                  </a:cubicBezTo>
                  <a:cubicBezTo>
                    <a:pt x="259" y="129"/>
                    <a:pt x="259" y="129"/>
                    <a:pt x="259" y="129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0" y="44"/>
                    <a:pt x="256" y="39"/>
                    <a:pt x="257" y="33"/>
                  </a:cubicBezTo>
                  <a:cubicBezTo>
                    <a:pt x="258" y="27"/>
                    <a:pt x="260" y="17"/>
                    <a:pt x="258" y="14"/>
                  </a:cubicBezTo>
                  <a:cubicBezTo>
                    <a:pt x="258" y="14"/>
                    <a:pt x="94" y="11"/>
                    <a:pt x="17" y="0"/>
                  </a:cubicBezTo>
                  <a:cubicBezTo>
                    <a:pt x="14" y="24"/>
                    <a:pt x="12" y="41"/>
                    <a:pt x="12" y="43"/>
                  </a:cubicBezTo>
                  <a:cubicBezTo>
                    <a:pt x="12" y="44"/>
                    <a:pt x="11" y="45"/>
                    <a:pt x="11" y="45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44" y="147"/>
                    <a:pt x="149" y="151"/>
                    <a:pt x="152" y="151"/>
                  </a:cubicBezTo>
                  <a:cubicBezTo>
                    <a:pt x="156" y="151"/>
                    <a:pt x="157" y="152"/>
                    <a:pt x="160" y="154"/>
                  </a:cubicBezTo>
                  <a:cubicBezTo>
                    <a:pt x="163" y="156"/>
                    <a:pt x="170" y="158"/>
                    <a:pt x="174" y="158"/>
                  </a:cubicBezTo>
                  <a:cubicBezTo>
                    <a:pt x="178" y="158"/>
                    <a:pt x="181" y="161"/>
                    <a:pt x="185" y="161"/>
                  </a:cubicBezTo>
                  <a:cubicBezTo>
                    <a:pt x="188" y="161"/>
                    <a:pt x="194" y="164"/>
                    <a:pt x="197" y="167"/>
                  </a:cubicBezTo>
                  <a:cubicBezTo>
                    <a:pt x="200" y="169"/>
                    <a:pt x="206" y="168"/>
                    <a:pt x="214" y="164"/>
                  </a:cubicBezTo>
                  <a:cubicBezTo>
                    <a:pt x="222" y="160"/>
                    <a:pt x="225" y="164"/>
                    <a:pt x="229" y="164"/>
                  </a:cubicBezTo>
                  <a:cubicBezTo>
                    <a:pt x="232" y="165"/>
                    <a:pt x="239" y="165"/>
                    <a:pt x="239" y="165"/>
                  </a:cubicBezTo>
                  <a:cubicBezTo>
                    <a:pt x="239" y="165"/>
                    <a:pt x="259" y="174"/>
                    <a:pt x="260" y="175"/>
                  </a:cubicBezTo>
                  <a:cubicBezTo>
                    <a:pt x="261" y="176"/>
                    <a:pt x="261" y="183"/>
                    <a:pt x="261" y="183"/>
                  </a:cubicBezTo>
                  <a:cubicBezTo>
                    <a:pt x="261" y="183"/>
                    <a:pt x="263" y="177"/>
                    <a:pt x="259" y="17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7" name="Freeform 34"/>
            <p:cNvSpPr>
              <a:spLocks/>
            </p:cNvSpPr>
            <p:nvPr/>
          </p:nvSpPr>
          <p:spPr bwMode="auto">
            <a:xfrm>
              <a:off x="14904521" y="5824312"/>
              <a:ext cx="420688" cy="723901"/>
            </a:xfrm>
            <a:custGeom>
              <a:avLst/>
              <a:gdLst>
                <a:gd name="T0" fmla="*/ 11 w 112"/>
                <a:gd name="T1" fmla="*/ 128 h 193"/>
                <a:gd name="T2" fmla="*/ 14 w 112"/>
                <a:gd name="T3" fmla="*/ 136 h 193"/>
                <a:gd name="T4" fmla="*/ 14 w 112"/>
                <a:gd name="T5" fmla="*/ 146 h 193"/>
                <a:gd name="T6" fmla="*/ 12 w 112"/>
                <a:gd name="T7" fmla="*/ 152 h 193"/>
                <a:gd name="T8" fmla="*/ 4 w 112"/>
                <a:gd name="T9" fmla="*/ 168 h 193"/>
                <a:gd name="T10" fmla="*/ 4 w 112"/>
                <a:gd name="T11" fmla="*/ 170 h 193"/>
                <a:gd name="T12" fmla="*/ 3 w 112"/>
                <a:gd name="T13" fmla="*/ 174 h 193"/>
                <a:gd name="T14" fmla="*/ 1 w 112"/>
                <a:gd name="T15" fmla="*/ 178 h 193"/>
                <a:gd name="T16" fmla="*/ 1 w 112"/>
                <a:gd name="T17" fmla="*/ 181 h 193"/>
                <a:gd name="T18" fmla="*/ 0 w 112"/>
                <a:gd name="T19" fmla="*/ 193 h 193"/>
                <a:gd name="T20" fmla="*/ 3 w 112"/>
                <a:gd name="T21" fmla="*/ 193 h 193"/>
                <a:gd name="T22" fmla="*/ 10 w 112"/>
                <a:gd name="T23" fmla="*/ 186 h 193"/>
                <a:gd name="T24" fmla="*/ 13 w 112"/>
                <a:gd name="T25" fmla="*/ 186 h 193"/>
                <a:gd name="T26" fmla="*/ 15 w 112"/>
                <a:gd name="T27" fmla="*/ 187 h 193"/>
                <a:gd name="T28" fmla="*/ 15 w 112"/>
                <a:gd name="T29" fmla="*/ 187 h 193"/>
                <a:gd name="T30" fmla="*/ 16 w 112"/>
                <a:gd name="T31" fmla="*/ 187 h 193"/>
                <a:gd name="T32" fmla="*/ 24 w 112"/>
                <a:gd name="T33" fmla="*/ 182 h 193"/>
                <a:gd name="T34" fmla="*/ 25 w 112"/>
                <a:gd name="T35" fmla="*/ 182 h 193"/>
                <a:gd name="T36" fmla="*/ 25 w 112"/>
                <a:gd name="T37" fmla="*/ 182 h 193"/>
                <a:gd name="T38" fmla="*/ 40 w 112"/>
                <a:gd name="T39" fmla="*/ 185 h 193"/>
                <a:gd name="T40" fmla="*/ 45 w 112"/>
                <a:gd name="T41" fmla="*/ 181 h 193"/>
                <a:gd name="T42" fmla="*/ 46 w 112"/>
                <a:gd name="T43" fmla="*/ 181 h 193"/>
                <a:gd name="T44" fmla="*/ 46 w 112"/>
                <a:gd name="T45" fmla="*/ 181 h 193"/>
                <a:gd name="T46" fmla="*/ 55 w 112"/>
                <a:gd name="T47" fmla="*/ 182 h 193"/>
                <a:gd name="T48" fmla="*/ 58 w 112"/>
                <a:gd name="T49" fmla="*/ 175 h 193"/>
                <a:gd name="T50" fmla="*/ 59 w 112"/>
                <a:gd name="T51" fmla="*/ 168 h 193"/>
                <a:gd name="T52" fmla="*/ 59 w 112"/>
                <a:gd name="T53" fmla="*/ 168 h 193"/>
                <a:gd name="T54" fmla="*/ 61 w 112"/>
                <a:gd name="T55" fmla="*/ 166 h 193"/>
                <a:gd name="T56" fmla="*/ 61 w 112"/>
                <a:gd name="T57" fmla="*/ 166 h 193"/>
                <a:gd name="T58" fmla="*/ 64 w 112"/>
                <a:gd name="T59" fmla="*/ 169 h 193"/>
                <a:gd name="T60" fmla="*/ 69 w 112"/>
                <a:gd name="T61" fmla="*/ 174 h 193"/>
                <a:gd name="T62" fmla="*/ 73 w 112"/>
                <a:gd name="T63" fmla="*/ 177 h 193"/>
                <a:gd name="T64" fmla="*/ 74 w 112"/>
                <a:gd name="T65" fmla="*/ 176 h 193"/>
                <a:gd name="T66" fmla="*/ 78 w 112"/>
                <a:gd name="T67" fmla="*/ 174 h 193"/>
                <a:gd name="T68" fmla="*/ 89 w 112"/>
                <a:gd name="T69" fmla="*/ 161 h 193"/>
                <a:gd name="T70" fmla="*/ 91 w 112"/>
                <a:gd name="T71" fmla="*/ 155 h 193"/>
                <a:gd name="T72" fmla="*/ 91 w 112"/>
                <a:gd name="T73" fmla="*/ 147 h 193"/>
                <a:gd name="T74" fmla="*/ 95 w 112"/>
                <a:gd name="T75" fmla="*/ 142 h 193"/>
                <a:gd name="T76" fmla="*/ 98 w 112"/>
                <a:gd name="T77" fmla="*/ 140 h 193"/>
                <a:gd name="T78" fmla="*/ 110 w 112"/>
                <a:gd name="T79" fmla="*/ 131 h 193"/>
                <a:gd name="T80" fmla="*/ 112 w 112"/>
                <a:gd name="T81" fmla="*/ 126 h 193"/>
                <a:gd name="T82" fmla="*/ 112 w 112"/>
                <a:gd name="T83" fmla="*/ 125 h 193"/>
                <a:gd name="T84" fmla="*/ 112 w 112"/>
                <a:gd name="T85" fmla="*/ 124 h 193"/>
                <a:gd name="T86" fmla="*/ 112 w 112"/>
                <a:gd name="T87" fmla="*/ 124 h 193"/>
                <a:gd name="T88" fmla="*/ 112 w 112"/>
                <a:gd name="T89" fmla="*/ 124 h 193"/>
                <a:gd name="T90" fmla="*/ 111 w 112"/>
                <a:gd name="T91" fmla="*/ 121 h 193"/>
                <a:gd name="T92" fmla="*/ 98 w 112"/>
                <a:gd name="T93" fmla="*/ 3 h 193"/>
                <a:gd name="T94" fmla="*/ 97 w 112"/>
                <a:gd name="T95" fmla="*/ 0 h 193"/>
                <a:gd name="T96" fmla="*/ 24 w 112"/>
                <a:gd name="T97" fmla="*/ 5 h 193"/>
                <a:gd name="T98" fmla="*/ 19 w 112"/>
                <a:gd name="T99" fmla="*/ 9 h 193"/>
                <a:gd name="T100" fmla="*/ 17 w 112"/>
                <a:gd name="T101" fmla="*/ 10 h 193"/>
                <a:gd name="T102" fmla="*/ 17 w 112"/>
                <a:gd name="T103" fmla="*/ 10 h 193"/>
                <a:gd name="T104" fmla="*/ 17 w 112"/>
                <a:gd name="T105" fmla="*/ 10 h 193"/>
                <a:gd name="T106" fmla="*/ 10 w 112"/>
                <a:gd name="T107" fmla="*/ 11 h 193"/>
                <a:gd name="T108" fmla="*/ 5 w 112"/>
                <a:gd name="T109" fmla="*/ 9 h 193"/>
                <a:gd name="T110" fmla="*/ 3 w 112"/>
                <a:gd name="T111" fmla="*/ 8 h 193"/>
                <a:gd name="T112" fmla="*/ 11 w 112"/>
                <a:gd name="T113" fmla="*/ 12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193">
                  <a:moveTo>
                    <a:pt x="11" y="128"/>
                  </a:moveTo>
                  <a:cubicBezTo>
                    <a:pt x="12" y="128"/>
                    <a:pt x="13" y="131"/>
                    <a:pt x="14" y="136"/>
                  </a:cubicBezTo>
                  <a:cubicBezTo>
                    <a:pt x="15" y="139"/>
                    <a:pt x="15" y="143"/>
                    <a:pt x="14" y="146"/>
                  </a:cubicBezTo>
                  <a:cubicBezTo>
                    <a:pt x="13" y="149"/>
                    <a:pt x="13" y="151"/>
                    <a:pt x="12" y="152"/>
                  </a:cubicBezTo>
                  <a:cubicBezTo>
                    <a:pt x="7" y="165"/>
                    <a:pt x="5" y="163"/>
                    <a:pt x="4" y="168"/>
                  </a:cubicBezTo>
                  <a:cubicBezTo>
                    <a:pt x="4" y="169"/>
                    <a:pt x="4" y="170"/>
                    <a:pt x="4" y="170"/>
                  </a:cubicBezTo>
                  <a:cubicBezTo>
                    <a:pt x="4" y="172"/>
                    <a:pt x="3" y="173"/>
                    <a:pt x="3" y="174"/>
                  </a:cubicBezTo>
                  <a:cubicBezTo>
                    <a:pt x="2" y="175"/>
                    <a:pt x="2" y="176"/>
                    <a:pt x="1" y="178"/>
                  </a:cubicBezTo>
                  <a:cubicBezTo>
                    <a:pt x="1" y="178"/>
                    <a:pt x="1" y="180"/>
                    <a:pt x="1" y="181"/>
                  </a:cubicBezTo>
                  <a:cubicBezTo>
                    <a:pt x="0" y="186"/>
                    <a:pt x="0" y="193"/>
                    <a:pt x="0" y="193"/>
                  </a:cubicBezTo>
                  <a:cubicBezTo>
                    <a:pt x="1" y="193"/>
                    <a:pt x="2" y="193"/>
                    <a:pt x="3" y="193"/>
                  </a:cubicBezTo>
                  <a:cubicBezTo>
                    <a:pt x="7" y="192"/>
                    <a:pt x="9" y="187"/>
                    <a:pt x="10" y="186"/>
                  </a:cubicBezTo>
                  <a:cubicBezTo>
                    <a:pt x="11" y="184"/>
                    <a:pt x="12" y="185"/>
                    <a:pt x="13" y="186"/>
                  </a:cubicBezTo>
                  <a:cubicBezTo>
                    <a:pt x="13" y="186"/>
                    <a:pt x="14" y="186"/>
                    <a:pt x="15" y="187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5" y="187"/>
                    <a:pt x="16" y="187"/>
                    <a:pt x="16" y="187"/>
                  </a:cubicBezTo>
                  <a:cubicBezTo>
                    <a:pt x="19" y="184"/>
                    <a:pt x="22" y="182"/>
                    <a:pt x="24" y="182"/>
                  </a:cubicBezTo>
                  <a:cubicBezTo>
                    <a:pt x="24" y="182"/>
                    <a:pt x="24" y="182"/>
                    <a:pt x="25" y="182"/>
                  </a:cubicBezTo>
                  <a:cubicBezTo>
                    <a:pt x="25" y="182"/>
                    <a:pt x="25" y="182"/>
                    <a:pt x="25" y="182"/>
                  </a:cubicBezTo>
                  <a:cubicBezTo>
                    <a:pt x="29" y="181"/>
                    <a:pt x="36" y="185"/>
                    <a:pt x="40" y="185"/>
                  </a:cubicBezTo>
                  <a:cubicBezTo>
                    <a:pt x="43" y="185"/>
                    <a:pt x="43" y="181"/>
                    <a:pt x="45" y="18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49" y="180"/>
                    <a:pt x="52" y="183"/>
                    <a:pt x="55" y="182"/>
                  </a:cubicBezTo>
                  <a:cubicBezTo>
                    <a:pt x="56" y="181"/>
                    <a:pt x="57" y="176"/>
                    <a:pt x="58" y="175"/>
                  </a:cubicBezTo>
                  <a:cubicBezTo>
                    <a:pt x="58" y="174"/>
                    <a:pt x="58" y="170"/>
                    <a:pt x="59" y="168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59" y="167"/>
                    <a:pt x="60" y="166"/>
                    <a:pt x="61" y="166"/>
                  </a:cubicBezTo>
                  <a:cubicBezTo>
                    <a:pt x="61" y="166"/>
                    <a:pt x="61" y="166"/>
                    <a:pt x="61" y="166"/>
                  </a:cubicBezTo>
                  <a:cubicBezTo>
                    <a:pt x="62" y="166"/>
                    <a:pt x="63" y="167"/>
                    <a:pt x="64" y="169"/>
                  </a:cubicBezTo>
                  <a:cubicBezTo>
                    <a:pt x="66" y="170"/>
                    <a:pt x="67" y="172"/>
                    <a:pt x="69" y="174"/>
                  </a:cubicBezTo>
                  <a:cubicBezTo>
                    <a:pt x="70" y="176"/>
                    <a:pt x="72" y="176"/>
                    <a:pt x="73" y="177"/>
                  </a:cubicBezTo>
                  <a:cubicBezTo>
                    <a:pt x="73" y="177"/>
                    <a:pt x="74" y="176"/>
                    <a:pt x="74" y="176"/>
                  </a:cubicBezTo>
                  <a:cubicBezTo>
                    <a:pt x="75" y="176"/>
                    <a:pt x="76" y="175"/>
                    <a:pt x="78" y="174"/>
                  </a:cubicBezTo>
                  <a:cubicBezTo>
                    <a:pt x="80" y="172"/>
                    <a:pt x="86" y="165"/>
                    <a:pt x="89" y="161"/>
                  </a:cubicBezTo>
                  <a:cubicBezTo>
                    <a:pt x="90" y="159"/>
                    <a:pt x="91" y="157"/>
                    <a:pt x="91" y="155"/>
                  </a:cubicBezTo>
                  <a:cubicBezTo>
                    <a:pt x="92" y="152"/>
                    <a:pt x="91" y="149"/>
                    <a:pt x="91" y="147"/>
                  </a:cubicBezTo>
                  <a:cubicBezTo>
                    <a:pt x="91" y="145"/>
                    <a:pt x="93" y="143"/>
                    <a:pt x="95" y="142"/>
                  </a:cubicBezTo>
                  <a:cubicBezTo>
                    <a:pt x="96" y="141"/>
                    <a:pt x="97" y="140"/>
                    <a:pt x="98" y="140"/>
                  </a:cubicBezTo>
                  <a:cubicBezTo>
                    <a:pt x="103" y="138"/>
                    <a:pt x="107" y="136"/>
                    <a:pt x="110" y="131"/>
                  </a:cubicBezTo>
                  <a:cubicBezTo>
                    <a:pt x="111" y="130"/>
                    <a:pt x="112" y="128"/>
                    <a:pt x="112" y="126"/>
                  </a:cubicBezTo>
                  <a:cubicBezTo>
                    <a:pt x="112" y="126"/>
                    <a:pt x="112" y="125"/>
                    <a:pt x="112" y="125"/>
                  </a:cubicBezTo>
                  <a:cubicBezTo>
                    <a:pt x="112" y="125"/>
                    <a:pt x="112" y="125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11" y="122"/>
                    <a:pt x="111" y="121"/>
                    <a:pt x="111" y="121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1" y="7"/>
                    <a:pt x="19" y="9"/>
                  </a:cubicBezTo>
                  <a:cubicBezTo>
                    <a:pt x="19" y="9"/>
                    <a:pt x="18" y="9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5" y="11"/>
                    <a:pt x="13" y="11"/>
                    <a:pt x="10" y="11"/>
                  </a:cubicBezTo>
                  <a:cubicBezTo>
                    <a:pt x="8" y="11"/>
                    <a:pt x="6" y="10"/>
                    <a:pt x="5" y="9"/>
                  </a:cubicBezTo>
                  <a:cubicBezTo>
                    <a:pt x="4" y="8"/>
                    <a:pt x="4" y="8"/>
                    <a:pt x="3" y="8"/>
                  </a:cubicBezTo>
                  <a:lnTo>
                    <a:pt x="11" y="1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16542822" y="5962424"/>
              <a:ext cx="168275" cy="271463"/>
            </a:xfrm>
            <a:custGeom>
              <a:avLst/>
              <a:gdLst>
                <a:gd name="T0" fmla="*/ 41 w 45"/>
                <a:gd name="T1" fmla="*/ 63 h 72"/>
                <a:gd name="T2" fmla="*/ 36 w 45"/>
                <a:gd name="T3" fmla="*/ 63 h 72"/>
                <a:gd name="T4" fmla="*/ 38 w 45"/>
                <a:gd name="T5" fmla="*/ 60 h 72"/>
                <a:gd name="T6" fmla="*/ 39 w 45"/>
                <a:gd name="T7" fmla="*/ 57 h 72"/>
                <a:gd name="T8" fmla="*/ 40 w 45"/>
                <a:gd name="T9" fmla="*/ 55 h 72"/>
                <a:gd name="T10" fmla="*/ 40 w 45"/>
                <a:gd name="T11" fmla="*/ 51 h 72"/>
                <a:gd name="T12" fmla="*/ 31 w 45"/>
                <a:gd name="T13" fmla="*/ 46 h 72"/>
                <a:gd name="T14" fmla="*/ 27 w 45"/>
                <a:gd name="T15" fmla="*/ 41 h 72"/>
                <a:gd name="T16" fmla="*/ 24 w 45"/>
                <a:gd name="T17" fmla="*/ 35 h 72"/>
                <a:gd name="T18" fmla="*/ 19 w 45"/>
                <a:gd name="T19" fmla="*/ 26 h 72"/>
                <a:gd name="T20" fmla="*/ 13 w 45"/>
                <a:gd name="T21" fmla="*/ 21 h 72"/>
                <a:gd name="T22" fmla="*/ 10 w 45"/>
                <a:gd name="T23" fmla="*/ 15 h 72"/>
                <a:gd name="T24" fmla="*/ 11 w 45"/>
                <a:gd name="T25" fmla="*/ 13 h 72"/>
                <a:gd name="T26" fmla="*/ 6 w 45"/>
                <a:gd name="T27" fmla="*/ 8 h 72"/>
                <a:gd name="T28" fmla="*/ 5 w 45"/>
                <a:gd name="T29" fmla="*/ 0 h 72"/>
                <a:gd name="T30" fmla="*/ 0 w 45"/>
                <a:gd name="T31" fmla="*/ 8 h 72"/>
                <a:gd name="T32" fmla="*/ 1 w 45"/>
                <a:gd name="T33" fmla="*/ 8 h 72"/>
                <a:gd name="T34" fmla="*/ 5 w 45"/>
                <a:gd name="T35" fmla="*/ 1 h 72"/>
                <a:gd name="T36" fmla="*/ 1 w 45"/>
                <a:gd name="T37" fmla="*/ 8 h 72"/>
                <a:gd name="T38" fmla="*/ 1 w 45"/>
                <a:gd name="T39" fmla="*/ 8 h 72"/>
                <a:gd name="T40" fmla="*/ 20 w 45"/>
                <a:gd name="T41" fmla="*/ 72 h 72"/>
                <a:gd name="T42" fmla="*/ 44 w 45"/>
                <a:gd name="T43" fmla="*/ 68 h 72"/>
                <a:gd name="T44" fmla="*/ 45 w 45"/>
                <a:gd name="T45" fmla="*/ 65 h 72"/>
                <a:gd name="T46" fmla="*/ 41 w 45"/>
                <a:gd name="T4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72">
                  <a:moveTo>
                    <a:pt x="41" y="63"/>
                  </a:moveTo>
                  <a:cubicBezTo>
                    <a:pt x="39" y="65"/>
                    <a:pt x="37" y="64"/>
                    <a:pt x="36" y="63"/>
                  </a:cubicBezTo>
                  <a:cubicBezTo>
                    <a:pt x="36" y="61"/>
                    <a:pt x="37" y="60"/>
                    <a:pt x="38" y="60"/>
                  </a:cubicBezTo>
                  <a:cubicBezTo>
                    <a:pt x="39" y="60"/>
                    <a:pt x="41" y="58"/>
                    <a:pt x="39" y="57"/>
                  </a:cubicBezTo>
                  <a:cubicBezTo>
                    <a:pt x="37" y="55"/>
                    <a:pt x="39" y="55"/>
                    <a:pt x="40" y="55"/>
                  </a:cubicBezTo>
                  <a:cubicBezTo>
                    <a:pt x="41" y="55"/>
                    <a:pt x="44" y="52"/>
                    <a:pt x="40" y="51"/>
                  </a:cubicBezTo>
                  <a:cubicBezTo>
                    <a:pt x="35" y="50"/>
                    <a:pt x="32" y="48"/>
                    <a:pt x="31" y="46"/>
                  </a:cubicBezTo>
                  <a:cubicBezTo>
                    <a:pt x="29" y="44"/>
                    <a:pt x="29" y="42"/>
                    <a:pt x="27" y="41"/>
                  </a:cubicBezTo>
                  <a:cubicBezTo>
                    <a:pt x="25" y="40"/>
                    <a:pt x="24" y="37"/>
                    <a:pt x="24" y="35"/>
                  </a:cubicBezTo>
                  <a:cubicBezTo>
                    <a:pt x="24" y="33"/>
                    <a:pt x="22" y="28"/>
                    <a:pt x="19" y="26"/>
                  </a:cubicBezTo>
                  <a:cubicBezTo>
                    <a:pt x="16" y="25"/>
                    <a:pt x="13" y="22"/>
                    <a:pt x="13" y="21"/>
                  </a:cubicBezTo>
                  <a:cubicBezTo>
                    <a:pt x="13" y="20"/>
                    <a:pt x="15" y="15"/>
                    <a:pt x="10" y="15"/>
                  </a:cubicBezTo>
                  <a:cubicBezTo>
                    <a:pt x="10" y="15"/>
                    <a:pt x="11" y="13"/>
                    <a:pt x="11" y="13"/>
                  </a:cubicBezTo>
                  <a:cubicBezTo>
                    <a:pt x="11" y="13"/>
                    <a:pt x="10" y="11"/>
                    <a:pt x="6" y="8"/>
                  </a:cubicBezTo>
                  <a:cubicBezTo>
                    <a:pt x="3" y="4"/>
                    <a:pt x="4" y="3"/>
                    <a:pt x="5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4" y="68"/>
                    <a:pt x="45" y="67"/>
                    <a:pt x="45" y="65"/>
                  </a:cubicBezTo>
                  <a:cubicBezTo>
                    <a:pt x="45" y="63"/>
                    <a:pt x="42" y="61"/>
                    <a:pt x="41" y="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69" name="Freeform 36"/>
            <p:cNvSpPr>
              <a:spLocks/>
            </p:cNvSpPr>
            <p:nvPr/>
          </p:nvSpPr>
          <p:spPr bwMode="auto">
            <a:xfrm>
              <a:off x="15822097" y="5595712"/>
              <a:ext cx="795338" cy="506412"/>
            </a:xfrm>
            <a:custGeom>
              <a:avLst/>
              <a:gdLst>
                <a:gd name="T0" fmla="*/ 198 w 212"/>
                <a:gd name="T1" fmla="*/ 97 h 135"/>
                <a:gd name="T2" fmla="*/ 200 w 212"/>
                <a:gd name="T3" fmla="*/ 94 h 135"/>
                <a:gd name="T4" fmla="*/ 206 w 212"/>
                <a:gd name="T5" fmla="*/ 92 h 135"/>
                <a:gd name="T6" fmla="*/ 206 w 212"/>
                <a:gd name="T7" fmla="*/ 92 h 135"/>
                <a:gd name="T8" fmla="*/ 208 w 212"/>
                <a:gd name="T9" fmla="*/ 91 h 135"/>
                <a:gd name="T10" fmla="*/ 212 w 212"/>
                <a:gd name="T11" fmla="*/ 83 h 135"/>
                <a:gd name="T12" fmla="*/ 211 w 212"/>
                <a:gd name="T13" fmla="*/ 79 h 135"/>
                <a:gd name="T14" fmla="*/ 211 w 212"/>
                <a:gd name="T15" fmla="*/ 79 h 135"/>
                <a:gd name="T16" fmla="*/ 210 w 212"/>
                <a:gd name="T17" fmla="*/ 78 h 135"/>
                <a:gd name="T18" fmla="*/ 202 w 212"/>
                <a:gd name="T19" fmla="*/ 71 h 135"/>
                <a:gd name="T20" fmla="*/ 197 w 212"/>
                <a:gd name="T21" fmla="*/ 63 h 135"/>
                <a:gd name="T22" fmla="*/ 198 w 212"/>
                <a:gd name="T23" fmla="*/ 37 h 135"/>
                <a:gd name="T24" fmla="*/ 201 w 212"/>
                <a:gd name="T25" fmla="*/ 34 h 135"/>
                <a:gd name="T26" fmla="*/ 202 w 212"/>
                <a:gd name="T27" fmla="*/ 28 h 135"/>
                <a:gd name="T28" fmla="*/ 202 w 212"/>
                <a:gd name="T29" fmla="*/ 27 h 135"/>
                <a:gd name="T30" fmla="*/ 202 w 212"/>
                <a:gd name="T31" fmla="*/ 28 h 135"/>
                <a:gd name="T32" fmla="*/ 202 w 212"/>
                <a:gd name="T33" fmla="*/ 26 h 135"/>
                <a:gd name="T34" fmla="*/ 201 w 212"/>
                <a:gd name="T35" fmla="*/ 25 h 135"/>
                <a:gd name="T36" fmla="*/ 191 w 212"/>
                <a:gd name="T37" fmla="*/ 21 h 135"/>
                <a:gd name="T38" fmla="*/ 179 w 212"/>
                <a:gd name="T39" fmla="*/ 5 h 135"/>
                <a:gd name="T40" fmla="*/ 165 w 212"/>
                <a:gd name="T41" fmla="*/ 2 h 135"/>
                <a:gd name="T42" fmla="*/ 25 w 212"/>
                <a:gd name="T43" fmla="*/ 30 h 135"/>
                <a:gd name="T44" fmla="*/ 23 w 212"/>
                <a:gd name="T45" fmla="*/ 20 h 135"/>
                <a:gd name="T46" fmla="*/ 17 w 212"/>
                <a:gd name="T47" fmla="*/ 25 h 135"/>
                <a:gd name="T48" fmla="*/ 11 w 212"/>
                <a:gd name="T49" fmla="*/ 30 h 135"/>
                <a:gd name="T50" fmla="*/ 3 w 212"/>
                <a:gd name="T51" fmla="*/ 35 h 135"/>
                <a:gd name="T52" fmla="*/ 0 w 212"/>
                <a:gd name="T53" fmla="*/ 35 h 135"/>
                <a:gd name="T54" fmla="*/ 14 w 212"/>
                <a:gd name="T55" fmla="*/ 135 h 135"/>
                <a:gd name="T56" fmla="*/ 192 w 212"/>
                <a:gd name="T57" fmla="*/ 106 h 135"/>
                <a:gd name="T58" fmla="*/ 197 w 212"/>
                <a:gd name="T59" fmla="*/ 98 h 135"/>
                <a:gd name="T60" fmla="*/ 198 w 212"/>
                <a:gd name="T61" fmla="*/ 9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2" h="135">
                  <a:moveTo>
                    <a:pt x="198" y="97"/>
                  </a:moveTo>
                  <a:cubicBezTo>
                    <a:pt x="198" y="96"/>
                    <a:pt x="199" y="95"/>
                    <a:pt x="200" y="94"/>
                  </a:cubicBezTo>
                  <a:cubicBezTo>
                    <a:pt x="201" y="93"/>
                    <a:pt x="203" y="92"/>
                    <a:pt x="206" y="92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07" y="91"/>
                    <a:pt x="208" y="91"/>
                    <a:pt x="208" y="91"/>
                  </a:cubicBezTo>
                  <a:cubicBezTo>
                    <a:pt x="211" y="90"/>
                    <a:pt x="212" y="87"/>
                    <a:pt x="212" y="83"/>
                  </a:cubicBezTo>
                  <a:cubicBezTo>
                    <a:pt x="212" y="82"/>
                    <a:pt x="211" y="80"/>
                    <a:pt x="211" y="79"/>
                  </a:cubicBezTo>
                  <a:cubicBezTo>
                    <a:pt x="211" y="79"/>
                    <a:pt x="211" y="79"/>
                    <a:pt x="211" y="79"/>
                  </a:cubicBezTo>
                  <a:cubicBezTo>
                    <a:pt x="211" y="78"/>
                    <a:pt x="211" y="78"/>
                    <a:pt x="210" y="78"/>
                  </a:cubicBezTo>
                  <a:cubicBezTo>
                    <a:pt x="209" y="75"/>
                    <a:pt x="206" y="72"/>
                    <a:pt x="202" y="71"/>
                  </a:cubicBezTo>
                  <a:cubicBezTo>
                    <a:pt x="200" y="69"/>
                    <a:pt x="198" y="66"/>
                    <a:pt x="197" y="63"/>
                  </a:cubicBezTo>
                  <a:cubicBezTo>
                    <a:pt x="193" y="54"/>
                    <a:pt x="194" y="41"/>
                    <a:pt x="198" y="37"/>
                  </a:cubicBezTo>
                  <a:cubicBezTo>
                    <a:pt x="199" y="36"/>
                    <a:pt x="200" y="35"/>
                    <a:pt x="201" y="34"/>
                  </a:cubicBezTo>
                  <a:cubicBezTo>
                    <a:pt x="202" y="32"/>
                    <a:pt x="202" y="30"/>
                    <a:pt x="202" y="28"/>
                  </a:cubicBezTo>
                  <a:cubicBezTo>
                    <a:pt x="202" y="28"/>
                    <a:pt x="202" y="27"/>
                    <a:pt x="202" y="27"/>
                  </a:cubicBezTo>
                  <a:cubicBezTo>
                    <a:pt x="202" y="27"/>
                    <a:pt x="202" y="28"/>
                    <a:pt x="202" y="28"/>
                  </a:cubicBezTo>
                  <a:cubicBezTo>
                    <a:pt x="202" y="27"/>
                    <a:pt x="202" y="27"/>
                    <a:pt x="202" y="26"/>
                  </a:cubicBezTo>
                  <a:cubicBezTo>
                    <a:pt x="201" y="26"/>
                    <a:pt x="201" y="26"/>
                    <a:pt x="201" y="25"/>
                  </a:cubicBezTo>
                  <a:cubicBezTo>
                    <a:pt x="199" y="24"/>
                    <a:pt x="194" y="24"/>
                    <a:pt x="191" y="21"/>
                  </a:cubicBezTo>
                  <a:cubicBezTo>
                    <a:pt x="188" y="18"/>
                    <a:pt x="185" y="10"/>
                    <a:pt x="179" y="5"/>
                  </a:cubicBezTo>
                  <a:cubicBezTo>
                    <a:pt x="172" y="0"/>
                    <a:pt x="165" y="2"/>
                    <a:pt x="165" y="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18" y="23"/>
                    <a:pt x="17" y="25"/>
                  </a:cubicBezTo>
                  <a:cubicBezTo>
                    <a:pt x="15" y="27"/>
                    <a:pt x="13" y="29"/>
                    <a:pt x="11" y="30"/>
                  </a:cubicBezTo>
                  <a:cubicBezTo>
                    <a:pt x="9" y="30"/>
                    <a:pt x="5" y="34"/>
                    <a:pt x="3" y="35"/>
                  </a:cubicBezTo>
                  <a:cubicBezTo>
                    <a:pt x="2" y="35"/>
                    <a:pt x="0" y="35"/>
                    <a:pt x="0" y="35"/>
                  </a:cubicBezTo>
                  <a:cubicBezTo>
                    <a:pt x="14" y="135"/>
                    <a:pt x="14" y="135"/>
                    <a:pt x="14" y="135"/>
                  </a:cubicBezTo>
                  <a:cubicBezTo>
                    <a:pt x="192" y="106"/>
                    <a:pt x="192" y="106"/>
                    <a:pt x="192" y="106"/>
                  </a:cubicBezTo>
                  <a:cubicBezTo>
                    <a:pt x="197" y="98"/>
                    <a:pt x="197" y="98"/>
                    <a:pt x="197" y="98"/>
                  </a:cubicBezTo>
                  <a:cubicBezTo>
                    <a:pt x="198" y="98"/>
                    <a:pt x="198" y="97"/>
                    <a:pt x="198" y="9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0" name="Freeform 37"/>
            <p:cNvSpPr>
              <a:spLocks noEditPoints="1"/>
            </p:cNvSpPr>
            <p:nvPr/>
          </p:nvSpPr>
          <p:spPr bwMode="auto">
            <a:xfrm>
              <a:off x="16553935" y="5692549"/>
              <a:ext cx="153988" cy="360363"/>
            </a:xfrm>
            <a:custGeom>
              <a:avLst/>
              <a:gdLst>
                <a:gd name="T0" fmla="*/ 6 w 41"/>
                <a:gd name="T1" fmla="*/ 8 h 96"/>
                <a:gd name="T2" fmla="*/ 3 w 41"/>
                <a:gd name="T3" fmla="*/ 11 h 96"/>
                <a:gd name="T4" fmla="*/ 1 w 41"/>
                <a:gd name="T5" fmla="*/ 28 h 96"/>
                <a:gd name="T6" fmla="*/ 2 w 41"/>
                <a:gd name="T7" fmla="*/ 37 h 96"/>
                <a:gd name="T8" fmla="*/ 9 w 41"/>
                <a:gd name="T9" fmla="*/ 45 h 96"/>
                <a:gd name="T10" fmla="*/ 15 w 41"/>
                <a:gd name="T11" fmla="*/ 52 h 96"/>
                <a:gd name="T12" fmla="*/ 16 w 41"/>
                <a:gd name="T13" fmla="*/ 53 h 96"/>
                <a:gd name="T14" fmla="*/ 16 w 41"/>
                <a:gd name="T15" fmla="*/ 53 h 96"/>
                <a:gd name="T16" fmla="*/ 17 w 41"/>
                <a:gd name="T17" fmla="*/ 56 h 96"/>
                <a:gd name="T18" fmla="*/ 17 w 41"/>
                <a:gd name="T19" fmla="*/ 57 h 96"/>
                <a:gd name="T20" fmla="*/ 14 w 41"/>
                <a:gd name="T21" fmla="*/ 65 h 96"/>
                <a:gd name="T22" fmla="*/ 13 w 41"/>
                <a:gd name="T23" fmla="*/ 65 h 96"/>
                <a:gd name="T24" fmla="*/ 11 w 41"/>
                <a:gd name="T25" fmla="*/ 66 h 96"/>
                <a:gd name="T26" fmla="*/ 5 w 41"/>
                <a:gd name="T27" fmla="*/ 68 h 96"/>
                <a:gd name="T28" fmla="*/ 4 w 41"/>
                <a:gd name="T29" fmla="*/ 69 h 96"/>
                <a:gd name="T30" fmla="*/ 2 w 41"/>
                <a:gd name="T31" fmla="*/ 72 h 96"/>
                <a:gd name="T32" fmla="*/ 3 w 41"/>
                <a:gd name="T33" fmla="*/ 80 h 96"/>
                <a:gd name="T34" fmla="*/ 8 w 41"/>
                <a:gd name="T35" fmla="*/ 85 h 96"/>
                <a:gd name="T36" fmla="*/ 9 w 41"/>
                <a:gd name="T37" fmla="*/ 84 h 96"/>
                <a:gd name="T38" fmla="*/ 13 w 41"/>
                <a:gd name="T39" fmla="*/ 86 h 96"/>
                <a:gd name="T40" fmla="*/ 17 w 41"/>
                <a:gd name="T41" fmla="*/ 87 h 96"/>
                <a:gd name="T42" fmla="*/ 24 w 41"/>
                <a:gd name="T43" fmla="*/ 87 h 96"/>
                <a:gd name="T44" fmla="*/ 25 w 41"/>
                <a:gd name="T45" fmla="*/ 89 h 96"/>
                <a:gd name="T46" fmla="*/ 26 w 41"/>
                <a:gd name="T47" fmla="*/ 96 h 96"/>
                <a:gd name="T48" fmla="*/ 29 w 41"/>
                <a:gd name="T49" fmla="*/ 88 h 96"/>
                <a:gd name="T50" fmla="*/ 31 w 41"/>
                <a:gd name="T51" fmla="*/ 83 h 96"/>
                <a:gd name="T52" fmla="*/ 30 w 41"/>
                <a:gd name="T53" fmla="*/ 79 h 96"/>
                <a:gd name="T54" fmla="*/ 34 w 41"/>
                <a:gd name="T55" fmla="*/ 78 h 96"/>
                <a:gd name="T56" fmla="*/ 36 w 41"/>
                <a:gd name="T57" fmla="*/ 71 h 96"/>
                <a:gd name="T58" fmla="*/ 35 w 41"/>
                <a:gd name="T59" fmla="*/ 69 h 96"/>
                <a:gd name="T60" fmla="*/ 36 w 41"/>
                <a:gd name="T61" fmla="*/ 67 h 96"/>
                <a:gd name="T62" fmla="*/ 40 w 41"/>
                <a:gd name="T63" fmla="*/ 61 h 96"/>
                <a:gd name="T64" fmla="*/ 38 w 41"/>
                <a:gd name="T65" fmla="*/ 50 h 96"/>
                <a:gd name="T66" fmla="*/ 41 w 41"/>
                <a:gd name="T67" fmla="*/ 45 h 96"/>
                <a:gd name="T68" fmla="*/ 41 w 41"/>
                <a:gd name="T69" fmla="*/ 35 h 96"/>
                <a:gd name="T70" fmla="*/ 38 w 41"/>
                <a:gd name="T71" fmla="*/ 31 h 96"/>
                <a:gd name="T72" fmla="*/ 32 w 41"/>
                <a:gd name="T73" fmla="*/ 33 h 96"/>
                <a:gd name="T74" fmla="*/ 28 w 41"/>
                <a:gd name="T75" fmla="*/ 32 h 96"/>
                <a:gd name="T76" fmla="*/ 30 w 41"/>
                <a:gd name="T77" fmla="*/ 27 h 96"/>
                <a:gd name="T78" fmla="*/ 32 w 41"/>
                <a:gd name="T79" fmla="*/ 21 h 96"/>
                <a:gd name="T80" fmla="*/ 36 w 41"/>
                <a:gd name="T81" fmla="*/ 12 h 96"/>
                <a:gd name="T82" fmla="*/ 37 w 41"/>
                <a:gd name="T83" fmla="*/ 9 h 96"/>
                <a:gd name="T84" fmla="*/ 7 w 41"/>
                <a:gd name="T85" fmla="*/ 0 h 96"/>
                <a:gd name="T86" fmla="*/ 7 w 41"/>
                <a:gd name="T87" fmla="*/ 2 h 96"/>
                <a:gd name="T88" fmla="*/ 6 w 41"/>
                <a:gd name="T89" fmla="*/ 8 h 96"/>
                <a:gd name="T90" fmla="*/ 8 w 41"/>
                <a:gd name="T91" fmla="*/ 84 h 96"/>
                <a:gd name="T92" fmla="*/ 4 w 41"/>
                <a:gd name="T93" fmla="*/ 80 h 96"/>
                <a:gd name="T94" fmla="*/ 2 w 41"/>
                <a:gd name="T95" fmla="*/ 74 h 96"/>
                <a:gd name="T96" fmla="*/ 4 w 41"/>
                <a:gd name="T97" fmla="*/ 80 h 96"/>
                <a:gd name="T98" fmla="*/ 8 w 41"/>
                <a:gd name="T99" fmla="*/ 8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" h="96">
                  <a:moveTo>
                    <a:pt x="6" y="8"/>
                  </a:moveTo>
                  <a:cubicBezTo>
                    <a:pt x="5" y="9"/>
                    <a:pt x="5" y="10"/>
                    <a:pt x="3" y="11"/>
                  </a:cubicBezTo>
                  <a:cubicBezTo>
                    <a:pt x="1" y="14"/>
                    <a:pt x="0" y="21"/>
                    <a:pt x="1" y="28"/>
                  </a:cubicBezTo>
                  <a:cubicBezTo>
                    <a:pt x="1" y="31"/>
                    <a:pt x="1" y="34"/>
                    <a:pt x="2" y="37"/>
                  </a:cubicBezTo>
                  <a:cubicBezTo>
                    <a:pt x="3" y="41"/>
                    <a:pt x="6" y="44"/>
                    <a:pt x="9" y="45"/>
                  </a:cubicBezTo>
                  <a:cubicBezTo>
                    <a:pt x="12" y="47"/>
                    <a:pt x="14" y="49"/>
                    <a:pt x="15" y="52"/>
                  </a:cubicBezTo>
                  <a:cubicBezTo>
                    <a:pt x="16" y="52"/>
                    <a:pt x="16" y="52"/>
                    <a:pt x="16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4"/>
                    <a:pt x="17" y="55"/>
                    <a:pt x="17" y="56"/>
                  </a:cubicBezTo>
                  <a:cubicBezTo>
                    <a:pt x="17" y="56"/>
                    <a:pt x="17" y="57"/>
                    <a:pt x="17" y="57"/>
                  </a:cubicBezTo>
                  <a:cubicBezTo>
                    <a:pt x="17" y="61"/>
                    <a:pt x="16" y="64"/>
                    <a:pt x="14" y="65"/>
                  </a:cubicBezTo>
                  <a:cubicBezTo>
                    <a:pt x="14" y="65"/>
                    <a:pt x="14" y="65"/>
                    <a:pt x="13" y="65"/>
                  </a:cubicBezTo>
                  <a:cubicBezTo>
                    <a:pt x="13" y="65"/>
                    <a:pt x="12" y="66"/>
                    <a:pt x="11" y="66"/>
                  </a:cubicBezTo>
                  <a:cubicBezTo>
                    <a:pt x="9" y="66"/>
                    <a:pt x="7" y="67"/>
                    <a:pt x="5" y="68"/>
                  </a:cubicBezTo>
                  <a:cubicBezTo>
                    <a:pt x="5" y="69"/>
                    <a:pt x="4" y="69"/>
                    <a:pt x="4" y="69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5"/>
                    <a:pt x="0" y="76"/>
                    <a:pt x="3" y="80"/>
                  </a:cubicBezTo>
                  <a:cubicBezTo>
                    <a:pt x="7" y="83"/>
                    <a:pt x="8" y="85"/>
                    <a:pt x="8" y="85"/>
                  </a:cubicBezTo>
                  <a:cubicBezTo>
                    <a:pt x="8" y="85"/>
                    <a:pt x="9" y="84"/>
                    <a:pt x="9" y="84"/>
                  </a:cubicBezTo>
                  <a:cubicBezTo>
                    <a:pt x="10" y="85"/>
                    <a:pt x="12" y="84"/>
                    <a:pt x="13" y="86"/>
                  </a:cubicBezTo>
                  <a:cubicBezTo>
                    <a:pt x="14" y="87"/>
                    <a:pt x="16" y="88"/>
                    <a:pt x="17" y="87"/>
                  </a:cubicBezTo>
                  <a:cubicBezTo>
                    <a:pt x="19" y="86"/>
                    <a:pt x="24" y="87"/>
                    <a:pt x="24" y="87"/>
                  </a:cubicBezTo>
                  <a:cubicBezTo>
                    <a:pt x="24" y="87"/>
                    <a:pt x="26" y="87"/>
                    <a:pt x="25" y="89"/>
                  </a:cubicBezTo>
                  <a:cubicBezTo>
                    <a:pt x="24" y="92"/>
                    <a:pt x="24" y="96"/>
                    <a:pt x="26" y="96"/>
                  </a:cubicBezTo>
                  <a:cubicBezTo>
                    <a:pt x="28" y="96"/>
                    <a:pt x="29" y="88"/>
                    <a:pt x="29" y="88"/>
                  </a:cubicBezTo>
                  <a:cubicBezTo>
                    <a:pt x="29" y="88"/>
                    <a:pt x="32" y="85"/>
                    <a:pt x="31" y="83"/>
                  </a:cubicBezTo>
                  <a:cubicBezTo>
                    <a:pt x="31" y="80"/>
                    <a:pt x="30" y="79"/>
                    <a:pt x="30" y="79"/>
                  </a:cubicBezTo>
                  <a:cubicBezTo>
                    <a:pt x="30" y="79"/>
                    <a:pt x="33" y="80"/>
                    <a:pt x="34" y="78"/>
                  </a:cubicBezTo>
                  <a:cubicBezTo>
                    <a:pt x="34" y="76"/>
                    <a:pt x="36" y="71"/>
                    <a:pt x="36" y="71"/>
                  </a:cubicBezTo>
                  <a:cubicBezTo>
                    <a:pt x="36" y="71"/>
                    <a:pt x="36" y="69"/>
                    <a:pt x="35" y="69"/>
                  </a:cubicBezTo>
                  <a:cubicBezTo>
                    <a:pt x="34" y="69"/>
                    <a:pt x="33" y="68"/>
                    <a:pt x="36" y="67"/>
                  </a:cubicBezTo>
                  <a:cubicBezTo>
                    <a:pt x="39" y="67"/>
                    <a:pt x="40" y="63"/>
                    <a:pt x="40" y="61"/>
                  </a:cubicBezTo>
                  <a:cubicBezTo>
                    <a:pt x="41" y="58"/>
                    <a:pt x="38" y="53"/>
                    <a:pt x="38" y="50"/>
                  </a:cubicBezTo>
                  <a:cubicBezTo>
                    <a:pt x="39" y="48"/>
                    <a:pt x="41" y="48"/>
                    <a:pt x="41" y="45"/>
                  </a:cubicBezTo>
                  <a:cubicBezTo>
                    <a:pt x="41" y="41"/>
                    <a:pt x="41" y="35"/>
                    <a:pt x="41" y="35"/>
                  </a:cubicBezTo>
                  <a:cubicBezTo>
                    <a:pt x="41" y="35"/>
                    <a:pt x="41" y="31"/>
                    <a:pt x="38" y="31"/>
                  </a:cubicBezTo>
                  <a:cubicBezTo>
                    <a:pt x="35" y="31"/>
                    <a:pt x="34" y="33"/>
                    <a:pt x="32" y="33"/>
                  </a:cubicBezTo>
                  <a:cubicBezTo>
                    <a:pt x="31" y="33"/>
                    <a:pt x="29" y="32"/>
                    <a:pt x="28" y="32"/>
                  </a:cubicBezTo>
                  <a:cubicBezTo>
                    <a:pt x="28" y="32"/>
                    <a:pt x="30" y="30"/>
                    <a:pt x="30" y="27"/>
                  </a:cubicBezTo>
                  <a:cubicBezTo>
                    <a:pt x="30" y="24"/>
                    <a:pt x="32" y="22"/>
                    <a:pt x="32" y="21"/>
                  </a:cubicBezTo>
                  <a:cubicBezTo>
                    <a:pt x="32" y="19"/>
                    <a:pt x="36" y="14"/>
                    <a:pt x="36" y="12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13" y="3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8" y="5"/>
                    <a:pt x="7" y="7"/>
                    <a:pt x="6" y="8"/>
                  </a:cubicBezTo>
                  <a:close/>
                  <a:moveTo>
                    <a:pt x="8" y="84"/>
                  </a:moveTo>
                  <a:cubicBezTo>
                    <a:pt x="8" y="84"/>
                    <a:pt x="8" y="84"/>
                    <a:pt x="4" y="80"/>
                  </a:cubicBezTo>
                  <a:cubicBezTo>
                    <a:pt x="0" y="77"/>
                    <a:pt x="2" y="74"/>
                    <a:pt x="2" y="74"/>
                  </a:cubicBezTo>
                  <a:cubicBezTo>
                    <a:pt x="2" y="74"/>
                    <a:pt x="0" y="77"/>
                    <a:pt x="4" y="80"/>
                  </a:cubicBezTo>
                  <a:cubicBezTo>
                    <a:pt x="8" y="84"/>
                    <a:pt x="8" y="84"/>
                    <a:pt x="8" y="8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1" name="Freeform 38"/>
            <p:cNvSpPr>
              <a:spLocks/>
            </p:cNvSpPr>
            <p:nvPr/>
          </p:nvSpPr>
          <p:spPr bwMode="auto">
            <a:xfrm>
              <a:off x="16925410" y="5463949"/>
              <a:ext cx="112713" cy="138113"/>
            </a:xfrm>
            <a:custGeom>
              <a:avLst/>
              <a:gdLst>
                <a:gd name="T0" fmla="*/ 18 w 30"/>
                <a:gd name="T1" fmla="*/ 11 h 37"/>
                <a:gd name="T2" fmla="*/ 16 w 30"/>
                <a:gd name="T3" fmla="*/ 5 h 37"/>
                <a:gd name="T4" fmla="*/ 13 w 30"/>
                <a:gd name="T5" fmla="*/ 0 h 37"/>
                <a:gd name="T6" fmla="*/ 0 w 30"/>
                <a:gd name="T7" fmla="*/ 6 h 37"/>
                <a:gd name="T8" fmla="*/ 7 w 30"/>
                <a:gd name="T9" fmla="*/ 32 h 37"/>
                <a:gd name="T10" fmla="*/ 7 w 30"/>
                <a:gd name="T11" fmla="*/ 37 h 37"/>
                <a:gd name="T12" fmla="*/ 10 w 30"/>
                <a:gd name="T13" fmla="*/ 36 h 37"/>
                <a:gd name="T14" fmla="*/ 17 w 30"/>
                <a:gd name="T15" fmla="*/ 32 h 37"/>
                <a:gd name="T16" fmla="*/ 20 w 30"/>
                <a:gd name="T17" fmla="*/ 28 h 37"/>
                <a:gd name="T18" fmla="*/ 18 w 30"/>
                <a:gd name="T19" fmla="*/ 20 h 37"/>
                <a:gd name="T20" fmla="*/ 22 w 30"/>
                <a:gd name="T21" fmla="*/ 18 h 37"/>
                <a:gd name="T22" fmla="*/ 25 w 30"/>
                <a:gd name="T23" fmla="*/ 26 h 37"/>
                <a:gd name="T24" fmla="*/ 26 w 30"/>
                <a:gd name="T25" fmla="*/ 22 h 37"/>
                <a:gd name="T26" fmla="*/ 30 w 30"/>
                <a:gd name="T27" fmla="*/ 21 h 37"/>
                <a:gd name="T28" fmla="*/ 25 w 30"/>
                <a:gd name="T29" fmla="*/ 12 h 37"/>
                <a:gd name="T30" fmla="*/ 18 w 30"/>
                <a:gd name="T31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7">
                  <a:moveTo>
                    <a:pt x="18" y="11"/>
                  </a:moveTo>
                  <a:cubicBezTo>
                    <a:pt x="16" y="5"/>
                    <a:pt x="16" y="5"/>
                    <a:pt x="16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9"/>
                    <a:pt x="9" y="32"/>
                    <a:pt x="7" y="32"/>
                  </a:cubicBezTo>
                  <a:cubicBezTo>
                    <a:pt x="6" y="33"/>
                    <a:pt x="7" y="37"/>
                    <a:pt x="7" y="37"/>
                  </a:cubicBezTo>
                  <a:cubicBezTo>
                    <a:pt x="7" y="37"/>
                    <a:pt x="9" y="37"/>
                    <a:pt x="10" y="36"/>
                  </a:cubicBezTo>
                  <a:cubicBezTo>
                    <a:pt x="11" y="35"/>
                    <a:pt x="16" y="33"/>
                    <a:pt x="17" y="32"/>
                  </a:cubicBezTo>
                  <a:cubicBezTo>
                    <a:pt x="18" y="30"/>
                    <a:pt x="20" y="30"/>
                    <a:pt x="20" y="28"/>
                  </a:cubicBezTo>
                  <a:cubicBezTo>
                    <a:pt x="20" y="25"/>
                    <a:pt x="18" y="23"/>
                    <a:pt x="18" y="20"/>
                  </a:cubicBezTo>
                  <a:cubicBezTo>
                    <a:pt x="18" y="17"/>
                    <a:pt x="22" y="16"/>
                    <a:pt x="22" y="18"/>
                  </a:cubicBezTo>
                  <a:cubicBezTo>
                    <a:pt x="22" y="21"/>
                    <a:pt x="23" y="26"/>
                    <a:pt x="25" y="26"/>
                  </a:cubicBezTo>
                  <a:cubicBezTo>
                    <a:pt x="26" y="25"/>
                    <a:pt x="26" y="22"/>
                    <a:pt x="26" y="22"/>
                  </a:cubicBezTo>
                  <a:cubicBezTo>
                    <a:pt x="26" y="22"/>
                    <a:pt x="30" y="22"/>
                    <a:pt x="30" y="21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18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2" name="Freeform 39"/>
            <p:cNvSpPr>
              <a:spLocks/>
            </p:cNvSpPr>
            <p:nvPr/>
          </p:nvSpPr>
          <p:spPr bwMode="auto">
            <a:xfrm>
              <a:off x="16692047" y="5302024"/>
              <a:ext cx="496888" cy="244475"/>
            </a:xfrm>
            <a:custGeom>
              <a:avLst/>
              <a:gdLst>
                <a:gd name="T0" fmla="*/ 131 w 132"/>
                <a:gd name="T1" fmla="*/ 49 h 65"/>
                <a:gd name="T2" fmla="*/ 128 w 132"/>
                <a:gd name="T3" fmla="*/ 40 h 65"/>
                <a:gd name="T4" fmla="*/ 124 w 132"/>
                <a:gd name="T5" fmla="*/ 33 h 65"/>
                <a:gd name="T6" fmla="*/ 116 w 132"/>
                <a:gd name="T7" fmla="*/ 29 h 65"/>
                <a:gd name="T8" fmla="*/ 117 w 132"/>
                <a:gd name="T9" fmla="*/ 33 h 65"/>
                <a:gd name="T10" fmla="*/ 121 w 132"/>
                <a:gd name="T11" fmla="*/ 34 h 65"/>
                <a:gd name="T12" fmla="*/ 122 w 132"/>
                <a:gd name="T13" fmla="*/ 36 h 65"/>
                <a:gd name="T14" fmla="*/ 125 w 132"/>
                <a:gd name="T15" fmla="*/ 40 h 65"/>
                <a:gd name="T16" fmla="*/ 124 w 132"/>
                <a:gd name="T17" fmla="*/ 44 h 65"/>
                <a:gd name="T18" fmla="*/ 120 w 132"/>
                <a:gd name="T19" fmla="*/ 46 h 65"/>
                <a:gd name="T20" fmla="*/ 115 w 132"/>
                <a:gd name="T21" fmla="*/ 48 h 65"/>
                <a:gd name="T22" fmla="*/ 107 w 132"/>
                <a:gd name="T23" fmla="*/ 44 h 65"/>
                <a:gd name="T24" fmla="*/ 103 w 132"/>
                <a:gd name="T25" fmla="*/ 41 h 65"/>
                <a:gd name="T26" fmla="*/ 101 w 132"/>
                <a:gd name="T27" fmla="*/ 37 h 65"/>
                <a:gd name="T28" fmla="*/ 102 w 132"/>
                <a:gd name="T29" fmla="*/ 34 h 65"/>
                <a:gd name="T30" fmla="*/ 98 w 132"/>
                <a:gd name="T31" fmla="*/ 32 h 65"/>
                <a:gd name="T32" fmla="*/ 96 w 132"/>
                <a:gd name="T33" fmla="*/ 29 h 65"/>
                <a:gd name="T34" fmla="*/ 90 w 132"/>
                <a:gd name="T35" fmla="*/ 28 h 65"/>
                <a:gd name="T36" fmla="*/ 88 w 132"/>
                <a:gd name="T37" fmla="*/ 30 h 65"/>
                <a:gd name="T38" fmla="*/ 83 w 132"/>
                <a:gd name="T39" fmla="*/ 26 h 65"/>
                <a:gd name="T40" fmla="*/ 84 w 132"/>
                <a:gd name="T41" fmla="*/ 21 h 65"/>
                <a:gd name="T42" fmla="*/ 88 w 132"/>
                <a:gd name="T43" fmla="*/ 17 h 65"/>
                <a:gd name="T44" fmla="*/ 87 w 132"/>
                <a:gd name="T45" fmla="*/ 15 h 65"/>
                <a:gd name="T46" fmla="*/ 91 w 132"/>
                <a:gd name="T47" fmla="*/ 11 h 65"/>
                <a:gd name="T48" fmla="*/ 87 w 132"/>
                <a:gd name="T49" fmla="*/ 8 h 65"/>
                <a:gd name="T50" fmla="*/ 83 w 132"/>
                <a:gd name="T51" fmla="*/ 2 h 65"/>
                <a:gd name="T52" fmla="*/ 83 w 132"/>
                <a:gd name="T53" fmla="*/ 1 h 65"/>
                <a:gd name="T54" fmla="*/ 78 w 132"/>
                <a:gd name="T55" fmla="*/ 0 h 65"/>
                <a:gd name="T56" fmla="*/ 77 w 132"/>
                <a:gd name="T57" fmla="*/ 1 h 65"/>
                <a:gd name="T58" fmla="*/ 75 w 132"/>
                <a:gd name="T59" fmla="*/ 4 h 65"/>
                <a:gd name="T60" fmla="*/ 74 w 132"/>
                <a:gd name="T61" fmla="*/ 4 h 65"/>
                <a:gd name="T62" fmla="*/ 71 w 132"/>
                <a:gd name="T63" fmla="*/ 5 h 65"/>
                <a:gd name="T64" fmla="*/ 69 w 132"/>
                <a:gd name="T65" fmla="*/ 10 h 65"/>
                <a:gd name="T66" fmla="*/ 0 w 132"/>
                <a:gd name="T67" fmla="*/ 25 h 65"/>
                <a:gd name="T68" fmla="*/ 1 w 132"/>
                <a:gd name="T69" fmla="*/ 35 h 65"/>
                <a:gd name="T70" fmla="*/ 2 w 132"/>
                <a:gd name="T71" fmla="*/ 62 h 65"/>
                <a:gd name="T72" fmla="*/ 25 w 132"/>
                <a:gd name="T73" fmla="*/ 56 h 65"/>
                <a:gd name="T74" fmla="*/ 25 w 132"/>
                <a:gd name="T75" fmla="*/ 57 h 65"/>
                <a:gd name="T76" fmla="*/ 27 w 132"/>
                <a:gd name="T77" fmla="*/ 57 h 65"/>
                <a:gd name="T78" fmla="*/ 28 w 132"/>
                <a:gd name="T79" fmla="*/ 56 h 65"/>
                <a:gd name="T80" fmla="*/ 62 w 132"/>
                <a:gd name="T81" fmla="*/ 49 h 65"/>
                <a:gd name="T82" fmla="*/ 75 w 132"/>
                <a:gd name="T83" fmla="*/ 43 h 65"/>
                <a:gd name="T84" fmla="*/ 78 w 132"/>
                <a:gd name="T85" fmla="*/ 48 h 65"/>
                <a:gd name="T86" fmla="*/ 80 w 132"/>
                <a:gd name="T87" fmla="*/ 54 h 65"/>
                <a:gd name="T88" fmla="*/ 87 w 132"/>
                <a:gd name="T89" fmla="*/ 55 h 65"/>
                <a:gd name="T90" fmla="*/ 92 w 132"/>
                <a:gd name="T91" fmla="*/ 64 h 65"/>
                <a:gd name="T92" fmla="*/ 95 w 132"/>
                <a:gd name="T93" fmla="*/ 65 h 65"/>
                <a:gd name="T94" fmla="*/ 98 w 132"/>
                <a:gd name="T95" fmla="*/ 61 h 65"/>
                <a:gd name="T96" fmla="*/ 100 w 132"/>
                <a:gd name="T97" fmla="*/ 58 h 65"/>
                <a:gd name="T98" fmla="*/ 102 w 132"/>
                <a:gd name="T99" fmla="*/ 55 h 65"/>
                <a:gd name="T100" fmla="*/ 105 w 132"/>
                <a:gd name="T101" fmla="*/ 51 h 65"/>
                <a:gd name="T102" fmla="*/ 107 w 132"/>
                <a:gd name="T103" fmla="*/ 54 h 65"/>
                <a:gd name="T104" fmla="*/ 109 w 132"/>
                <a:gd name="T105" fmla="*/ 59 h 65"/>
                <a:gd name="T106" fmla="*/ 117 w 132"/>
                <a:gd name="T107" fmla="*/ 53 h 65"/>
                <a:gd name="T108" fmla="*/ 121 w 132"/>
                <a:gd name="T109" fmla="*/ 50 h 65"/>
                <a:gd name="T110" fmla="*/ 128 w 132"/>
                <a:gd name="T111" fmla="*/ 49 h 65"/>
                <a:gd name="T112" fmla="*/ 131 w 132"/>
                <a:gd name="T113" fmla="*/ 4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65">
                  <a:moveTo>
                    <a:pt x="131" y="49"/>
                  </a:moveTo>
                  <a:cubicBezTo>
                    <a:pt x="130" y="46"/>
                    <a:pt x="129" y="43"/>
                    <a:pt x="128" y="40"/>
                  </a:cubicBezTo>
                  <a:cubicBezTo>
                    <a:pt x="127" y="37"/>
                    <a:pt x="126" y="35"/>
                    <a:pt x="124" y="33"/>
                  </a:cubicBezTo>
                  <a:cubicBezTo>
                    <a:pt x="121" y="30"/>
                    <a:pt x="118" y="27"/>
                    <a:pt x="116" y="29"/>
                  </a:cubicBezTo>
                  <a:cubicBezTo>
                    <a:pt x="113" y="30"/>
                    <a:pt x="114" y="33"/>
                    <a:pt x="117" y="33"/>
                  </a:cubicBezTo>
                  <a:cubicBezTo>
                    <a:pt x="119" y="32"/>
                    <a:pt x="121" y="33"/>
                    <a:pt x="121" y="34"/>
                  </a:cubicBezTo>
                  <a:cubicBezTo>
                    <a:pt x="122" y="35"/>
                    <a:pt x="122" y="36"/>
                    <a:pt x="122" y="36"/>
                  </a:cubicBezTo>
                  <a:cubicBezTo>
                    <a:pt x="122" y="36"/>
                    <a:pt x="125" y="37"/>
                    <a:pt x="125" y="40"/>
                  </a:cubicBezTo>
                  <a:cubicBezTo>
                    <a:pt x="125" y="42"/>
                    <a:pt x="126" y="44"/>
                    <a:pt x="124" y="44"/>
                  </a:cubicBezTo>
                  <a:cubicBezTo>
                    <a:pt x="122" y="45"/>
                    <a:pt x="121" y="44"/>
                    <a:pt x="120" y="46"/>
                  </a:cubicBezTo>
                  <a:cubicBezTo>
                    <a:pt x="119" y="47"/>
                    <a:pt x="118" y="48"/>
                    <a:pt x="115" y="48"/>
                  </a:cubicBezTo>
                  <a:cubicBezTo>
                    <a:pt x="112" y="48"/>
                    <a:pt x="109" y="47"/>
                    <a:pt x="107" y="44"/>
                  </a:cubicBezTo>
                  <a:cubicBezTo>
                    <a:pt x="106" y="42"/>
                    <a:pt x="106" y="40"/>
                    <a:pt x="103" y="41"/>
                  </a:cubicBezTo>
                  <a:cubicBezTo>
                    <a:pt x="101" y="41"/>
                    <a:pt x="100" y="38"/>
                    <a:pt x="101" y="37"/>
                  </a:cubicBezTo>
                  <a:cubicBezTo>
                    <a:pt x="103" y="36"/>
                    <a:pt x="103" y="36"/>
                    <a:pt x="102" y="34"/>
                  </a:cubicBezTo>
                  <a:cubicBezTo>
                    <a:pt x="100" y="33"/>
                    <a:pt x="98" y="32"/>
                    <a:pt x="98" y="32"/>
                  </a:cubicBezTo>
                  <a:cubicBezTo>
                    <a:pt x="97" y="31"/>
                    <a:pt x="97" y="30"/>
                    <a:pt x="96" y="29"/>
                  </a:cubicBezTo>
                  <a:cubicBezTo>
                    <a:pt x="94" y="28"/>
                    <a:pt x="90" y="28"/>
                    <a:pt x="90" y="28"/>
                  </a:cubicBezTo>
                  <a:cubicBezTo>
                    <a:pt x="90" y="28"/>
                    <a:pt x="90" y="30"/>
                    <a:pt x="88" y="30"/>
                  </a:cubicBezTo>
                  <a:cubicBezTo>
                    <a:pt x="87" y="30"/>
                    <a:pt x="82" y="27"/>
                    <a:pt x="83" y="26"/>
                  </a:cubicBezTo>
                  <a:cubicBezTo>
                    <a:pt x="84" y="24"/>
                    <a:pt x="84" y="22"/>
                    <a:pt x="84" y="21"/>
                  </a:cubicBezTo>
                  <a:cubicBezTo>
                    <a:pt x="84" y="20"/>
                    <a:pt x="88" y="19"/>
                    <a:pt x="88" y="17"/>
                  </a:cubicBezTo>
                  <a:cubicBezTo>
                    <a:pt x="88" y="16"/>
                    <a:pt x="87" y="16"/>
                    <a:pt x="87" y="15"/>
                  </a:cubicBezTo>
                  <a:cubicBezTo>
                    <a:pt x="87" y="14"/>
                    <a:pt x="92" y="12"/>
                    <a:pt x="91" y="11"/>
                  </a:cubicBezTo>
                  <a:cubicBezTo>
                    <a:pt x="91" y="9"/>
                    <a:pt x="88" y="9"/>
                    <a:pt x="87" y="8"/>
                  </a:cubicBezTo>
                  <a:cubicBezTo>
                    <a:pt x="86" y="7"/>
                    <a:pt x="85" y="3"/>
                    <a:pt x="83" y="2"/>
                  </a:cubicBezTo>
                  <a:cubicBezTo>
                    <a:pt x="83" y="2"/>
                    <a:pt x="83" y="1"/>
                    <a:pt x="83" y="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1" y="27"/>
                    <a:pt x="1" y="35"/>
                  </a:cubicBezTo>
                  <a:cubicBezTo>
                    <a:pt x="1" y="44"/>
                    <a:pt x="2" y="62"/>
                    <a:pt x="2" y="62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7"/>
                    <a:pt x="25" y="57"/>
                    <a:pt x="25" y="57"/>
                  </a:cubicBezTo>
                  <a:cubicBezTo>
                    <a:pt x="26" y="58"/>
                    <a:pt x="26" y="58"/>
                    <a:pt x="27" y="57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4"/>
                    <a:pt x="94" y="65"/>
                    <a:pt x="95" y="65"/>
                  </a:cubicBezTo>
                  <a:cubicBezTo>
                    <a:pt x="97" y="64"/>
                    <a:pt x="98" y="62"/>
                    <a:pt x="98" y="61"/>
                  </a:cubicBezTo>
                  <a:cubicBezTo>
                    <a:pt x="98" y="60"/>
                    <a:pt x="99" y="59"/>
                    <a:pt x="100" y="58"/>
                  </a:cubicBezTo>
                  <a:cubicBezTo>
                    <a:pt x="100" y="58"/>
                    <a:pt x="102" y="55"/>
                    <a:pt x="102" y="55"/>
                  </a:cubicBezTo>
                  <a:cubicBezTo>
                    <a:pt x="102" y="55"/>
                    <a:pt x="103" y="51"/>
                    <a:pt x="105" y="51"/>
                  </a:cubicBezTo>
                  <a:cubicBezTo>
                    <a:pt x="107" y="51"/>
                    <a:pt x="107" y="52"/>
                    <a:pt x="107" y="54"/>
                  </a:cubicBezTo>
                  <a:cubicBezTo>
                    <a:pt x="107" y="55"/>
                    <a:pt x="107" y="59"/>
                    <a:pt x="109" y="59"/>
                  </a:cubicBezTo>
                  <a:cubicBezTo>
                    <a:pt x="112" y="58"/>
                    <a:pt x="114" y="55"/>
                    <a:pt x="117" y="53"/>
                  </a:cubicBezTo>
                  <a:cubicBezTo>
                    <a:pt x="119" y="51"/>
                    <a:pt x="120" y="51"/>
                    <a:pt x="121" y="50"/>
                  </a:cubicBezTo>
                  <a:cubicBezTo>
                    <a:pt x="122" y="50"/>
                    <a:pt x="127" y="46"/>
                    <a:pt x="128" y="49"/>
                  </a:cubicBezTo>
                  <a:cubicBezTo>
                    <a:pt x="129" y="52"/>
                    <a:pt x="132" y="52"/>
                    <a:pt x="131" y="4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3" name="Freeform 40"/>
            <p:cNvSpPr>
              <a:spLocks/>
            </p:cNvSpPr>
            <p:nvPr/>
          </p:nvSpPr>
          <p:spPr bwMode="auto">
            <a:xfrm>
              <a:off x="16699985" y="5486174"/>
              <a:ext cx="258763" cy="233363"/>
            </a:xfrm>
            <a:custGeom>
              <a:avLst/>
              <a:gdLst>
                <a:gd name="T0" fmla="*/ 67 w 69"/>
                <a:gd name="T1" fmla="*/ 26 h 62"/>
                <a:gd name="T2" fmla="*/ 60 w 69"/>
                <a:gd name="T3" fmla="*/ 0 h 62"/>
                <a:gd name="T4" fmla="*/ 60 w 69"/>
                <a:gd name="T5" fmla="*/ 0 h 62"/>
                <a:gd name="T6" fmla="*/ 26 w 69"/>
                <a:gd name="T7" fmla="*/ 7 h 62"/>
                <a:gd name="T8" fmla="*/ 25 w 69"/>
                <a:gd name="T9" fmla="*/ 8 h 62"/>
                <a:gd name="T10" fmla="*/ 23 w 69"/>
                <a:gd name="T11" fmla="*/ 8 h 62"/>
                <a:gd name="T12" fmla="*/ 22 w 69"/>
                <a:gd name="T13" fmla="*/ 8 h 62"/>
                <a:gd name="T14" fmla="*/ 0 w 69"/>
                <a:gd name="T15" fmla="*/ 13 h 62"/>
                <a:gd name="T16" fmla="*/ 1 w 69"/>
                <a:gd name="T17" fmla="*/ 24 h 62"/>
                <a:gd name="T18" fmla="*/ 4 w 69"/>
                <a:gd name="T19" fmla="*/ 39 h 62"/>
                <a:gd name="T20" fmla="*/ 8 w 69"/>
                <a:gd name="T21" fmla="*/ 51 h 62"/>
                <a:gd name="T22" fmla="*/ 4 w 69"/>
                <a:gd name="T23" fmla="*/ 58 h 62"/>
                <a:gd name="T24" fmla="*/ 6 w 69"/>
                <a:gd name="T25" fmla="*/ 61 h 62"/>
                <a:gd name="T26" fmla="*/ 4 w 69"/>
                <a:gd name="T27" fmla="*/ 58 h 62"/>
                <a:gd name="T28" fmla="*/ 6 w 69"/>
                <a:gd name="T29" fmla="*/ 62 h 62"/>
                <a:gd name="T30" fmla="*/ 6 w 69"/>
                <a:gd name="T31" fmla="*/ 62 h 62"/>
                <a:gd name="T32" fmla="*/ 10 w 69"/>
                <a:gd name="T33" fmla="*/ 62 h 62"/>
                <a:gd name="T34" fmla="*/ 14 w 69"/>
                <a:gd name="T35" fmla="*/ 58 h 62"/>
                <a:gd name="T36" fmla="*/ 18 w 69"/>
                <a:gd name="T37" fmla="*/ 55 h 62"/>
                <a:gd name="T38" fmla="*/ 21 w 69"/>
                <a:gd name="T39" fmla="*/ 53 h 62"/>
                <a:gd name="T40" fmla="*/ 24 w 69"/>
                <a:gd name="T41" fmla="*/ 53 h 62"/>
                <a:gd name="T42" fmla="*/ 26 w 69"/>
                <a:gd name="T43" fmla="*/ 50 h 62"/>
                <a:gd name="T44" fmla="*/ 29 w 69"/>
                <a:gd name="T45" fmla="*/ 45 h 62"/>
                <a:gd name="T46" fmla="*/ 31 w 69"/>
                <a:gd name="T47" fmla="*/ 44 h 62"/>
                <a:gd name="T48" fmla="*/ 34 w 69"/>
                <a:gd name="T49" fmla="*/ 44 h 62"/>
                <a:gd name="T50" fmla="*/ 39 w 69"/>
                <a:gd name="T51" fmla="*/ 42 h 62"/>
                <a:gd name="T52" fmla="*/ 43 w 69"/>
                <a:gd name="T53" fmla="*/ 42 h 62"/>
                <a:gd name="T54" fmla="*/ 46 w 69"/>
                <a:gd name="T55" fmla="*/ 40 h 62"/>
                <a:gd name="T56" fmla="*/ 48 w 69"/>
                <a:gd name="T57" fmla="*/ 40 h 62"/>
                <a:gd name="T58" fmla="*/ 49 w 69"/>
                <a:gd name="T59" fmla="*/ 38 h 62"/>
                <a:gd name="T60" fmla="*/ 52 w 69"/>
                <a:gd name="T61" fmla="*/ 39 h 62"/>
                <a:gd name="T62" fmla="*/ 55 w 69"/>
                <a:gd name="T63" fmla="*/ 36 h 62"/>
                <a:gd name="T64" fmla="*/ 58 w 69"/>
                <a:gd name="T65" fmla="*/ 35 h 62"/>
                <a:gd name="T66" fmla="*/ 61 w 69"/>
                <a:gd name="T67" fmla="*/ 35 h 62"/>
                <a:gd name="T68" fmla="*/ 64 w 69"/>
                <a:gd name="T69" fmla="*/ 33 h 62"/>
                <a:gd name="T70" fmla="*/ 67 w 69"/>
                <a:gd name="T71" fmla="*/ 31 h 62"/>
                <a:gd name="T72" fmla="*/ 67 w 69"/>
                <a:gd name="T73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62">
                  <a:moveTo>
                    <a:pt x="67" y="26"/>
                  </a:moveTo>
                  <a:cubicBezTo>
                    <a:pt x="69" y="26"/>
                    <a:pt x="61" y="3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5" y="8"/>
                    <a:pt x="25" y="8"/>
                  </a:cubicBezTo>
                  <a:cubicBezTo>
                    <a:pt x="24" y="9"/>
                    <a:pt x="24" y="9"/>
                    <a:pt x="23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19"/>
                    <a:pt x="1" y="24"/>
                  </a:cubicBezTo>
                  <a:cubicBezTo>
                    <a:pt x="1" y="29"/>
                    <a:pt x="3" y="34"/>
                    <a:pt x="4" y="39"/>
                  </a:cubicBezTo>
                  <a:cubicBezTo>
                    <a:pt x="6" y="45"/>
                    <a:pt x="8" y="51"/>
                    <a:pt x="8" y="51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8" y="62"/>
                    <a:pt x="10" y="62"/>
                  </a:cubicBezTo>
                  <a:cubicBezTo>
                    <a:pt x="12" y="61"/>
                    <a:pt x="14" y="59"/>
                    <a:pt x="14" y="58"/>
                  </a:cubicBezTo>
                  <a:cubicBezTo>
                    <a:pt x="15" y="56"/>
                    <a:pt x="18" y="55"/>
                    <a:pt x="18" y="55"/>
                  </a:cubicBezTo>
                  <a:cubicBezTo>
                    <a:pt x="19" y="55"/>
                    <a:pt x="21" y="53"/>
                    <a:pt x="21" y="53"/>
                  </a:cubicBezTo>
                  <a:cubicBezTo>
                    <a:pt x="21" y="53"/>
                    <a:pt x="24" y="53"/>
                    <a:pt x="24" y="53"/>
                  </a:cubicBezTo>
                  <a:cubicBezTo>
                    <a:pt x="24" y="53"/>
                    <a:pt x="25" y="51"/>
                    <a:pt x="26" y="50"/>
                  </a:cubicBezTo>
                  <a:cubicBezTo>
                    <a:pt x="28" y="48"/>
                    <a:pt x="28" y="46"/>
                    <a:pt x="29" y="45"/>
                  </a:cubicBezTo>
                  <a:cubicBezTo>
                    <a:pt x="29" y="44"/>
                    <a:pt x="30" y="44"/>
                    <a:pt x="31" y="44"/>
                  </a:cubicBezTo>
                  <a:cubicBezTo>
                    <a:pt x="31" y="45"/>
                    <a:pt x="32" y="45"/>
                    <a:pt x="34" y="44"/>
                  </a:cubicBezTo>
                  <a:cubicBezTo>
                    <a:pt x="36" y="43"/>
                    <a:pt x="39" y="42"/>
                    <a:pt x="39" y="42"/>
                  </a:cubicBezTo>
                  <a:cubicBezTo>
                    <a:pt x="39" y="42"/>
                    <a:pt x="43" y="42"/>
                    <a:pt x="43" y="42"/>
                  </a:cubicBezTo>
                  <a:cubicBezTo>
                    <a:pt x="43" y="42"/>
                    <a:pt x="46" y="40"/>
                    <a:pt x="46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35"/>
                    <a:pt x="64" y="33"/>
                    <a:pt x="64" y="33"/>
                  </a:cubicBezTo>
                  <a:cubicBezTo>
                    <a:pt x="64" y="33"/>
                    <a:pt x="67" y="31"/>
                    <a:pt x="67" y="31"/>
                  </a:cubicBezTo>
                  <a:cubicBezTo>
                    <a:pt x="67" y="31"/>
                    <a:pt x="66" y="27"/>
                    <a:pt x="67" y="2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4" name="Freeform 41"/>
            <p:cNvSpPr>
              <a:spLocks/>
            </p:cNvSpPr>
            <p:nvPr/>
          </p:nvSpPr>
          <p:spPr bwMode="auto">
            <a:xfrm>
              <a:off x="15668110" y="6071962"/>
              <a:ext cx="588963" cy="473075"/>
            </a:xfrm>
            <a:custGeom>
              <a:avLst/>
              <a:gdLst>
                <a:gd name="T0" fmla="*/ 155 w 157"/>
                <a:gd name="T1" fmla="*/ 10 h 126"/>
                <a:gd name="T2" fmla="*/ 153 w 157"/>
                <a:gd name="T3" fmla="*/ 3 h 126"/>
                <a:gd name="T4" fmla="*/ 141 w 157"/>
                <a:gd name="T5" fmla="*/ 2 h 126"/>
                <a:gd name="T6" fmla="*/ 126 w 157"/>
                <a:gd name="T7" fmla="*/ 3 h 126"/>
                <a:gd name="T8" fmla="*/ 113 w 157"/>
                <a:gd name="T9" fmla="*/ 13 h 126"/>
                <a:gd name="T10" fmla="*/ 104 w 157"/>
                <a:gd name="T11" fmla="*/ 27 h 126"/>
                <a:gd name="T12" fmla="*/ 103 w 157"/>
                <a:gd name="T13" fmla="*/ 28 h 126"/>
                <a:gd name="T14" fmla="*/ 97 w 157"/>
                <a:gd name="T15" fmla="*/ 33 h 126"/>
                <a:gd name="T16" fmla="*/ 93 w 157"/>
                <a:gd name="T17" fmla="*/ 2 h 126"/>
                <a:gd name="T18" fmla="*/ 55 w 157"/>
                <a:gd name="T19" fmla="*/ 8 h 126"/>
                <a:gd name="T20" fmla="*/ 54 w 157"/>
                <a:gd name="T21" fmla="*/ 0 h 126"/>
                <a:gd name="T22" fmla="*/ 52 w 157"/>
                <a:gd name="T23" fmla="*/ 1 h 126"/>
                <a:gd name="T24" fmla="*/ 49 w 157"/>
                <a:gd name="T25" fmla="*/ 3 h 126"/>
                <a:gd name="T26" fmla="*/ 46 w 157"/>
                <a:gd name="T27" fmla="*/ 11 h 126"/>
                <a:gd name="T28" fmla="*/ 43 w 157"/>
                <a:gd name="T29" fmla="*/ 14 h 126"/>
                <a:gd name="T30" fmla="*/ 42 w 157"/>
                <a:gd name="T31" fmla="*/ 15 h 126"/>
                <a:gd name="T32" fmla="*/ 41 w 157"/>
                <a:gd name="T33" fmla="*/ 18 h 126"/>
                <a:gd name="T34" fmla="*/ 41 w 157"/>
                <a:gd name="T35" fmla="*/ 20 h 126"/>
                <a:gd name="T36" fmla="*/ 41 w 157"/>
                <a:gd name="T37" fmla="*/ 20 h 126"/>
                <a:gd name="T38" fmla="*/ 40 w 157"/>
                <a:gd name="T39" fmla="*/ 21 h 126"/>
                <a:gd name="T40" fmla="*/ 40 w 157"/>
                <a:gd name="T41" fmla="*/ 21 h 126"/>
                <a:gd name="T42" fmla="*/ 38 w 157"/>
                <a:gd name="T43" fmla="*/ 24 h 126"/>
                <a:gd name="T44" fmla="*/ 36 w 157"/>
                <a:gd name="T45" fmla="*/ 27 h 126"/>
                <a:gd name="T46" fmla="*/ 31 w 157"/>
                <a:gd name="T47" fmla="*/ 31 h 126"/>
                <a:gd name="T48" fmla="*/ 31 w 157"/>
                <a:gd name="T49" fmla="*/ 31 h 126"/>
                <a:gd name="T50" fmla="*/ 31 w 157"/>
                <a:gd name="T51" fmla="*/ 32 h 126"/>
                <a:gd name="T52" fmla="*/ 27 w 157"/>
                <a:gd name="T53" fmla="*/ 33 h 126"/>
                <a:gd name="T54" fmla="*/ 23 w 157"/>
                <a:gd name="T55" fmla="*/ 42 h 126"/>
                <a:gd name="T56" fmla="*/ 21 w 157"/>
                <a:gd name="T57" fmla="*/ 48 h 126"/>
                <a:gd name="T58" fmla="*/ 20 w 157"/>
                <a:gd name="T59" fmla="*/ 48 h 126"/>
                <a:gd name="T60" fmla="*/ 19 w 157"/>
                <a:gd name="T61" fmla="*/ 48 h 126"/>
                <a:gd name="T62" fmla="*/ 19 w 157"/>
                <a:gd name="T63" fmla="*/ 48 h 126"/>
                <a:gd name="T64" fmla="*/ 11 w 157"/>
                <a:gd name="T65" fmla="*/ 55 h 126"/>
                <a:gd name="T66" fmla="*/ 10 w 157"/>
                <a:gd name="T67" fmla="*/ 60 h 126"/>
                <a:gd name="T68" fmla="*/ 9 w 157"/>
                <a:gd name="T69" fmla="*/ 62 h 126"/>
                <a:gd name="T70" fmla="*/ 8 w 157"/>
                <a:gd name="T71" fmla="*/ 62 h 126"/>
                <a:gd name="T72" fmla="*/ 7 w 157"/>
                <a:gd name="T73" fmla="*/ 63 h 126"/>
                <a:gd name="T74" fmla="*/ 5 w 157"/>
                <a:gd name="T75" fmla="*/ 76 h 126"/>
                <a:gd name="T76" fmla="*/ 2 w 157"/>
                <a:gd name="T77" fmla="*/ 77 h 126"/>
                <a:gd name="T78" fmla="*/ 0 w 157"/>
                <a:gd name="T79" fmla="*/ 86 h 126"/>
                <a:gd name="T80" fmla="*/ 2 w 157"/>
                <a:gd name="T81" fmla="*/ 97 h 126"/>
                <a:gd name="T82" fmla="*/ 5 w 157"/>
                <a:gd name="T83" fmla="*/ 99 h 126"/>
                <a:gd name="T84" fmla="*/ 8 w 157"/>
                <a:gd name="T85" fmla="*/ 103 h 126"/>
                <a:gd name="T86" fmla="*/ 12 w 157"/>
                <a:gd name="T87" fmla="*/ 107 h 126"/>
                <a:gd name="T88" fmla="*/ 22 w 157"/>
                <a:gd name="T89" fmla="*/ 116 h 126"/>
                <a:gd name="T90" fmla="*/ 34 w 157"/>
                <a:gd name="T91" fmla="*/ 120 h 126"/>
                <a:gd name="T92" fmla="*/ 43 w 157"/>
                <a:gd name="T93" fmla="*/ 106 h 126"/>
                <a:gd name="T94" fmla="*/ 53 w 157"/>
                <a:gd name="T95" fmla="*/ 111 h 126"/>
                <a:gd name="T96" fmla="*/ 57 w 157"/>
                <a:gd name="T97" fmla="*/ 106 h 126"/>
                <a:gd name="T98" fmla="*/ 66 w 157"/>
                <a:gd name="T99" fmla="*/ 105 h 126"/>
                <a:gd name="T100" fmla="*/ 74 w 157"/>
                <a:gd name="T101" fmla="*/ 93 h 126"/>
                <a:gd name="T102" fmla="*/ 89 w 157"/>
                <a:gd name="T103" fmla="*/ 77 h 126"/>
                <a:gd name="T104" fmla="*/ 97 w 157"/>
                <a:gd name="T105" fmla="*/ 65 h 126"/>
                <a:gd name="T106" fmla="*/ 106 w 157"/>
                <a:gd name="T107" fmla="*/ 62 h 126"/>
                <a:gd name="T108" fmla="*/ 121 w 157"/>
                <a:gd name="T109" fmla="*/ 55 h 126"/>
                <a:gd name="T110" fmla="*/ 129 w 157"/>
                <a:gd name="T111" fmla="*/ 44 h 126"/>
                <a:gd name="T112" fmla="*/ 135 w 157"/>
                <a:gd name="T113" fmla="*/ 33 h 126"/>
                <a:gd name="T114" fmla="*/ 143 w 157"/>
                <a:gd name="T115" fmla="*/ 26 h 126"/>
                <a:gd name="T116" fmla="*/ 151 w 157"/>
                <a:gd name="T117" fmla="*/ 21 h 126"/>
                <a:gd name="T118" fmla="*/ 157 w 157"/>
                <a:gd name="T119" fmla="*/ 13 h 126"/>
                <a:gd name="T120" fmla="*/ 155 w 157"/>
                <a:gd name="T121" fmla="*/ 1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26">
                  <a:moveTo>
                    <a:pt x="155" y="10"/>
                  </a:moveTo>
                  <a:cubicBezTo>
                    <a:pt x="154" y="8"/>
                    <a:pt x="153" y="4"/>
                    <a:pt x="153" y="3"/>
                  </a:cubicBezTo>
                  <a:cubicBezTo>
                    <a:pt x="150" y="0"/>
                    <a:pt x="143" y="0"/>
                    <a:pt x="141" y="2"/>
                  </a:cubicBezTo>
                  <a:cubicBezTo>
                    <a:pt x="138" y="4"/>
                    <a:pt x="133" y="3"/>
                    <a:pt x="126" y="3"/>
                  </a:cubicBezTo>
                  <a:cubicBezTo>
                    <a:pt x="123" y="3"/>
                    <a:pt x="118" y="8"/>
                    <a:pt x="113" y="13"/>
                  </a:cubicBezTo>
                  <a:cubicBezTo>
                    <a:pt x="109" y="18"/>
                    <a:pt x="105" y="24"/>
                    <a:pt x="104" y="27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32"/>
                    <a:pt x="97" y="33"/>
                    <a:pt x="97" y="33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"/>
                    <a:pt x="53" y="1"/>
                    <a:pt x="52" y="1"/>
                  </a:cubicBezTo>
                  <a:cubicBezTo>
                    <a:pt x="52" y="1"/>
                    <a:pt x="50" y="2"/>
                    <a:pt x="49" y="3"/>
                  </a:cubicBezTo>
                  <a:cubicBezTo>
                    <a:pt x="48" y="5"/>
                    <a:pt x="47" y="7"/>
                    <a:pt x="46" y="11"/>
                  </a:cubicBezTo>
                  <a:cubicBezTo>
                    <a:pt x="46" y="14"/>
                    <a:pt x="44" y="14"/>
                    <a:pt x="43" y="14"/>
                  </a:cubicBezTo>
                  <a:cubicBezTo>
                    <a:pt x="43" y="15"/>
                    <a:pt x="42" y="15"/>
                    <a:pt x="42" y="15"/>
                  </a:cubicBezTo>
                  <a:cubicBezTo>
                    <a:pt x="42" y="16"/>
                    <a:pt x="41" y="17"/>
                    <a:pt x="41" y="18"/>
                  </a:cubicBezTo>
                  <a:cubicBezTo>
                    <a:pt x="41" y="19"/>
                    <a:pt x="41" y="19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2"/>
                    <a:pt x="39" y="23"/>
                    <a:pt x="38" y="24"/>
                  </a:cubicBezTo>
                  <a:cubicBezTo>
                    <a:pt x="37" y="25"/>
                    <a:pt x="37" y="26"/>
                    <a:pt x="36" y="27"/>
                  </a:cubicBezTo>
                  <a:cubicBezTo>
                    <a:pt x="34" y="28"/>
                    <a:pt x="32" y="30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2"/>
                    <a:pt x="31" y="32"/>
                  </a:cubicBezTo>
                  <a:cubicBezTo>
                    <a:pt x="31" y="32"/>
                    <a:pt x="29" y="32"/>
                    <a:pt x="27" y="33"/>
                  </a:cubicBezTo>
                  <a:cubicBezTo>
                    <a:pt x="21" y="35"/>
                    <a:pt x="24" y="39"/>
                    <a:pt x="23" y="42"/>
                  </a:cubicBezTo>
                  <a:cubicBezTo>
                    <a:pt x="23" y="44"/>
                    <a:pt x="24" y="48"/>
                    <a:pt x="21" y="48"/>
                  </a:cubicBezTo>
                  <a:cubicBezTo>
                    <a:pt x="21" y="49"/>
                    <a:pt x="20" y="49"/>
                    <a:pt x="20" y="48"/>
                  </a:cubicBezTo>
                  <a:cubicBezTo>
                    <a:pt x="20" y="48"/>
                    <a:pt x="20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3" y="47"/>
                    <a:pt x="10" y="49"/>
                    <a:pt x="11" y="55"/>
                  </a:cubicBezTo>
                  <a:cubicBezTo>
                    <a:pt x="11" y="58"/>
                    <a:pt x="11" y="59"/>
                    <a:pt x="10" y="60"/>
                  </a:cubicBezTo>
                  <a:cubicBezTo>
                    <a:pt x="10" y="61"/>
                    <a:pt x="10" y="61"/>
                    <a:pt x="9" y="62"/>
                  </a:cubicBezTo>
                  <a:cubicBezTo>
                    <a:pt x="9" y="62"/>
                    <a:pt x="9" y="62"/>
                    <a:pt x="8" y="62"/>
                  </a:cubicBezTo>
                  <a:cubicBezTo>
                    <a:pt x="8" y="62"/>
                    <a:pt x="7" y="63"/>
                    <a:pt x="7" y="63"/>
                  </a:cubicBezTo>
                  <a:cubicBezTo>
                    <a:pt x="4" y="66"/>
                    <a:pt x="3" y="70"/>
                    <a:pt x="5" y="76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8"/>
                    <a:pt x="0" y="82"/>
                    <a:pt x="0" y="86"/>
                  </a:cubicBezTo>
                  <a:cubicBezTo>
                    <a:pt x="0" y="91"/>
                    <a:pt x="2" y="97"/>
                    <a:pt x="2" y="97"/>
                  </a:cubicBezTo>
                  <a:cubicBezTo>
                    <a:pt x="2" y="97"/>
                    <a:pt x="5" y="96"/>
                    <a:pt x="5" y="99"/>
                  </a:cubicBezTo>
                  <a:cubicBezTo>
                    <a:pt x="6" y="102"/>
                    <a:pt x="5" y="103"/>
                    <a:pt x="8" y="103"/>
                  </a:cubicBezTo>
                  <a:cubicBezTo>
                    <a:pt x="12" y="103"/>
                    <a:pt x="12" y="107"/>
                    <a:pt x="12" y="107"/>
                  </a:cubicBezTo>
                  <a:cubicBezTo>
                    <a:pt x="17" y="107"/>
                    <a:pt x="20" y="114"/>
                    <a:pt x="22" y="116"/>
                  </a:cubicBezTo>
                  <a:cubicBezTo>
                    <a:pt x="24" y="119"/>
                    <a:pt x="32" y="126"/>
                    <a:pt x="34" y="120"/>
                  </a:cubicBezTo>
                  <a:cubicBezTo>
                    <a:pt x="36" y="113"/>
                    <a:pt x="43" y="106"/>
                    <a:pt x="43" y="106"/>
                  </a:cubicBezTo>
                  <a:cubicBezTo>
                    <a:pt x="46" y="112"/>
                    <a:pt x="53" y="111"/>
                    <a:pt x="53" y="111"/>
                  </a:cubicBezTo>
                  <a:cubicBezTo>
                    <a:pt x="53" y="108"/>
                    <a:pt x="57" y="106"/>
                    <a:pt x="57" y="106"/>
                  </a:cubicBezTo>
                  <a:cubicBezTo>
                    <a:pt x="57" y="106"/>
                    <a:pt x="59" y="105"/>
                    <a:pt x="66" y="105"/>
                  </a:cubicBezTo>
                  <a:cubicBezTo>
                    <a:pt x="73" y="105"/>
                    <a:pt x="73" y="101"/>
                    <a:pt x="74" y="93"/>
                  </a:cubicBezTo>
                  <a:cubicBezTo>
                    <a:pt x="75" y="85"/>
                    <a:pt x="82" y="77"/>
                    <a:pt x="89" y="77"/>
                  </a:cubicBezTo>
                  <a:cubicBezTo>
                    <a:pt x="95" y="77"/>
                    <a:pt x="99" y="73"/>
                    <a:pt x="97" y="65"/>
                  </a:cubicBezTo>
                  <a:cubicBezTo>
                    <a:pt x="94" y="58"/>
                    <a:pt x="101" y="59"/>
                    <a:pt x="106" y="62"/>
                  </a:cubicBezTo>
                  <a:cubicBezTo>
                    <a:pt x="111" y="65"/>
                    <a:pt x="121" y="60"/>
                    <a:pt x="121" y="55"/>
                  </a:cubicBezTo>
                  <a:cubicBezTo>
                    <a:pt x="121" y="50"/>
                    <a:pt x="125" y="45"/>
                    <a:pt x="129" y="44"/>
                  </a:cubicBezTo>
                  <a:cubicBezTo>
                    <a:pt x="133" y="43"/>
                    <a:pt x="135" y="35"/>
                    <a:pt x="135" y="33"/>
                  </a:cubicBezTo>
                  <a:cubicBezTo>
                    <a:pt x="135" y="30"/>
                    <a:pt x="138" y="26"/>
                    <a:pt x="143" y="26"/>
                  </a:cubicBezTo>
                  <a:cubicBezTo>
                    <a:pt x="148" y="25"/>
                    <a:pt x="149" y="25"/>
                    <a:pt x="151" y="21"/>
                  </a:cubicBezTo>
                  <a:cubicBezTo>
                    <a:pt x="153" y="17"/>
                    <a:pt x="157" y="13"/>
                    <a:pt x="157" y="13"/>
                  </a:cubicBezTo>
                  <a:cubicBezTo>
                    <a:pt x="156" y="13"/>
                    <a:pt x="156" y="12"/>
                    <a:pt x="155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5" name="Freeform 42"/>
            <p:cNvSpPr>
              <a:spLocks/>
            </p:cNvSpPr>
            <p:nvPr/>
          </p:nvSpPr>
          <p:spPr bwMode="auto">
            <a:xfrm>
              <a:off x="15272822" y="5722711"/>
              <a:ext cx="596900" cy="638175"/>
            </a:xfrm>
            <a:custGeom>
              <a:avLst/>
              <a:gdLst>
                <a:gd name="T0" fmla="*/ 110 w 159"/>
                <a:gd name="T1" fmla="*/ 158 h 170"/>
                <a:gd name="T2" fmla="*/ 112 w 159"/>
                <a:gd name="T3" fmla="*/ 156 h 170"/>
                <a:gd name="T4" fmla="*/ 113 w 159"/>
                <a:gd name="T5" fmla="*/ 155 h 170"/>
                <a:gd name="T6" fmla="*/ 115 w 159"/>
                <a:gd name="T7" fmla="*/ 153 h 170"/>
                <a:gd name="T8" fmla="*/ 115 w 159"/>
                <a:gd name="T9" fmla="*/ 144 h 170"/>
                <a:gd name="T10" fmla="*/ 124 w 159"/>
                <a:gd name="T11" fmla="*/ 141 h 170"/>
                <a:gd name="T12" fmla="*/ 126 w 159"/>
                <a:gd name="T13" fmla="*/ 141 h 170"/>
                <a:gd name="T14" fmla="*/ 128 w 159"/>
                <a:gd name="T15" fmla="*/ 129 h 170"/>
                <a:gd name="T16" fmla="*/ 132 w 159"/>
                <a:gd name="T17" fmla="*/ 126 h 170"/>
                <a:gd name="T18" fmla="*/ 133 w 159"/>
                <a:gd name="T19" fmla="*/ 126 h 170"/>
                <a:gd name="T20" fmla="*/ 136 w 159"/>
                <a:gd name="T21" fmla="*/ 124 h 170"/>
                <a:gd name="T22" fmla="*/ 136 w 159"/>
                <a:gd name="T23" fmla="*/ 124 h 170"/>
                <a:gd name="T24" fmla="*/ 137 w 159"/>
                <a:gd name="T25" fmla="*/ 123 h 170"/>
                <a:gd name="T26" fmla="*/ 143 w 159"/>
                <a:gd name="T27" fmla="*/ 117 h 170"/>
                <a:gd name="T28" fmla="*/ 145 w 159"/>
                <a:gd name="T29" fmla="*/ 114 h 170"/>
                <a:gd name="T30" fmla="*/ 145 w 159"/>
                <a:gd name="T31" fmla="*/ 114 h 170"/>
                <a:gd name="T32" fmla="*/ 146 w 159"/>
                <a:gd name="T33" fmla="*/ 113 h 170"/>
                <a:gd name="T34" fmla="*/ 146 w 159"/>
                <a:gd name="T35" fmla="*/ 113 h 170"/>
                <a:gd name="T36" fmla="*/ 146 w 159"/>
                <a:gd name="T37" fmla="*/ 112 h 170"/>
                <a:gd name="T38" fmla="*/ 147 w 159"/>
                <a:gd name="T39" fmla="*/ 108 h 170"/>
                <a:gd name="T40" fmla="*/ 151 w 159"/>
                <a:gd name="T41" fmla="*/ 104 h 170"/>
                <a:gd name="T42" fmla="*/ 151 w 159"/>
                <a:gd name="T43" fmla="*/ 104 h 170"/>
                <a:gd name="T44" fmla="*/ 151 w 159"/>
                <a:gd name="T45" fmla="*/ 102 h 170"/>
                <a:gd name="T46" fmla="*/ 154 w 159"/>
                <a:gd name="T47" fmla="*/ 96 h 170"/>
                <a:gd name="T48" fmla="*/ 157 w 159"/>
                <a:gd name="T49" fmla="*/ 94 h 170"/>
                <a:gd name="T50" fmla="*/ 159 w 159"/>
                <a:gd name="T51" fmla="*/ 93 h 170"/>
                <a:gd name="T52" fmla="*/ 157 w 159"/>
                <a:gd name="T53" fmla="*/ 94 h 170"/>
                <a:gd name="T54" fmla="*/ 159 w 159"/>
                <a:gd name="T55" fmla="*/ 93 h 170"/>
                <a:gd name="T56" fmla="*/ 146 w 159"/>
                <a:gd name="T57" fmla="*/ 1 h 170"/>
                <a:gd name="T58" fmla="*/ 141 w 159"/>
                <a:gd name="T59" fmla="*/ 0 h 170"/>
                <a:gd name="T60" fmla="*/ 131 w 159"/>
                <a:gd name="T61" fmla="*/ 4 h 170"/>
                <a:gd name="T62" fmla="*/ 123 w 159"/>
                <a:gd name="T63" fmla="*/ 12 h 170"/>
                <a:gd name="T64" fmla="*/ 113 w 159"/>
                <a:gd name="T65" fmla="*/ 17 h 170"/>
                <a:gd name="T66" fmla="*/ 103 w 159"/>
                <a:gd name="T67" fmla="*/ 21 h 170"/>
                <a:gd name="T68" fmla="*/ 95 w 159"/>
                <a:gd name="T69" fmla="*/ 21 h 170"/>
                <a:gd name="T70" fmla="*/ 88 w 159"/>
                <a:gd name="T71" fmla="*/ 25 h 170"/>
                <a:gd name="T72" fmla="*/ 83 w 159"/>
                <a:gd name="T73" fmla="*/ 29 h 170"/>
                <a:gd name="T74" fmla="*/ 73 w 159"/>
                <a:gd name="T75" fmla="*/ 35 h 170"/>
                <a:gd name="T76" fmla="*/ 66 w 159"/>
                <a:gd name="T77" fmla="*/ 33 h 170"/>
                <a:gd name="T78" fmla="*/ 73 w 159"/>
                <a:gd name="T79" fmla="*/ 30 h 170"/>
                <a:gd name="T80" fmla="*/ 75 w 159"/>
                <a:gd name="T81" fmla="*/ 28 h 170"/>
                <a:gd name="T82" fmla="*/ 67 w 159"/>
                <a:gd name="T83" fmla="*/ 27 h 170"/>
                <a:gd name="T84" fmla="*/ 58 w 159"/>
                <a:gd name="T85" fmla="*/ 25 h 170"/>
                <a:gd name="T86" fmla="*/ 0 w 159"/>
                <a:gd name="T87" fmla="*/ 30 h 170"/>
                <a:gd name="T88" fmla="*/ 13 w 159"/>
                <a:gd name="T89" fmla="*/ 148 h 170"/>
                <a:gd name="T90" fmla="*/ 26 w 159"/>
                <a:gd name="T91" fmla="*/ 151 h 170"/>
                <a:gd name="T92" fmla="*/ 46 w 159"/>
                <a:gd name="T93" fmla="*/ 154 h 170"/>
                <a:gd name="T94" fmla="*/ 56 w 159"/>
                <a:gd name="T95" fmla="*/ 159 h 170"/>
                <a:gd name="T96" fmla="*/ 66 w 159"/>
                <a:gd name="T97" fmla="*/ 159 h 170"/>
                <a:gd name="T98" fmla="*/ 76 w 159"/>
                <a:gd name="T99" fmla="*/ 160 h 170"/>
                <a:gd name="T100" fmla="*/ 82 w 159"/>
                <a:gd name="T101" fmla="*/ 157 h 170"/>
                <a:gd name="T102" fmla="*/ 96 w 159"/>
                <a:gd name="T103" fmla="*/ 166 h 170"/>
                <a:gd name="T104" fmla="*/ 108 w 159"/>
                <a:gd name="T105" fmla="*/ 169 h 170"/>
                <a:gd name="T106" fmla="*/ 108 w 159"/>
                <a:gd name="T107" fmla="*/ 169 h 170"/>
                <a:gd name="T108" fmla="*/ 108 w 159"/>
                <a:gd name="T109" fmla="*/ 169 h 170"/>
                <a:gd name="T110" fmla="*/ 110 w 159"/>
                <a:gd name="T111" fmla="*/ 169 h 170"/>
                <a:gd name="T112" fmla="*/ 110 w 159"/>
                <a:gd name="T113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170">
                  <a:moveTo>
                    <a:pt x="110" y="158"/>
                  </a:moveTo>
                  <a:cubicBezTo>
                    <a:pt x="111" y="157"/>
                    <a:pt x="111" y="157"/>
                    <a:pt x="112" y="156"/>
                  </a:cubicBezTo>
                  <a:cubicBezTo>
                    <a:pt x="112" y="156"/>
                    <a:pt x="113" y="155"/>
                    <a:pt x="113" y="155"/>
                  </a:cubicBezTo>
                  <a:cubicBezTo>
                    <a:pt x="114" y="154"/>
                    <a:pt x="115" y="154"/>
                    <a:pt x="115" y="153"/>
                  </a:cubicBezTo>
                  <a:cubicBezTo>
                    <a:pt x="116" y="151"/>
                    <a:pt x="115" y="147"/>
                    <a:pt x="115" y="144"/>
                  </a:cubicBezTo>
                  <a:cubicBezTo>
                    <a:pt x="115" y="141"/>
                    <a:pt x="121" y="140"/>
                    <a:pt x="124" y="141"/>
                  </a:cubicBezTo>
                  <a:cubicBezTo>
                    <a:pt x="125" y="141"/>
                    <a:pt x="126" y="141"/>
                    <a:pt x="126" y="141"/>
                  </a:cubicBezTo>
                  <a:cubicBezTo>
                    <a:pt x="128" y="140"/>
                    <a:pt x="128" y="133"/>
                    <a:pt x="128" y="129"/>
                  </a:cubicBezTo>
                  <a:cubicBezTo>
                    <a:pt x="128" y="127"/>
                    <a:pt x="130" y="126"/>
                    <a:pt x="132" y="126"/>
                  </a:cubicBezTo>
                  <a:cubicBezTo>
                    <a:pt x="132" y="126"/>
                    <a:pt x="133" y="126"/>
                    <a:pt x="133" y="126"/>
                  </a:cubicBezTo>
                  <a:cubicBezTo>
                    <a:pt x="133" y="126"/>
                    <a:pt x="134" y="126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3"/>
                    <a:pt x="136" y="123"/>
                    <a:pt x="137" y="123"/>
                  </a:cubicBezTo>
                  <a:cubicBezTo>
                    <a:pt x="138" y="121"/>
                    <a:pt x="141" y="120"/>
                    <a:pt x="143" y="117"/>
                  </a:cubicBezTo>
                  <a:cubicBezTo>
                    <a:pt x="144" y="116"/>
                    <a:pt x="145" y="115"/>
                    <a:pt x="145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45" y="114"/>
                    <a:pt x="145" y="114"/>
                    <a:pt x="146" y="113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3"/>
                    <a:pt x="146" y="112"/>
                    <a:pt x="146" y="112"/>
                  </a:cubicBezTo>
                  <a:cubicBezTo>
                    <a:pt x="146" y="110"/>
                    <a:pt x="146" y="109"/>
                    <a:pt x="147" y="108"/>
                  </a:cubicBezTo>
                  <a:cubicBezTo>
                    <a:pt x="149" y="106"/>
                    <a:pt x="151" y="107"/>
                    <a:pt x="151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1" y="103"/>
                    <a:pt x="151" y="102"/>
                    <a:pt x="151" y="102"/>
                  </a:cubicBezTo>
                  <a:cubicBezTo>
                    <a:pt x="151" y="99"/>
                    <a:pt x="153" y="97"/>
                    <a:pt x="154" y="96"/>
                  </a:cubicBezTo>
                  <a:cubicBezTo>
                    <a:pt x="155" y="95"/>
                    <a:pt x="156" y="95"/>
                    <a:pt x="157" y="94"/>
                  </a:cubicBezTo>
                  <a:cubicBezTo>
                    <a:pt x="158" y="94"/>
                    <a:pt x="159" y="93"/>
                    <a:pt x="159" y="93"/>
                  </a:cubicBezTo>
                  <a:cubicBezTo>
                    <a:pt x="159" y="93"/>
                    <a:pt x="158" y="94"/>
                    <a:pt x="157" y="94"/>
                  </a:cubicBezTo>
                  <a:cubicBezTo>
                    <a:pt x="158" y="94"/>
                    <a:pt x="159" y="94"/>
                    <a:pt x="159" y="93"/>
                  </a:cubicBezTo>
                  <a:cubicBezTo>
                    <a:pt x="146" y="1"/>
                    <a:pt x="146" y="1"/>
                    <a:pt x="146" y="1"/>
                  </a:cubicBezTo>
                  <a:cubicBezTo>
                    <a:pt x="146" y="1"/>
                    <a:pt x="143" y="0"/>
                    <a:pt x="141" y="0"/>
                  </a:cubicBezTo>
                  <a:cubicBezTo>
                    <a:pt x="138" y="0"/>
                    <a:pt x="134" y="1"/>
                    <a:pt x="131" y="4"/>
                  </a:cubicBezTo>
                  <a:cubicBezTo>
                    <a:pt x="128" y="7"/>
                    <a:pt x="126" y="11"/>
                    <a:pt x="123" y="12"/>
                  </a:cubicBezTo>
                  <a:cubicBezTo>
                    <a:pt x="119" y="13"/>
                    <a:pt x="116" y="14"/>
                    <a:pt x="113" y="17"/>
                  </a:cubicBezTo>
                  <a:cubicBezTo>
                    <a:pt x="110" y="20"/>
                    <a:pt x="106" y="23"/>
                    <a:pt x="103" y="21"/>
                  </a:cubicBezTo>
                  <a:cubicBezTo>
                    <a:pt x="101" y="19"/>
                    <a:pt x="97" y="19"/>
                    <a:pt x="95" y="21"/>
                  </a:cubicBezTo>
                  <a:cubicBezTo>
                    <a:pt x="93" y="24"/>
                    <a:pt x="91" y="25"/>
                    <a:pt x="88" y="25"/>
                  </a:cubicBezTo>
                  <a:cubicBezTo>
                    <a:pt x="85" y="25"/>
                    <a:pt x="84" y="26"/>
                    <a:pt x="83" y="29"/>
                  </a:cubicBezTo>
                  <a:cubicBezTo>
                    <a:pt x="81" y="32"/>
                    <a:pt x="77" y="35"/>
                    <a:pt x="73" y="35"/>
                  </a:cubicBezTo>
                  <a:cubicBezTo>
                    <a:pt x="69" y="35"/>
                    <a:pt x="66" y="34"/>
                    <a:pt x="66" y="33"/>
                  </a:cubicBezTo>
                  <a:cubicBezTo>
                    <a:pt x="66" y="32"/>
                    <a:pt x="71" y="31"/>
                    <a:pt x="73" y="30"/>
                  </a:cubicBezTo>
                  <a:cubicBezTo>
                    <a:pt x="74" y="30"/>
                    <a:pt x="75" y="29"/>
                    <a:pt x="75" y="28"/>
                  </a:cubicBezTo>
                  <a:cubicBezTo>
                    <a:pt x="75" y="27"/>
                    <a:pt x="72" y="27"/>
                    <a:pt x="67" y="27"/>
                  </a:cubicBezTo>
                  <a:cubicBezTo>
                    <a:pt x="63" y="28"/>
                    <a:pt x="58" y="28"/>
                    <a:pt x="58" y="2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8" y="144"/>
                    <a:pt x="24" y="148"/>
                    <a:pt x="26" y="151"/>
                  </a:cubicBezTo>
                  <a:cubicBezTo>
                    <a:pt x="28" y="153"/>
                    <a:pt x="40" y="154"/>
                    <a:pt x="46" y="154"/>
                  </a:cubicBezTo>
                  <a:cubicBezTo>
                    <a:pt x="51" y="154"/>
                    <a:pt x="53" y="157"/>
                    <a:pt x="56" y="159"/>
                  </a:cubicBezTo>
                  <a:cubicBezTo>
                    <a:pt x="59" y="162"/>
                    <a:pt x="61" y="159"/>
                    <a:pt x="66" y="159"/>
                  </a:cubicBezTo>
                  <a:cubicBezTo>
                    <a:pt x="70" y="159"/>
                    <a:pt x="73" y="160"/>
                    <a:pt x="76" y="160"/>
                  </a:cubicBezTo>
                  <a:cubicBezTo>
                    <a:pt x="79" y="160"/>
                    <a:pt x="79" y="158"/>
                    <a:pt x="82" y="157"/>
                  </a:cubicBezTo>
                  <a:cubicBezTo>
                    <a:pt x="85" y="156"/>
                    <a:pt x="89" y="161"/>
                    <a:pt x="96" y="166"/>
                  </a:cubicBezTo>
                  <a:cubicBezTo>
                    <a:pt x="100" y="170"/>
                    <a:pt x="105" y="170"/>
                    <a:pt x="108" y="169"/>
                  </a:cubicBezTo>
                  <a:cubicBezTo>
                    <a:pt x="108" y="169"/>
                    <a:pt x="108" y="169"/>
                    <a:pt x="108" y="169"/>
                  </a:cubicBezTo>
                  <a:cubicBezTo>
                    <a:pt x="108" y="169"/>
                    <a:pt x="108" y="169"/>
                    <a:pt x="108" y="169"/>
                  </a:cubicBezTo>
                  <a:cubicBezTo>
                    <a:pt x="109" y="169"/>
                    <a:pt x="110" y="169"/>
                    <a:pt x="110" y="169"/>
                  </a:cubicBezTo>
                  <a:cubicBezTo>
                    <a:pt x="110" y="169"/>
                    <a:pt x="107" y="162"/>
                    <a:pt x="110" y="15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6" name="Freeform 43"/>
            <p:cNvSpPr>
              <a:spLocks/>
            </p:cNvSpPr>
            <p:nvPr/>
          </p:nvSpPr>
          <p:spPr bwMode="auto">
            <a:xfrm>
              <a:off x="16017360" y="5992587"/>
              <a:ext cx="693738" cy="354013"/>
            </a:xfrm>
            <a:custGeom>
              <a:avLst/>
              <a:gdLst>
                <a:gd name="T0" fmla="*/ 184 w 185"/>
                <a:gd name="T1" fmla="*/ 60 h 94"/>
                <a:gd name="T2" fmla="*/ 141 w 185"/>
                <a:gd name="T3" fmla="*/ 0 h 94"/>
                <a:gd name="T4" fmla="*/ 140 w 185"/>
                <a:gd name="T5" fmla="*/ 1 h 94"/>
                <a:gd name="T6" fmla="*/ 0 w 185"/>
                <a:gd name="T7" fmla="*/ 23 h 94"/>
                <a:gd name="T8" fmla="*/ 1 w 185"/>
                <a:gd name="T9" fmla="*/ 23 h 94"/>
                <a:gd name="T10" fmla="*/ 10 w 185"/>
                <a:gd name="T11" fmla="*/ 50 h 94"/>
                <a:gd name="T12" fmla="*/ 20 w 185"/>
                <a:gd name="T13" fmla="*/ 34 h 94"/>
                <a:gd name="T14" fmla="*/ 36 w 185"/>
                <a:gd name="T15" fmla="*/ 24 h 94"/>
                <a:gd name="T16" fmla="*/ 60 w 185"/>
                <a:gd name="T17" fmla="*/ 24 h 94"/>
                <a:gd name="T18" fmla="*/ 60 w 185"/>
                <a:gd name="T19" fmla="*/ 25 h 94"/>
                <a:gd name="T20" fmla="*/ 64 w 185"/>
                <a:gd name="T21" fmla="*/ 34 h 94"/>
                <a:gd name="T22" fmla="*/ 86 w 185"/>
                <a:gd name="T23" fmla="*/ 46 h 94"/>
                <a:gd name="T24" fmla="*/ 91 w 185"/>
                <a:gd name="T25" fmla="*/ 70 h 94"/>
                <a:gd name="T26" fmla="*/ 110 w 185"/>
                <a:gd name="T27" fmla="*/ 79 h 94"/>
                <a:gd name="T28" fmla="*/ 133 w 185"/>
                <a:gd name="T29" fmla="*/ 84 h 94"/>
                <a:gd name="T30" fmla="*/ 134 w 185"/>
                <a:gd name="T31" fmla="*/ 88 h 94"/>
                <a:gd name="T32" fmla="*/ 139 w 185"/>
                <a:gd name="T33" fmla="*/ 88 h 94"/>
                <a:gd name="T34" fmla="*/ 134 w 185"/>
                <a:gd name="T35" fmla="*/ 81 h 94"/>
                <a:gd name="T36" fmla="*/ 120 w 185"/>
                <a:gd name="T37" fmla="*/ 71 h 94"/>
                <a:gd name="T38" fmla="*/ 133 w 185"/>
                <a:gd name="T39" fmla="*/ 75 h 94"/>
                <a:gd name="T40" fmla="*/ 125 w 185"/>
                <a:gd name="T41" fmla="*/ 60 h 94"/>
                <a:gd name="T42" fmla="*/ 125 w 185"/>
                <a:gd name="T43" fmla="*/ 52 h 94"/>
                <a:gd name="T44" fmla="*/ 125 w 185"/>
                <a:gd name="T45" fmla="*/ 46 h 94"/>
                <a:gd name="T46" fmla="*/ 127 w 185"/>
                <a:gd name="T47" fmla="*/ 42 h 94"/>
                <a:gd name="T48" fmla="*/ 124 w 185"/>
                <a:gd name="T49" fmla="*/ 37 h 94"/>
                <a:gd name="T50" fmla="*/ 120 w 185"/>
                <a:gd name="T51" fmla="*/ 30 h 94"/>
                <a:gd name="T52" fmla="*/ 122 w 185"/>
                <a:gd name="T53" fmla="*/ 28 h 94"/>
                <a:gd name="T54" fmla="*/ 124 w 185"/>
                <a:gd name="T55" fmla="*/ 25 h 94"/>
                <a:gd name="T56" fmla="*/ 125 w 185"/>
                <a:gd name="T57" fmla="*/ 23 h 94"/>
                <a:gd name="T58" fmla="*/ 129 w 185"/>
                <a:gd name="T59" fmla="*/ 23 h 94"/>
                <a:gd name="T60" fmla="*/ 133 w 185"/>
                <a:gd name="T61" fmla="*/ 18 h 94"/>
                <a:gd name="T62" fmla="*/ 135 w 185"/>
                <a:gd name="T63" fmla="*/ 11 h 94"/>
                <a:gd name="T64" fmla="*/ 143 w 185"/>
                <a:gd name="T65" fmla="*/ 13 h 94"/>
                <a:gd name="T66" fmla="*/ 141 w 185"/>
                <a:gd name="T67" fmla="*/ 20 h 94"/>
                <a:gd name="T68" fmla="*/ 132 w 185"/>
                <a:gd name="T69" fmla="*/ 27 h 94"/>
                <a:gd name="T70" fmla="*/ 137 w 185"/>
                <a:gd name="T71" fmla="*/ 36 h 94"/>
                <a:gd name="T72" fmla="*/ 136 w 185"/>
                <a:gd name="T73" fmla="*/ 46 h 94"/>
                <a:gd name="T74" fmla="*/ 132 w 185"/>
                <a:gd name="T75" fmla="*/ 52 h 94"/>
                <a:gd name="T76" fmla="*/ 140 w 185"/>
                <a:gd name="T77" fmla="*/ 55 h 94"/>
                <a:gd name="T78" fmla="*/ 141 w 185"/>
                <a:gd name="T79" fmla="*/ 62 h 94"/>
                <a:gd name="T80" fmla="*/ 139 w 185"/>
                <a:gd name="T81" fmla="*/ 64 h 94"/>
                <a:gd name="T82" fmla="*/ 139 w 185"/>
                <a:gd name="T83" fmla="*/ 73 h 94"/>
                <a:gd name="T84" fmla="*/ 147 w 185"/>
                <a:gd name="T85" fmla="*/ 74 h 94"/>
                <a:gd name="T86" fmla="*/ 152 w 185"/>
                <a:gd name="T87" fmla="*/ 73 h 94"/>
                <a:gd name="T88" fmla="*/ 155 w 185"/>
                <a:gd name="T89" fmla="*/ 78 h 94"/>
                <a:gd name="T90" fmla="*/ 158 w 185"/>
                <a:gd name="T91" fmla="*/ 81 h 94"/>
                <a:gd name="T92" fmla="*/ 157 w 185"/>
                <a:gd name="T93" fmla="*/ 86 h 94"/>
                <a:gd name="T94" fmla="*/ 157 w 185"/>
                <a:gd name="T95" fmla="*/ 92 h 94"/>
                <a:gd name="T96" fmla="*/ 172 w 185"/>
                <a:gd name="T97" fmla="*/ 86 h 94"/>
                <a:gd name="T98" fmla="*/ 181 w 185"/>
                <a:gd name="T99" fmla="*/ 75 h 94"/>
                <a:gd name="T100" fmla="*/ 184 w 185"/>
                <a:gd name="T101" fmla="*/ 82 h 94"/>
                <a:gd name="T102" fmla="*/ 183 w 185"/>
                <a:gd name="T103" fmla="*/ 6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5" h="94">
                  <a:moveTo>
                    <a:pt x="185" y="62"/>
                  </a:moveTo>
                  <a:cubicBezTo>
                    <a:pt x="185" y="61"/>
                    <a:pt x="185" y="60"/>
                    <a:pt x="184" y="60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10" y="52"/>
                    <a:pt x="10" y="50"/>
                  </a:cubicBezTo>
                  <a:cubicBezTo>
                    <a:pt x="10" y="49"/>
                    <a:pt x="10" y="49"/>
                    <a:pt x="11" y="48"/>
                  </a:cubicBezTo>
                  <a:cubicBezTo>
                    <a:pt x="12" y="45"/>
                    <a:pt x="16" y="39"/>
                    <a:pt x="20" y="34"/>
                  </a:cubicBezTo>
                  <a:cubicBezTo>
                    <a:pt x="22" y="32"/>
                    <a:pt x="23" y="30"/>
                    <a:pt x="25" y="29"/>
                  </a:cubicBezTo>
                  <a:cubicBezTo>
                    <a:pt x="31" y="22"/>
                    <a:pt x="33" y="24"/>
                    <a:pt x="36" y="24"/>
                  </a:cubicBezTo>
                  <a:cubicBezTo>
                    <a:pt x="39" y="24"/>
                    <a:pt x="45" y="24"/>
                    <a:pt x="49" y="22"/>
                  </a:cubicBezTo>
                  <a:cubicBezTo>
                    <a:pt x="52" y="20"/>
                    <a:pt x="59" y="22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24"/>
                    <a:pt x="60" y="25"/>
                    <a:pt x="60" y="25"/>
                  </a:cubicBezTo>
                  <a:cubicBezTo>
                    <a:pt x="61" y="28"/>
                    <a:pt x="62" y="30"/>
                    <a:pt x="62" y="31"/>
                  </a:cubicBezTo>
                  <a:cubicBezTo>
                    <a:pt x="63" y="32"/>
                    <a:pt x="64" y="33"/>
                    <a:pt x="64" y="34"/>
                  </a:cubicBezTo>
                  <a:cubicBezTo>
                    <a:pt x="67" y="34"/>
                    <a:pt x="71" y="33"/>
                    <a:pt x="74" y="38"/>
                  </a:cubicBezTo>
                  <a:cubicBezTo>
                    <a:pt x="77" y="44"/>
                    <a:pt x="83" y="46"/>
                    <a:pt x="86" y="46"/>
                  </a:cubicBezTo>
                  <a:cubicBezTo>
                    <a:pt x="89" y="46"/>
                    <a:pt x="96" y="52"/>
                    <a:pt x="96" y="57"/>
                  </a:cubicBezTo>
                  <a:cubicBezTo>
                    <a:pt x="95" y="61"/>
                    <a:pt x="88" y="64"/>
                    <a:pt x="91" y="70"/>
                  </a:cubicBezTo>
                  <a:cubicBezTo>
                    <a:pt x="94" y="76"/>
                    <a:pt x="96" y="76"/>
                    <a:pt x="100" y="76"/>
                  </a:cubicBezTo>
                  <a:cubicBezTo>
                    <a:pt x="104" y="76"/>
                    <a:pt x="104" y="76"/>
                    <a:pt x="110" y="79"/>
                  </a:cubicBezTo>
                  <a:cubicBezTo>
                    <a:pt x="115" y="83"/>
                    <a:pt x="123" y="81"/>
                    <a:pt x="129" y="88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8"/>
                    <a:pt x="136" y="89"/>
                    <a:pt x="137" y="90"/>
                  </a:cubicBezTo>
                  <a:cubicBezTo>
                    <a:pt x="137" y="91"/>
                    <a:pt x="140" y="90"/>
                    <a:pt x="139" y="88"/>
                  </a:cubicBezTo>
                  <a:cubicBezTo>
                    <a:pt x="138" y="85"/>
                    <a:pt x="134" y="83"/>
                    <a:pt x="134" y="83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135" y="79"/>
                    <a:pt x="132" y="78"/>
                  </a:cubicBezTo>
                  <a:cubicBezTo>
                    <a:pt x="130" y="78"/>
                    <a:pt x="124" y="76"/>
                    <a:pt x="120" y="71"/>
                  </a:cubicBezTo>
                  <a:cubicBezTo>
                    <a:pt x="120" y="71"/>
                    <a:pt x="123" y="68"/>
                    <a:pt x="126" y="71"/>
                  </a:cubicBezTo>
                  <a:cubicBezTo>
                    <a:pt x="129" y="73"/>
                    <a:pt x="131" y="76"/>
                    <a:pt x="133" y="75"/>
                  </a:cubicBezTo>
                  <a:cubicBezTo>
                    <a:pt x="135" y="74"/>
                    <a:pt x="129" y="69"/>
                    <a:pt x="127" y="68"/>
                  </a:cubicBezTo>
                  <a:cubicBezTo>
                    <a:pt x="126" y="67"/>
                    <a:pt x="125" y="62"/>
                    <a:pt x="125" y="60"/>
                  </a:cubicBezTo>
                  <a:cubicBezTo>
                    <a:pt x="124" y="58"/>
                    <a:pt x="124" y="57"/>
                    <a:pt x="123" y="55"/>
                  </a:cubicBezTo>
                  <a:cubicBezTo>
                    <a:pt x="123" y="54"/>
                    <a:pt x="125" y="53"/>
                    <a:pt x="125" y="52"/>
                  </a:cubicBezTo>
                  <a:cubicBezTo>
                    <a:pt x="125" y="51"/>
                    <a:pt x="122" y="51"/>
                    <a:pt x="122" y="49"/>
                  </a:cubicBezTo>
                  <a:cubicBezTo>
                    <a:pt x="122" y="48"/>
                    <a:pt x="125" y="47"/>
                    <a:pt x="125" y="46"/>
                  </a:cubicBezTo>
                  <a:cubicBezTo>
                    <a:pt x="125" y="45"/>
                    <a:pt x="125" y="45"/>
                    <a:pt x="125" y="44"/>
                  </a:cubicBezTo>
                  <a:cubicBezTo>
                    <a:pt x="125" y="43"/>
                    <a:pt x="127" y="44"/>
                    <a:pt x="127" y="42"/>
                  </a:cubicBezTo>
                  <a:cubicBezTo>
                    <a:pt x="127" y="41"/>
                    <a:pt x="122" y="41"/>
                    <a:pt x="122" y="40"/>
                  </a:cubicBezTo>
                  <a:cubicBezTo>
                    <a:pt x="122" y="39"/>
                    <a:pt x="124" y="37"/>
                    <a:pt x="124" y="37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8" y="32"/>
                    <a:pt x="117" y="28"/>
                    <a:pt x="120" y="30"/>
                  </a:cubicBezTo>
                  <a:cubicBezTo>
                    <a:pt x="124" y="32"/>
                    <a:pt x="125" y="31"/>
                    <a:pt x="123" y="29"/>
                  </a:cubicBezTo>
                  <a:cubicBezTo>
                    <a:pt x="121" y="27"/>
                    <a:pt x="122" y="28"/>
                    <a:pt x="122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8" y="22"/>
                    <a:pt x="128" y="23"/>
                  </a:cubicBezTo>
                  <a:cubicBezTo>
                    <a:pt x="128" y="25"/>
                    <a:pt x="129" y="25"/>
                    <a:pt x="129" y="23"/>
                  </a:cubicBezTo>
                  <a:cubicBezTo>
                    <a:pt x="129" y="22"/>
                    <a:pt x="130" y="21"/>
                    <a:pt x="130" y="21"/>
                  </a:cubicBezTo>
                  <a:cubicBezTo>
                    <a:pt x="130" y="21"/>
                    <a:pt x="133" y="20"/>
                    <a:pt x="133" y="18"/>
                  </a:cubicBezTo>
                  <a:cubicBezTo>
                    <a:pt x="134" y="17"/>
                    <a:pt x="134" y="16"/>
                    <a:pt x="134" y="16"/>
                  </a:cubicBezTo>
                  <a:cubicBezTo>
                    <a:pt x="134" y="16"/>
                    <a:pt x="132" y="13"/>
                    <a:pt x="135" y="11"/>
                  </a:cubicBezTo>
                  <a:cubicBezTo>
                    <a:pt x="137" y="10"/>
                    <a:pt x="140" y="9"/>
                    <a:pt x="139" y="12"/>
                  </a:cubicBezTo>
                  <a:cubicBezTo>
                    <a:pt x="139" y="12"/>
                    <a:pt x="142" y="11"/>
                    <a:pt x="143" y="13"/>
                  </a:cubicBezTo>
                  <a:cubicBezTo>
                    <a:pt x="143" y="14"/>
                    <a:pt x="140" y="17"/>
                    <a:pt x="140" y="17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1" y="22"/>
                    <a:pt x="138" y="22"/>
                  </a:cubicBezTo>
                  <a:cubicBezTo>
                    <a:pt x="134" y="22"/>
                    <a:pt x="133" y="22"/>
                    <a:pt x="132" y="27"/>
                  </a:cubicBezTo>
                  <a:cubicBezTo>
                    <a:pt x="131" y="31"/>
                    <a:pt x="130" y="36"/>
                    <a:pt x="133" y="36"/>
                  </a:cubicBezTo>
                  <a:cubicBezTo>
                    <a:pt x="135" y="36"/>
                    <a:pt x="137" y="33"/>
                    <a:pt x="137" y="36"/>
                  </a:cubicBezTo>
                  <a:cubicBezTo>
                    <a:pt x="136" y="40"/>
                    <a:pt x="136" y="42"/>
                    <a:pt x="136" y="42"/>
                  </a:cubicBezTo>
                  <a:cubicBezTo>
                    <a:pt x="136" y="42"/>
                    <a:pt x="134" y="43"/>
                    <a:pt x="136" y="46"/>
                  </a:cubicBezTo>
                  <a:cubicBezTo>
                    <a:pt x="138" y="49"/>
                    <a:pt x="140" y="53"/>
                    <a:pt x="136" y="51"/>
                  </a:cubicBezTo>
                  <a:cubicBezTo>
                    <a:pt x="133" y="49"/>
                    <a:pt x="132" y="50"/>
                    <a:pt x="132" y="52"/>
                  </a:cubicBezTo>
                  <a:cubicBezTo>
                    <a:pt x="132" y="55"/>
                    <a:pt x="134" y="55"/>
                    <a:pt x="135" y="55"/>
                  </a:cubicBezTo>
                  <a:cubicBezTo>
                    <a:pt x="137" y="55"/>
                    <a:pt x="138" y="57"/>
                    <a:pt x="140" y="55"/>
                  </a:cubicBezTo>
                  <a:cubicBezTo>
                    <a:pt x="140" y="55"/>
                    <a:pt x="141" y="58"/>
                    <a:pt x="143" y="60"/>
                  </a:cubicBezTo>
                  <a:cubicBezTo>
                    <a:pt x="145" y="61"/>
                    <a:pt x="143" y="63"/>
                    <a:pt x="141" y="62"/>
                  </a:cubicBezTo>
                  <a:cubicBezTo>
                    <a:pt x="139" y="60"/>
                    <a:pt x="135" y="59"/>
                    <a:pt x="135" y="61"/>
                  </a:cubicBezTo>
                  <a:cubicBezTo>
                    <a:pt x="135" y="63"/>
                    <a:pt x="137" y="65"/>
                    <a:pt x="139" y="64"/>
                  </a:cubicBezTo>
                  <a:cubicBezTo>
                    <a:pt x="139" y="64"/>
                    <a:pt x="136" y="67"/>
                    <a:pt x="136" y="69"/>
                  </a:cubicBezTo>
                  <a:cubicBezTo>
                    <a:pt x="135" y="71"/>
                    <a:pt x="136" y="72"/>
                    <a:pt x="139" y="73"/>
                  </a:cubicBezTo>
                  <a:cubicBezTo>
                    <a:pt x="142" y="74"/>
                    <a:pt x="146" y="76"/>
                    <a:pt x="146" y="78"/>
                  </a:cubicBezTo>
                  <a:cubicBezTo>
                    <a:pt x="147" y="74"/>
                    <a:pt x="147" y="74"/>
                    <a:pt x="147" y="74"/>
                  </a:cubicBezTo>
                  <a:cubicBezTo>
                    <a:pt x="147" y="74"/>
                    <a:pt x="149" y="72"/>
                    <a:pt x="150" y="73"/>
                  </a:cubicBezTo>
                  <a:cubicBezTo>
                    <a:pt x="150" y="73"/>
                    <a:pt x="152" y="72"/>
                    <a:pt x="152" y="73"/>
                  </a:cubicBezTo>
                  <a:cubicBezTo>
                    <a:pt x="153" y="73"/>
                    <a:pt x="152" y="75"/>
                    <a:pt x="153" y="76"/>
                  </a:cubicBezTo>
                  <a:cubicBezTo>
                    <a:pt x="154" y="77"/>
                    <a:pt x="157" y="77"/>
                    <a:pt x="155" y="78"/>
                  </a:cubicBezTo>
                  <a:cubicBezTo>
                    <a:pt x="153" y="80"/>
                    <a:pt x="153" y="81"/>
                    <a:pt x="153" y="81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1"/>
                    <a:pt x="160" y="82"/>
                    <a:pt x="158" y="83"/>
                  </a:cubicBezTo>
                  <a:cubicBezTo>
                    <a:pt x="156" y="84"/>
                    <a:pt x="155" y="86"/>
                    <a:pt x="157" y="86"/>
                  </a:cubicBezTo>
                  <a:cubicBezTo>
                    <a:pt x="159" y="86"/>
                    <a:pt x="161" y="86"/>
                    <a:pt x="159" y="88"/>
                  </a:cubicBezTo>
                  <a:cubicBezTo>
                    <a:pt x="157" y="89"/>
                    <a:pt x="156" y="91"/>
                    <a:pt x="157" y="92"/>
                  </a:cubicBezTo>
                  <a:cubicBezTo>
                    <a:pt x="158" y="93"/>
                    <a:pt x="158" y="94"/>
                    <a:pt x="162" y="91"/>
                  </a:cubicBezTo>
                  <a:cubicBezTo>
                    <a:pt x="166" y="89"/>
                    <a:pt x="171" y="87"/>
                    <a:pt x="172" y="86"/>
                  </a:cubicBezTo>
                  <a:cubicBezTo>
                    <a:pt x="174" y="86"/>
                    <a:pt x="177" y="84"/>
                    <a:pt x="178" y="80"/>
                  </a:cubicBezTo>
                  <a:cubicBezTo>
                    <a:pt x="179" y="75"/>
                    <a:pt x="182" y="70"/>
                    <a:pt x="181" y="75"/>
                  </a:cubicBezTo>
                  <a:cubicBezTo>
                    <a:pt x="181" y="79"/>
                    <a:pt x="181" y="83"/>
                    <a:pt x="181" y="83"/>
                  </a:cubicBezTo>
                  <a:cubicBezTo>
                    <a:pt x="184" y="82"/>
                    <a:pt x="184" y="82"/>
                    <a:pt x="184" y="82"/>
                  </a:cubicBezTo>
                  <a:cubicBezTo>
                    <a:pt x="185" y="67"/>
                    <a:pt x="185" y="67"/>
                    <a:pt x="185" y="67"/>
                  </a:cubicBezTo>
                  <a:cubicBezTo>
                    <a:pt x="185" y="67"/>
                    <a:pt x="184" y="66"/>
                    <a:pt x="183" y="65"/>
                  </a:cubicBezTo>
                  <a:cubicBezTo>
                    <a:pt x="183" y="63"/>
                    <a:pt x="185" y="63"/>
                    <a:pt x="185" y="6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7" name="Freeform 44"/>
            <p:cNvSpPr>
              <a:spLocks/>
            </p:cNvSpPr>
            <p:nvPr/>
          </p:nvSpPr>
          <p:spPr bwMode="auto">
            <a:xfrm>
              <a:off x="13444022" y="4619399"/>
              <a:ext cx="1146176" cy="968375"/>
            </a:xfrm>
            <a:custGeom>
              <a:avLst/>
              <a:gdLst>
                <a:gd name="T0" fmla="*/ 244 w 305"/>
                <a:gd name="T1" fmla="*/ 44 h 258"/>
                <a:gd name="T2" fmla="*/ 223 w 305"/>
                <a:gd name="T3" fmla="*/ 39 h 258"/>
                <a:gd name="T4" fmla="*/ 212 w 305"/>
                <a:gd name="T5" fmla="*/ 37 h 258"/>
                <a:gd name="T6" fmla="*/ 209 w 305"/>
                <a:gd name="T7" fmla="*/ 25 h 258"/>
                <a:gd name="T8" fmla="*/ 200 w 305"/>
                <a:gd name="T9" fmla="*/ 29 h 258"/>
                <a:gd name="T10" fmla="*/ 174 w 305"/>
                <a:gd name="T11" fmla="*/ 23 h 258"/>
                <a:gd name="T12" fmla="*/ 148 w 305"/>
                <a:gd name="T13" fmla="*/ 17 h 258"/>
                <a:gd name="T14" fmla="*/ 138 w 305"/>
                <a:gd name="T15" fmla="*/ 11 h 258"/>
                <a:gd name="T16" fmla="*/ 133 w 305"/>
                <a:gd name="T17" fmla="*/ 10 h 258"/>
                <a:gd name="T18" fmla="*/ 68 w 305"/>
                <a:gd name="T19" fmla="*/ 4 h 258"/>
                <a:gd name="T20" fmla="*/ 70 w 305"/>
                <a:gd name="T21" fmla="*/ 4 h 258"/>
                <a:gd name="T22" fmla="*/ 66 w 305"/>
                <a:gd name="T23" fmla="*/ 15 h 258"/>
                <a:gd name="T24" fmla="*/ 66 w 305"/>
                <a:gd name="T25" fmla="*/ 18 h 258"/>
                <a:gd name="T26" fmla="*/ 68 w 305"/>
                <a:gd name="T27" fmla="*/ 20 h 258"/>
                <a:gd name="T28" fmla="*/ 67 w 305"/>
                <a:gd name="T29" fmla="*/ 26 h 258"/>
                <a:gd name="T30" fmla="*/ 72 w 305"/>
                <a:gd name="T31" fmla="*/ 33 h 258"/>
                <a:gd name="T32" fmla="*/ 71 w 305"/>
                <a:gd name="T33" fmla="*/ 37 h 258"/>
                <a:gd name="T34" fmla="*/ 73 w 305"/>
                <a:gd name="T35" fmla="*/ 42 h 258"/>
                <a:gd name="T36" fmla="*/ 73 w 305"/>
                <a:gd name="T37" fmla="*/ 45 h 258"/>
                <a:gd name="T38" fmla="*/ 75 w 305"/>
                <a:gd name="T39" fmla="*/ 51 h 258"/>
                <a:gd name="T40" fmla="*/ 80 w 305"/>
                <a:gd name="T41" fmla="*/ 63 h 258"/>
                <a:gd name="T42" fmla="*/ 82 w 305"/>
                <a:gd name="T43" fmla="*/ 95 h 258"/>
                <a:gd name="T44" fmla="*/ 85 w 305"/>
                <a:gd name="T45" fmla="*/ 104 h 258"/>
                <a:gd name="T46" fmla="*/ 84 w 305"/>
                <a:gd name="T47" fmla="*/ 131 h 258"/>
                <a:gd name="T48" fmla="*/ 84 w 305"/>
                <a:gd name="T49" fmla="*/ 161 h 258"/>
                <a:gd name="T50" fmla="*/ 86 w 305"/>
                <a:gd name="T51" fmla="*/ 257 h 258"/>
                <a:gd name="T52" fmla="*/ 260 w 305"/>
                <a:gd name="T53" fmla="*/ 252 h 258"/>
                <a:gd name="T54" fmla="*/ 256 w 305"/>
                <a:gd name="T55" fmla="*/ 241 h 258"/>
                <a:gd name="T56" fmla="*/ 246 w 305"/>
                <a:gd name="T57" fmla="*/ 229 h 258"/>
                <a:gd name="T58" fmla="*/ 224 w 305"/>
                <a:gd name="T59" fmla="*/ 213 h 258"/>
                <a:gd name="T60" fmla="*/ 211 w 305"/>
                <a:gd name="T61" fmla="*/ 201 h 258"/>
                <a:gd name="T62" fmla="*/ 210 w 305"/>
                <a:gd name="T63" fmla="*/ 180 h 258"/>
                <a:gd name="T64" fmla="*/ 207 w 305"/>
                <a:gd name="T65" fmla="*/ 151 h 258"/>
                <a:gd name="T66" fmla="*/ 225 w 305"/>
                <a:gd name="T67" fmla="*/ 140 h 258"/>
                <a:gd name="T68" fmla="*/ 229 w 305"/>
                <a:gd name="T69" fmla="*/ 113 h 258"/>
                <a:gd name="T70" fmla="*/ 236 w 305"/>
                <a:gd name="T71" fmla="*/ 95 h 258"/>
                <a:gd name="T72" fmla="*/ 268 w 305"/>
                <a:gd name="T73" fmla="*/ 65 h 258"/>
                <a:gd name="T74" fmla="*/ 305 w 305"/>
                <a:gd name="T75" fmla="*/ 4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58">
                  <a:moveTo>
                    <a:pt x="286" y="40"/>
                  </a:moveTo>
                  <a:cubicBezTo>
                    <a:pt x="271" y="40"/>
                    <a:pt x="265" y="48"/>
                    <a:pt x="244" y="44"/>
                  </a:cubicBezTo>
                  <a:cubicBezTo>
                    <a:pt x="244" y="44"/>
                    <a:pt x="244" y="46"/>
                    <a:pt x="239" y="44"/>
                  </a:cubicBezTo>
                  <a:cubicBezTo>
                    <a:pt x="234" y="42"/>
                    <a:pt x="226" y="36"/>
                    <a:pt x="223" y="39"/>
                  </a:cubicBezTo>
                  <a:cubicBezTo>
                    <a:pt x="221" y="42"/>
                    <a:pt x="219" y="40"/>
                    <a:pt x="218" y="39"/>
                  </a:cubicBezTo>
                  <a:cubicBezTo>
                    <a:pt x="217" y="37"/>
                    <a:pt x="215" y="37"/>
                    <a:pt x="212" y="37"/>
                  </a:cubicBezTo>
                  <a:cubicBezTo>
                    <a:pt x="209" y="38"/>
                    <a:pt x="208" y="36"/>
                    <a:pt x="211" y="34"/>
                  </a:cubicBezTo>
                  <a:cubicBezTo>
                    <a:pt x="213" y="32"/>
                    <a:pt x="213" y="29"/>
                    <a:pt x="209" y="25"/>
                  </a:cubicBezTo>
                  <a:cubicBezTo>
                    <a:pt x="206" y="21"/>
                    <a:pt x="205" y="23"/>
                    <a:pt x="206" y="26"/>
                  </a:cubicBezTo>
                  <a:cubicBezTo>
                    <a:pt x="206" y="26"/>
                    <a:pt x="201" y="28"/>
                    <a:pt x="200" y="29"/>
                  </a:cubicBezTo>
                  <a:cubicBezTo>
                    <a:pt x="200" y="30"/>
                    <a:pt x="197" y="29"/>
                    <a:pt x="197" y="29"/>
                  </a:cubicBezTo>
                  <a:cubicBezTo>
                    <a:pt x="197" y="29"/>
                    <a:pt x="187" y="23"/>
                    <a:pt x="174" y="23"/>
                  </a:cubicBezTo>
                  <a:cubicBezTo>
                    <a:pt x="174" y="23"/>
                    <a:pt x="168" y="19"/>
                    <a:pt x="163" y="19"/>
                  </a:cubicBezTo>
                  <a:cubicBezTo>
                    <a:pt x="157" y="20"/>
                    <a:pt x="152" y="20"/>
                    <a:pt x="148" y="17"/>
                  </a:cubicBezTo>
                  <a:cubicBezTo>
                    <a:pt x="144" y="14"/>
                    <a:pt x="142" y="12"/>
                    <a:pt x="142" y="12"/>
                  </a:cubicBezTo>
                  <a:cubicBezTo>
                    <a:pt x="141" y="11"/>
                    <a:pt x="138" y="11"/>
                    <a:pt x="138" y="11"/>
                  </a:cubicBezTo>
                  <a:cubicBezTo>
                    <a:pt x="138" y="11"/>
                    <a:pt x="137" y="7"/>
                    <a:pt x="135" y="6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0"/>
                    <a:pt x="129" y="7"/>
                    <a:pt x="126" y="3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4"/>
                    <a:pt x="38" y="3"/>
                    <a:pt x="0" y="0"/>
                  </a:cubicBezTo>
                  <a:cubicBezTo>
                    <a:pt x="34" y="3"/>
                    <a:pt x="63" y="5"/>
                    <a:pt x="70" y="4"/>
                  </a:cubicBezTo>
                  <a:cubicBezTo>
                    <a:pt x="70" y="4"/>
                    <a:pt x="70" y="9"/>
                    <a:pt x="67" y="12"/>
                  </a:cubicBezTo>
                  <a:cubicBezTo>
                    <a:pt x="67" y="13"/>
                    <a:pt x="66" y="14"/>
                    <a:pt x="66" y="15"/>
                  </a:cubicBezTo>
                  <a:cubicBezTo>
                    <a:pt x="66" y="15"/>
                    <a:pt x="66" y="15"/>
                    <a:pt x="65" y="15"/>
                  </a:cubicBezTo>
                  <a:cubicBezTo>
                    <a:pt x="65" y="17"/>
                    <a:pt x="65" y="17"/>
                    <a:pt x="66" y="18"/>
                  </a:cubicBezTo>
                  <a:cubicBezTo>
                    <a:pt x="67" y="18"/>
                    <a:pt x="68" y="18"/>
                    <a:pt x="68" y="19"/>
                  </a:cubicBezTo>
                  <a:cubicBezTo>
                    <a:pt x="68" y="19"/>
                    <a:pt x="68" y="20"/>
                    <a:pt x="68" y="20"/>
                  </a:cubicBezTo>
                  <a:cubicBezTo>
                    <a:pt x="68" y="21"/>
                    <a:pt x="68" y="21"/>
                    <a:pt x="68" y="22"/>
                  </a:cubicBezTo>
                  <a:cubicBezTo>
                    <a:pt x="67" y="23"/>
                    <a:pt x="67" y="25"/>
                    <a:pt x="67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9" y="27"/>
                    <a:pt x="71" y="30"/>
                    <a:pt x="72" y="33"/>
                  </a:cubicBezTo>
                  <a:cubicBezTo>
                    <a:pt x="72" y="34"/>
                    <a:pt x="72" y="35"/>
                    <a:pt x="71" y="36"/>
                  </a:cubicBezTo>
                  <a:cubicBezTo>
                    <a:pt x="71" y="36"/>
                    <a:pt x="71" y="37"/>
                    <a:pt x="71" y="37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2" y="41"/>
                    <a:pt x="73" y="41"/>
                    <a:pt x="73" y="42"/>
                  </a:cubicBezTo>
                  <a:cubicBezTo>
                    <a:pt x="73" y="43"/>
                    <a:pt x="73" y="43"/>
                    <a:pt x="73" y="44"/>
                  </a:cubicBezTo>
                  <a:cubicBezTo>
                    <a:pt x="73" y="44"/>
                    <a:pt x="73" y="44"/>
                    <a:pt x="73" y="45"/>
                  </a:cubicBezTo>
                  <a:cubicBezTo>
                    <a:pt x="74" y="45"/>
                    <a:pt x="76" y="45"/>
                    <a:pt x="76" y="46"/>
                  </a:cubicBezTo>
                  <a:cubicBezTo>
                    <a:pt x="76" y="47"/>
                    <a:pt x="75" y="51"/>
                    <a:pt x="75" y="51"/>
                  </a:cubicBezTo>
                  <a:cubicBezTo>
                    <a:pt x="75" y="51"/>
                    <a:pt x="76" y="53"/>
                    <a:pt x="77" y="55"/>
                  </a:cubicBezTo>
                  <a:cubicBezTo>
                    <a:pt x="78" y="57"/>
                    <a:pt x="80" y="61"/>
                    <a:pt x="80" y="63"/>
                  </a:cubicBezTo>
                  <a:cubicBezTo>
                    <a:pt x="80" y="68"/>
                    <a:pt x="81" y="85"/>
                    <a:pt x="81" y="89"/>
                  </a:cubicBezTo>
                  <a:cubicBezTo>
                    <a:pt x="82" y="92"/>
                    <a:pt x="82" y="94"/>
                    <a:pt x="82" y="95"/>
                  </a:cubicBezTo>
                  <a:cubicBezTo>
                    <a:pt x="83" y="99"/>
                    <a:pt x="84" y="101"/>
                    <a:pt x="85" y="103"/>
                  </a:cubicBezTo>
                  <a:cubicBezTo>
                    <a:pt x="85" y="103"/>
                    <a:pt x="85" y="104"/>
                    <a:pt x="85" y="104"/>
                  </a:cubicBezTo>
                  <a:cubicBezTo>
                    <a:pt x="87" y="110"/>
                    <a:pt x="86" y="115"/>
                    <a:pt x="85" y="119"/>
                  </a:cubicBezTo>
                  <a:cubicBezTo>
                    <a:pt x="85" y="121"/>
                    <a:pt x="84" y="126"/>
                    <a:pt x="84" y="131"/>
                  </a:cubicBezTo>
                  <a:cubicBezTo>
                    <a:pt x="84" y="135"/>
                    <a:pt x="84" y="138"/>
                    <a:pt x="85" y="142"/>
                  </a:cubicBezTo>
                  <a:cubicBezTo>
                    <a:pt x="87" y="145"/>
                    <a:pt x="85" y="155"/>
                    <a:pt x="84" y="161"/>
                  </a:cubicBezTo>
                  <a:cubicBezTo>
                    <a:pt x="83" y="167"/>
                    <a:pt x="87" y="172"/>
                    <a:pt x="87" y="172"/>
                  </a:cubicBezTo>
                  <a:cubicBezTo>
                    <a:pt x="86" y="257"/>
                    <a:pt x="86" y="257"/>
                    <a:pt x="86" y="257"/>
                  </a:cubicBezTo>
                  <a:cubicBezTo>
                    <a:pt x="261" y="258"/>
                    <a:pt x="261" y="258"/>
                    <a:pt x="261" y="258"/>
                  </a:cubicBezTo>
                  <a:cubicBezTo>
                    <a:pt x="261" y="258"/>
                    <a:pt x="261" y="254"/>
                    <a:pt x="260" y="252"/>
                  </a:cubicBezTo>
                  <a:cubicBezTo>
                    <a:pt x="258" y="251"/>
                    <a:pt x="258" y="250"/>
                    <a:pt x="259" y="248"/>
                  </a:cubicBezTo>
                  <a:cubicBezTo>
                    <a:pt x="259" y="245"/>
                    <a:pt x="261" y="242"/>
                    <a:pt x="256" y="241"/>
                  </a:cubicBezTo>
                  <a:cubicBezTo>
                    <a:pt x="250" y="240"/>
                    <a:pt x="252" y="238"/>
                    <a:pt x="252" y="236"/>
                  </a:cubicBezTo>
                  <a:cubicBezTo>
                    <a:pt x="252" y="234"/>
                    <a:pt x="253" y="232"/>
                    <a:pt x="246" y="229"/>
                  </a:cubicBezTo>
                  <a:cubicBezTo>
                    <a:pt x="240" y="227"/>
                    <a:pt x="238" y="226"/>
                    <a:pt x="237" y="223"/>
                  </a:cubicBezTo>
                  <a:cubicBezTo>
                    <a:pt x="236" y="220"/>
                    <a:pt x="232" y="212"/>
                    <a:pt x="224" y="213"/>
                  </a:cubicBezTo>
                  <a:cubicBezTo>
                    <a:pt x="217" y="213"/>
                    <a:pt x="218" y="211"/>
                    <a:pt x="216" y="207"/>
                  </a:cubicBezTo>
                  <a:cubicBezTo>
                    <a:pt x="214" y="204"/>
                    <a:pt x="213" y="202"/>
                    <a:pt x="211" y="201"/>
                  </a:cubicBezTo>
                  <a:cubicBezTo>
                    <a:pt x="209" y="201"/>
                    <a:pt x="207" y="197"/>
                    <a:pt x="207" y="192"/>
                  </a:cubicBezTo>
                  <a:cubicBezTo>
                    <a:pt x="207" y="188"/>
                    <a:pt x="208" y="184"/>
                    <a:pt x="210" y="180"/>
                  </a:cubicBezTo>
                  <a:cubicBezTo>
                    <a:pt x="213" y="177"/>
                    <a:pt x="212" y="171"/>
                    <a:pt x="210" y="169"/>
                  </a:cubicBezTo>
                  <a:cubicBezTo>
                    <a:pt x="209" y="167"/>
                    <a:pt x="210" y="158"/>
                    <a:pt x="207" y="151"/>
                  </a:cubicBezTo>
                  <a:cubicBezTo>
                    <a:pt x="207" y="151"/>
                    <a:pt x="214" y="152"/>
                    <a:pt x="218" y="148"/>
                  </a:cubicBezTo>
                  <a:cubicBezTo>
                    <a:pt x="223" y="144"/>
                    <a:pt x="225" y="140"/>
                    <a:pt x="225" y="140"/>
                  </a:cubicBezTo>
                  <a:cubicBezTo>
                    <a:pt x="227" y="113"/>
                    <a:pt x="227" y="113"/>
                    <a:pt x="227" y="113"/>
                  </a:cubicBezTo>
                  <a:cubicBezTo>
                    <a:pt x="229" y="113"/>
                    <a:pt x="229" y="113"/>
                    <a:pt x="229" y="113"/>
                  </a:cubicBezTo>
                  <a:cubicBezTo>
                    <a:pt x="229" y="113"/>
                    <a:pt x="228" y="113"/>
                    <a:pt x="230" y="108"/>
                  </a:cubicBezTo>
                  <a:cubicBezTo>
                    <a:pt x="232" y="104"/>
                    <a:pt x="230" y="99"/>
                    <a:pt x="236" y="95"/>
                  </a:cubicBezTo>
                  <a:cubicBezTo>
                    <a:pt x="243" y="91"/>
                    <a:pt x="250" y="89"/>
                    <a:pt x="252" y="83"/>
                  </a:cubicBezTo>
                  <a:cubicBezTo>
                    <a:pt x="254" y="77"/>
                    <a:pt x="261" y="71"/>
                    <a:pt x="268" y="65"/>
                  </a:cubicBezTo>
                  <a:cubicBezTo>
                    <a:pt x="276" y="60"/>
                    <a:pt x="277" y="57"/>
                    <a:pt x="289" y="53"/>
                  </a:cubicBezTo>
                  <a:cubicBezTo>
                    <a:pt x="300" y="49"/>
                    <a:pt x="305" y="49"/>
                    <a:pt x="305" y="45"/>
                  </a:cubicBezTo>
                  <a:cubicBezTo>
                    <a:pt x="305" y="45"/>
                    <a:pt x="301" y="40"/>
                    <a:pt x="286" y="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8" name="Freeform 45"/>
            <p:cNvSpPr>
              <a:spLocks/>
            </p:cNvSpPr>
            <p:nvPr/>
          </p:nvSpPr>
          <p:spPr bwMode="auto">
            <a:xfrm>
              <a:off x="11469171" y="4317774"/>
              <a:ext cx="1457326" cy="954088"/>
            </a:xfrm>
            <a:custGeom>
              <a:avLst/>
              <a:gdLst>
                <a:gd name="T0" fmla="*/ 0 w 388"/>
                <a:gd name="T1" fmla="*/ 0 h 254"/>
                <a:gd name="T2" fmla="*/ 28 w 388"/>
                <a:gd name="T3" fmla="*/ 7 h 254"/>
                <a:gd name="T4" fmla="*/ 23 w 388"/>
                <a:gd name="T5" fmla="*/ 23 h 254"/>
                <a:gd name="T6" fmla="*/ 23 w 388"/>
                <a:gd name="T7" fmla="*/ 23 h 254"/>
                <a:gd name="T8" fmla="*/ 18 w 388"/>
                <a:gd name="T9" fmla="*/ 41 h 254"/>
                <a:gd name="T10" fmla="*/ 20 w 388"/>
                <a:gd name="T11" fmla="*/ 49 h 254"/>
                <a:gd name="T12" fmla="*/ 28 w 388"/>
                <a:gd name="T13" fmla="*/ 64 h 254"/>
                <a:gd name="T14" fmla="*/ 34 w 388"/>
                <a:gd name="T15" fmla="*/ 71 h 254"/>
                <a:gd name="T16" fmla="*/ 40 w 388"/>
                <a:gd name="T17" fmla="*/ 81 h 254"/>
                <a:gd name="T18" fmla="*/ 41 w 388"/>
                <a:gd name="T19" fmla="*/ 83 h 254"/>
                <a:gd name="T20" fmla="*/ 41 w 388"/>
                <a:gd name="T21" fmla="*/ 99 h 254"/>
                <a:gd name="T22" fmla="*/ 47 w 388"/>
                <a:gd name="T23" fmla="*/ 108 h 254"/>
                <a:gd name="T24" fmla="*/ 47 w 388"/>
                <a:gd name="T25" fmla="*/ 111 h 254"/>
                <a:gd name="T26" fmla="*/ 51 w 388"/>
                <a:gd name="T27" fmla="*/ 135 h 254"/>
                <a:gd name="T28" fmla="*/ 42 w 388"/>
                <a:gd name="T29" fmla="*/ 149 h 254"/>
                <a:gd name="T30" fmla="*/ 41 w 388"/>
                <a:gd name="T31" fmla="*/ 158 h 254"/>
                <a:gd name="T32" fmla="*/ 40 w 388"/>
                <a:gd name="T33" fmla="*/ 161 h 254"/>
                <a:gd name="T34" fmla="*/ 44 w 388"/>
                <a:gd name="T35" fmla="*/ 166 h 254"/>
                <a:gd name="T36" fmla="*/ 51 w 388"/>
                <a:gd name="T37" fmla="*/ 164 h 254"/>
                <a:gd name="T38" fmla="*/ 50 w 388"/>
                <a:gd name="T39" fmla="*/ 174 h 254"/>
                <a:gd name="T40" fmla="*/ 55 w 388"/>
                <a:gd name="T41" fmla="*/ 197 h 254"/>
                <a:gd name="T42" fmla="*/ 57 w 388"/>
                <a:gd name="T43" fmla="*/ 202 h 254"/>
                <a:gd name="T44" fmla="*/ 63 w 388"/>
                <a:gd name="T45" fmla="*/ 211 h 254"/>
                <a:gd name="T46" fmla="*/ 64 w 388"/>
                <a:gd name="T47" fmla="*/ 213 h 254"/>
                <a:gd name="T48" fmla="*/ 66 w 388"/>
                <a:gd name="T49" fmla="*/ 220 h 254"/>
                <a:gd name="T50" fmla="*/ 72 w 388"/>
                <a:gd name="T51" fmla="*/ 227 h 254"/>
                <a:gd name="T52" fmla="*/ 98 w 388"/>
                <a:gd name="T53" fmla="*/ 231 h 254"/>
                <a:gd name="T54" fmla="*/ 104 w 388"/>
                <a:gd name="T55" fmla="*/ 234 h 254"/>
                <a:gd name="T56" fmla="*/ 113 w 388"/>
                <a:gd name="T57" fmla="*/ 237 h 254"/>
                <a:gd name="T58" fmla="*/ 123 w 388"/>
                <a:gd name="T59" fmla="*/ 237 h 254"/>
                <a:gd name="T60" fmla="*/ 125 w 388"/>
                <a:gd name="T61" fmla="*/ 241 h 254"/>
                <a:gd name="T62" fmla="*/ 125 w 388"/>
                <a:gd name="T63" fmla="*/ 242 h 254"/>
                <a:gd name="T64" fmla="*/ 127 w 388"/>
                <a:gd name="T65" fmla="*/ 243 h 254"/>
                <a:gd name="T66" fmla="*/ 128 w 388"/>
                <a:gd name="T67" fmla="*/ 243 h 254"/>
                <a:gd name="T68" fmla="*/ 128 w 388"/>
                <a:gd name="T69" fmla="*/ 243 h 254"/>
                <a:gd name="T70" fmla="*/ 142 w 388"/>
                <a:gd name="T71" fmla="*/ 220 h 254"/>
                <a:gd name="T72" fmla="*/ 364 w 388"/>
                <a:gd name="T73" fmla="*/ 253 h 254"/>
                <a:gd name="T74" fmla="*/ 364 w 388"/>
                <a:gd name="T75" fmla="*/ 253 h 254"/>
                <a:gd name="T76" fmla="*/ 370 w 388"/>
                <a:gd name="T77" fmla="*/ 208 h 254"/>
                <a:gd name="T78" fmla="*/ 370 w 388"/>
                <a:gd name="T79" fmla="*/ 208 h 254"/>
                <a:gd name="T80" fmla="*/ 370 w 388"/>
                <a:gd name="T81" fmla="*/ 208 h 254"/>
                <a:gd name="T82" fmla="*/ 29 w 388"/>
                <a:gd name="T83" fmla="*/ 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8" h="254">
                  <a:moveTo>
                    <a:pt x="29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4" y="17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5" y="16"/>
                    <a:pt x="28" y="7"/>
                    <a:pt x="28" y="7"/>
                  </a:cubicBezTo>
                  <a:cubicBezTo>
                    <a:pt x="28" y="7"/>
                    <a:pt x="25" y="16"/>
                    <a:pt x="23" y="23"/>
                  </a:cubicBezTo>
                  <a:cubicBezTo>
                    <a:pt x="23" y="26"/>
                    <a:pt x="23" y="28"/>
                    <a:pt x="22" y="30"/>
                  </a:cubicBezTo>
                  <a:cubicBezTo>
                    <a:pt x="22" y="35"/>
                    <a:pt x="19" y="40"/>
                    <a:pt x="18" y="41"/>
                  </a:cubicBezTo>
                  <a:cubicBezTo>
                    <a:pt x="18" y="42"/>
                    <a:pt x="17" y="43"/>
                    <a:pt x="17" y="43"/>
                  </a:cubicBezTo>
                  <a:cubicBezTo>
                    <a:pt x="18" y="45"/>
                    <a:pt x="18" y="46"/>
                    <a:pt x="20" y="49"/>
                  </a:cubicBezTo>
                  <a:cubicBezTo>
                    <a:pt x="21" y="51"/>
                    <a:pt x="24" y="56"/>
                    <a:pt x="26" y="60"/>
                  </a:cubicBezTo>
                  <a:cubicBezTo>
                    <a:pt x="27" y="61"/>
                    <a:pt x="27" y="63"/>
                    <a:pt x="28" y="64"/>
                  </a:cubicBezTo>
                  <a:cubicBezTo>
                    <a:pt x="29" y="66"/>
                    <a:pt x="30" y="67"/>
                    <a:pt x="30" y="67"/>
                  </a:cubicBezTo>
                  <a:cubicBezTo>
                    <a:pt x="30" y="67"/>
                    <a:pt x="32" y="71"/>
                    <a:pt x="34" y="71"/>
                  </a:cubicBezTo>
                  <a:cubicBezTo>
                    <a:pt x="34" y="71"/>
                    <a:pt x="31" y="77"/>
                    <a:pt x="33" y="78"/>
                  </a:cubicBezTo>
                  <a:cubicBezTo>
                    <a:pt x="36" y="79"/>
                    <a:pt x="39" y="78"/>
                    <a:pt x="40" y="81"/>
                  </a:cubicBezTo>
                  <a:cubicBezTo>
                    <a:pt x="40" y="81"/>
                    <a:pt x="40" y="82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1" y="85"/>
                    <a:pt x="42" y="87"/>
                    <a:pt x="42" y="89"/>
                  </a:cubicBezTo>
                  <a:cubicBezTo>
                    <a:pt x="41" y="91"/>
                    <a:pt x="40" y="95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3" y="103"/>
                    <a:pt x="47" y="105"/>
                    <a:pt x="47" y="108"/>
                  </a:cubicBezTo>
                  <a:cubicBezTo>
                    <a:pt x="47" y="109"/>
                    <a:pt x="47" y="110"/>
                    <a:pt x="47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46" y="114"/>
                    <a:pt x="45" y="117"/>
                    <a:pt x="48" y="121"/>
                  </a:cubicBezTo>
                  <a:cubicBezTo>
                    <a:pt x="50" y="124"/>
                    <a:pt x="54" y="128"/>
                    <a:pt x="51" y="135"/>
                  </a:cubicBezTo>
                  <a:cubicBezTo>
                    <a:pt x="51" y="136"/>
                    <a:pt x="50" y="138"/>
                    <a:pt x="49" y="139"/>
                  </a:cubicBezTo>
                  <a:cubicBezTo>
                    <a:pt x="44" y="144"/>
                    <a:pt x="42" y="141"/>
                    <a:pt x="42" y="149"/>
                  </a:cubicBezTo>
                  <a:cubicBezTo>
                    <a:pt x="41" y="152"/>
                    <a:pt x="41" y="154"/>
                    <a:pt x="41" y="155"/>
                  </a:cubicBezTo>
                  <a:cubicBezTo>
                    <a:pt x="41" y="156"/>
                    <a:pt x="41" y="157"/>
                    <a:pt x="41" y="158"/>
                  </a:cubicBezTo>
                  <a:cubicBezTo>
                    <a:pt x="41" y="158"/>
                    <a:pt x="41" y="159"/>
                    <a:pt x="40" y="160"/>
                  </a:cubicBezTo>
                  <a:cubicBezTo>
                    <a:pt x="40" y="160"/>
                    <a:pt x="40" y="160"/>
                    <a:pt x="40" y="161"/>
                  </a:cubicBezTo>
                  <a:cubicBezTo>
                    <a:pt x="38" y="164"/>
                    <a:pt x="38" y="166"/>
                    <a:pt x="39" y="167"/>
                  </a:cubicBezTo>
                  <a:cubicBezTo>
                    <a:pt x="41" y="168"/>
                    <a:pt x="42" y="168"/>
                    <a:pt x="44" y="166"/>
                  </a:cubicBezTo>
                  <a:cubicBezTo>
                    <a:pt x="45" y="165"/>
                    <a:pt x="47" y="164"/>
                    <a:pt x="49" y="163"/>
                  </a:cubicBezTo>
                  <a:cubicBezTo>
                    <a:pt x="50" y="162"/>
                    <a:pt x="51" y="162"/>
                    <a:pt x="51" y="164"/>
                  </a:cubicBezTo>
                  <a:cubicBezTo>
                    <a:pt x="51" y="164"/>
                    <a:pt x="51" y="165"/>
                    <a:pt x="51" y="166"/>
                  </a:cubicBezTo>
                  <a:cubicBezTo>
                    <a:pt x="51" y="171"/>
                    <a:pt x="50" y="172"/>
                    <a:pt x="50" y="174"/>
                  </a:cubicBezTo>
                  <a:cubicBezTo>
                    <a:pt x="50" y="174"/>
                    <a:pt x="50" y="175"/>
                    <a:pt x="51" y="175"/>
                  </a:cubicBezTo>
                  <a:cubicBezTo>
                    <a:pt x="53" y="178"/>
                    <a:pt x="54" y="192"/>
                    <a:pt x="55" y="197"/>
                  </a:cubicBezTo>
                  <a:cubicBezTo>
                    <a:pt x="55" y="197"/>
                    <a:pt x="55" y="199"/>
                    <a:pt x="56" y="201"/>
                  </a:cubicBezTo>
                  <a:cubicBezTo>
                    <a:pt x="56" y="201"/>
                    <a:pt x="57" y="201"/>
                    <a:pt x="57" y="202"/>
                  </a:cubicBezTo>
                  <a:cubicBezTo>
                    <a:pt x="59" y="203"/>
                    <a:pt x="61" y="205"/>
                    <a:pt x="62" y="208"/>
                  </a:cubicBezTo>
                  <a:cubicBezTo>
                    <a:pt x="63" y="209"/>
                    <a:pt x="63" y="210"/>
                    <a:pt x="63" y="211"/>
                  </a:cubicBezTo>
                  <a:cubicBezTo>
                    <a:pt x="63" y="212"/>
                    <a:pt x="64" y="212"/>
                    <a:pt x="64" y="213"/>
                  </a:cubicBezTo>
                  <a:cubicBezTo>
                    <a:pt x="64" y="213"/>
                    <a:pt x="64" y="213"/>
                    <a:pt x="64" y="213"/>
                  </a:cubicBezTo>
                  <a:cubicBezTo>
                    <a:pt x="64" y="213"/>
                    <a:pt x="64" y="213"/>
                    <a:pt x="64" y="213"/>
                  </a:cubicBezTo>
                  <a:cubicBezTo>
                    <a:pt x="64" y="215"/>
                    <a:pt x="65" y="218"/>
                    <a:pt x="66" y="220"/>
                  </a:cubicBezTo>
                  <a:cubicBezTo>
                    <a:pt x="67" y="222"/>
                    <a:pt x="69" y="224"/>
                    <a:pt x="69" y="224"/>
                  </a:cubicBezTo>
                  <a:cubicBezTo>
                    <a:pt x="69" y="224"/>
                    <a:pt x="70" y="225"/>
                    <a:pt x="72" y="227"/>
                  </a:cubicBezTo>
                  <a:cubicBezTo>
                    <a:pt x="76" y="230"/>
                    <a:pt x="81" y="233"/>
                    <a:pt x="88" y="233"/>
                  </a:cubicBezTo>
                  <a:cubicBezTo>
                    <a:pt x="92" y="232"/>
                    <a:pt x="96" y="231"/>
                    <a:pt x="98" y="231"/>
                  </a:cubicBezTo>
                  <a:cubicBezTo>
                    <a:pt x="98" y="230"/>
                    <a:pt x="102" y="231"/>
                    <a:pt x="102" y="232"/>
                  </a:cubicBezTo>
                  <a:cubicBezTo>
                    <a:pt x="102" y="233"/>
                    <a:pt x="103" y="234"/>
                    <a:pt x="104" y="234"/>
                  </a:cubicBezTo>
                  <a:cubicBezTo>
                    <a:pt x="104" y="235"/>
                    <a:pt x="104" y="235"/>
                    <a:pt x="104" y="235"/>
                  </a:cubicBezTo>
                  <a:cubicBezTo>
                    <a:pt x="108" y="235"/>
                    <a:pt x="112" y="236"/>
                    <a:pt x="113" y="237"/>
                  </a:cubicBezTo>
                  <a:cubicBezTo>
                    <a:pt x="113" y="237"/>
                    <a:pt x="118" y="234"/>
                    <a:pt x="120" y="235"/>
                  </a:cubicBezTo>
                  <a:cubicBezTo>
                    <a:pt x="121" y="236"/>
                    <a:pt x="122" y="236"/>
                    <a:pt x="123" y="237"/>
                  </a:cubicBezTo>
                  <a:cubicBezTo>
                    <a:pt x="124" y="238"/>
                    <a:pt x="124" y="239"/>
                    <a:pt x="125" y="240"/>
                  </a:cubicBezTo>
                  <a:cubicBezTo>
                    <a:pt x="125" y="241"/>
                    <a:pt x="125" y="241"/>
                    <a:pt x="125" y="241"/>
                  </a:cubicBezTo>
                  <a:cubicBezTo>
                    <a:pt x="125" y="241"/>
                    <a:pt x="125" y="241"/>
                    <a:pt x="125" y="241"/>
                  </a:cubicBezTo>
                  <a:cubicBezTo>
                    <a:pt x="125" y="242"/>
                    <a:pt x="125" y="242"/>
                    <a:pt x="125" y="242"/>
                  </a:cubicBezTo>
                  <a:cubicBezTo>
                    <a:pt x="125" y="242"/>
                    <a:pt x="125" y="242"/>
                    <a:pt x="125" y="242"/>
                  </a:cubicBezTo>
                  <a:cubicBezTo>
                    <a:pt x="126" y="243"/>
                    <a:pt x="126" y="243"/>
                    <a:pt x="127" y="243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3"/>
                    <a:pt x="127" y="243"/>
                    <a:pt x="128" y="243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137" y="243"/>
                    <a:pt x="137" y="243"/>
                    <a:pt x="137" y="243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362" y="253"/>
                    <a:pt x="362" y="253"/>
                    <a:pt x="362" y="253"/>
                  </a:cubicBezTo>
                  <a:cubicBezTo>
                    <a:pt x="362" y="253"/>
                    <a:pt x="363" y="254"/>
                    <a:pt x="364" y="253"/>
                  </a:cubicBezTo>
                  <a:cubicBezTo>
                    <a:pt x="364" y="253"/>
                    <a:pt x="364" y="253"/>
                    <a:pt x="364" y="253"/>
                  </a:cubicBezTo>
                  <a:cubicBezTo>
                    <a:pt x="364" y="253"/>
                    <a:pt x="364" y="253"/>
                    <a:pt x="364" y="253"/>
                  </a:cubicBezTo>
                  <a:cubicBezTo>
                    <a:pt x="364" y="253"/>
                    <a:pt x="365" y="252"/>
                    <a:pt x="365" y="251"/>
                  </a:cubicBezTo>
                  <a:cubicBezTo>
                    <a:pt x="365" y="249"/>
                    <a:pt x="367" y="232"/>
                    <a:pt x="370" y="208"/>
                  </a:cubicBezTo>
                  <a:cubicBezTo>
                    <a:pt x="370" y="208"/>
                    <a:pt x="370" y="208"/>
                    <a:pt x="370" y="208"/>
                  </a:cubicBezTo>
                  <a:cubicBezTo>
                    <a:pt x="370" y="208"/>
                    <a:pt x="370" y="208"/>
                    <a:pt x="370" y="208"/>
                  </a:cubicBezTo>
                  <a:cubicBezTo>
                    <a:pt x="377" y="154"/>
                    <a:pt x="387" y="71"/>
                    <a:pt x="387" y="71"/>
                  </a:cubicBezTo>
                  <a:cubicBezTo>
                    <a:pt x="387" y="71"/>
                    <a:pt x="377" y="154"/>
                    <a:pt x="370" y="208"/>
                  </a:cubicBezTo>
                  <a:cubicBezTo>
                    <a:pt x="388" y="70"/>
                    <a:pt x="388" y="70"/>
                    <a:pt x="388" y="70"/>
                  </a:cubicBezTo>
                  <a:cubicBezTo>
                    <a:pt x="388" y="70"/>
                    <a:pt x="147" y="37"/>
                    <a:pt x="29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79" name="Freeform 46"/>
            <p:cNvSpPr>
              <a:spLocks/>
            </p:cNvSpPr>
            <p:nvPr/>
          </p:nvSpPr>
          <p:spPr bwMode="auto">
            <a:xfrm>
              <a:off x="12858234" y="4581299"/>
              <a:ext cx="909638" cy="571500"/>
            </a:xfrm>
            <a:custGeom>
              <a:avLst/>
              <a:gdLst>
                <a:gd name="T0" fmla="*/ 242 w 242"/>
                <a:gd name="T1" fmla="*/ 125 h 152"/>
                <a:gd name="T2" fmla="*/ 241 w 242"/>
                <a:gd name="T3" fmla="*/ 113 h 152"/>
                <a:gd name="T4" fmla="*/ 238 w 242"/>
                <a:gd name="T5" fmla="*/ 105 h 152"/>
                <a:gd name="T6" fmla="*/ 238 w 242"/>
                <a:gd name="T7" fmla="*/ 105 h 152"/>
                <a:gd name="T8" fmla="*/ 235 w 242"/>
                <a:gd name="T9" fmla="*/ 73 h 152"/>
                <a:gd name="T10" fmla="*/ 233 w 242"/>
                <a:gd name="T11" fmla="*/ 65 h 152"/>
                <a:gd name="T12" fmla="*/ 231 w 242"/>
                <a:gd name="T13" fmla="*/ 61 h 152"/>
                <a:gd name="T14" fmla="*/ 231 w 242"/>
                <a:gd name="T15" fmla="*/ 55 h 152"/>
                <a:gd name="T16" fmla="*/ 229 w 242"/>
                <a:gd name="T17" fmla="*/ 55 h 152"/>
                <a:gd name="T18" fmla="*/ 229 w 242"/>
                <a:gd name="T19" fmla="*/ 54 h 152"/>
                <a:gd name="T20" fmla="*/ 229 w 242"/>
                <a:gd name="T21" fmla="*/ 54 h 152"/>
                <a:gd name="T22" fmla="*/ 229 w 242"/>
                <a:gd name="T23" fmla="*/ 53 h 152"/>
                <a:gd name="T24" fmla="*/ 229 w 242"/>
                <a:gd name="T25" fmla="*/ 52 h 152"/>
                <a:gd name="T26" fmla="*/ 228 w 242"/>
                <a:gd name="T27" fmla="*/ 51 h 152"/>
                <a:gd name="T28" fmla="*/ 227 w 242"/>
                <a:gd name="T29" fmla="*/ 50 h 152"/>
                <a:gd name="T30" fmla="*/ 227 w 242"/>
                <a:gd name="T31" fmla="*/ 50 h 152"/>
                <a:gd name="T32" fmla="*/ 227 w 242"/>
                <a:gd name="T33" fmla="*/ 46 h 152"/>
                <a:gd name="T34" fmla="*/ 225 w 242"/>
                <a:gd name="T35" fmla="*/ 38 h 152"/>
                <a:gd name="T36" fmla="*/ 224 w 242"/>
                <a:gd name="T37" fmla="*/ 36 h 152"/>
                <a:gd name="T38" fmla="*/ 224 w 242"/>
                <a:gd name="T39" fmla="*/ 36 h 152"/>
                <a:gd name="T40" fmla="*/ 223 w 242"/>
                <a:gd name="T41" fmla="*/ 36 h 152"/>
                <a:gd name="T42" fmla="*/ 223 w 242"/>
                <a:gd name="T43" fmla="*/ 34 h 152"/>
                <a:gd name="T44" fmla="*/ 224 w 242"/>
                <a:gd name="T45" fmla="*/ 32 h 152"/>
                <a:gd name="T46" fmla="*/ 224 w 242"/>
                <a:gd name="T47" fmla="*/ 30 h 152"/>
                <a:gd name="T48" fmla="*/ 223 w 242"/>
                <a:gd name="T49" fmla="*/ 29 h 152"/>
                <a:gd name="T50" fmla="*/ 222 w 242"/>
                <a:gd name="T51" fmla="*/ 28 h 152"/>
                <a:gd name="T52" fmla="*/ 221 w 242"/>
                <a:gd name="T53" fmla="*/ 25 h 152"/>
                <a:gd name="T54" fmla="*/ 222 w 242"/>
                <a:gd name="T55" fmla="*/ 24 h 152"/>
                <a:gd name="T56" fmla="*/ 223 w 242"/>
                <a:gd name="T57" fmla="*/ 22 h 152"/>
                <a:gd name="T58" fmla="*/ 226 w 242"/>
                <a:gd name="T59" fmla="*/ 14 h 152"/>
                <a:gd name="T60" fmla="*/ 156 w 242"/>
                <a:gd name="T61" fmla="*/ 10 h 152"/>
                <a:gd name="T62" fmla="*/ 18 w 242"/>
                <a:gd name="T63" fmla="*/ 0 h 152"/>
                <a:gd name="T64" fmla="*/ 0 w 242"/>
                <a:gd name="T65" fmla="*/ 138 h 152"/>
                <a:gd name="T66" fmla="*/ 68 w 242"/>
                <a:gd name="T67" fmla="*/ 145 h 152"/>
                <a:gd name="T68" fmla="*/ 241 w 242"/>
                <a:gd name="T69" fmla="*/ 152 h 152"/>
                <a:gd name="T70" fmla="*/ 240 w 242"/>
                <a:gd name="T71" fmla="*/ 141 h 152"/>
                <a:gd name="T72" fmla="*/ 242 w 242"/>
                <a:gd name="T73" fmla="*/ 12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2" h="152">
                  <a:moveTo>
                    <a:pt x="242" y="125"/>
                  </a:moveTo>
                  <a:cubicBezTo>
                    <a:pt x="242" y="120"/>
                    <a:pt x="242" y="117"/>
                    <a:pt x="241" y="113"/>
                  </a:cubicBezTo>
                  <a:cubicBezTo>
                    <a:pt x="240" y="110"/>
                    <a:pt x="239" y="108"/>
                    <a:pt x="238" y="105"/>
                  </a:cubicBezTo>
                  <a:cubicBezTo>
                    <a:pt x="238" y="105"/>
                    <a:pt x="238" y="105"/>
                    <a:pt x="238" y="105"/>
                  </a:cubicBezTo>
                  <a:cubicBezTo>
                    <a:pt x="236" y="97"/>
                    <a:pt x="236" y="77"/>
                    <a:pt x="235" y="73"/>
                  </a:cubicBezTo>
                  <a:cubicBezTo>
                    <a:pt x="235" y="70"/>
                    <a:pt x="234" y="67"/>
                    <a:pt x="233" y="65"/>
                  </a:cubicBezTo>
                  <a:cubicBezTo>
                    <a:pt x="232" y="63"/>
                    <a:pt x="231" y="61"/>
                    <a:pt x="231" y="61"/>
                  </a:cubicBezTo>
                  <a:cubicBezTo>
                    <a:pt x="231" y="61"/>
                    <a:pt x="232" y="55"/>
                    <a:pt x="231" y="55"/>
                  </a:cubicBezTo>
                  <a:cubicBezTo>
                    <a:pt x="231" y="55"/>
                    <a:pt x="230" y="55"/>
                    <a:pt x="229" y="55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53"/>
                    <a:pt x="229" y="52"/>
                    <a:pt x="229" y="52"/>
                  </a:cubicBezTo>
                  <a:cubicBezTo>
                    <a:pt x="229" y="52"/>
                    <a:pt x="228" y="52"/>
                    <a:pt x="228" y="51"/>
                  </a:cubicBezTo>
                  <a:cubicBezTo>
                    <a:pt x="228" y="51"/>
                    <a:pt x="227" y="51"/>
                    <a:pt x="227" y="50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6" y="50"/>
                    <a:pt x="227" y="48"/>
                    <a:pt x="227" y="46"/>
                  </a:cubicBezTo>
                  <a:cubicBezTo>
                    <a:pt x="228" y="43"/>
                    <a:pt x="227" y="40"/>
                    <a:pt x="225" y="38"/>
                  </a:cubicBezTo>
                  <a:cubicBezTo>
                    <a:pt x="224" y="37"/>
                    <a:pt x="224" y="37"/>
                    <a:pt x="224" y="36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24" y="36"/>
                    <a:pt x="224" y="36"/>
                    <a:pt x="223" y="36"/>
                  </a:cubicBezTo>
                  <a:cubicBezTo>
                    <a:pt x="223" y="35"/>
                    <a:pt x="223" y="34"/>
                    <a:pt x="223" y="34"/>
                  </a:cubicBezTo>
                  <a:cubicBezTo>
                    <a:pt x="223" y="34"/>
                    <a:pt x="223" y="33"/>
                    <a:pt x="224" y="32"/>
                  </a:cubicBezTo>
                  <a:cubicBezTo>
                    <a:pt x="224" y="31"/>
                    <a:pt x="224" y="31"/>
                    <a:pt x="224" y="30"/>
                  </a:cubicBezTo>
                  <a:cubicBezTo>
                    <a:pt x="224" y="30"/>
                    <a:pt x="224" y="29"/>
                    <a:pt x="223" y="29"/>
                  </a:cubicBezTo>
                  <a:cubicBezTo>
                    <a:pt x="223" y="28"/>
                    <a:pt x="223" y="28"/>
                    <a:pt x="222" y="28"/>
                  </a:cubicBezTo>
                  <a:cubicBezTo>
                    <a:pt x="221" y="27"/>
                    <a:pt x="220" y="27"/>
                    <a:pt x="221" y="25"/>
                  </a:cubicBezTo>
                  <a:cubicBezTo>
                    <a:pt x="222" y="25"/>
                    <a:pt x="222" y="24"/>
                    <a:pt x="222" y="24"/>
                  </a:cubicBezTo>
                  <a:cubicBezTo>
                    <a:pt x="223" y="23"/>
                    <a:pt x="223" y="23"/>
                    <a:pt x="223" y="22"/>
                  </a:cubicBezTo>
                  <a:cubicBezTo>
                    <a:pt x="225" y="19"/>
                    <a:pt x="226" y="14"/>
                    <a:pt x="226" y="14"/>
                  </a:cubicBezTo>
                  <a:cubicBezTo>
                    <a:pt x="219" y="15"/>
                    <a:pt x="190" y="13"/>
                    <a:pt x="156" y="10"/>
                  </a:cubicBezTo>
                  <a:cubicBezTo>
                    <a:pt x="111" y="8"/>
                    <a:pt x="54" y="4"/>
                    <a:pt x="18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9" y="140"/>
                    <a:pt x="43" y="143"/>
                    <a:pt x="68" y="145"/>
                  </a:cubicBezTo>
                  <a:cubicBezTo>
                    <a:pt x="143" y="150"/>
                    <a:pt x="241" y="152"/>
                    <a:pt x="241" y="152"/>
                  </a:cubicBezTo>
                  <a:cubicBezTo>
                    <a:pt x="240" y="148"/>
                    <a:pt x="240" y="144"/>
                    <a:pt x="240" y="141"/>
                  </a:cubicBezTo>
                  <a:cubicBezTo>
                    <a:pt x="240" y="135"/>
                    <a:pt x="241" y="129"/>
                    <a:pt x="242" y="12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0" name="Freeform 47"/>
            <p:cNvSpPr>
              <a:spLocks/>
            </p:cNvSpPr>
            <p:nvPr/>
          </p:nvSpPr>
          <p:spPr bwMode="auto">
            <a:xfrm>
              <a:off x="12858234" y="4581299"/>
              <a:ext cx="909638" cy="571500"/>
            </a:xfrm>
            <a:custGeom>
              <a:avLst/>
              <a:gdLst>
                <a:gd name="T0" fmla="*/ 242 w 242"/>
                <a:gd name="T1" fmla="*/ 125 h 152"/>
                <a:gd name="T2" fmla="*/ 241 w 242"/>
                <a:gd name="T3" fmla="*/ 113 h 152"/>
                <a:gd name="T4" fmla="*/ 238 w 242"/>
                <a:gd name="T5" fmla="*/ 105 h 152"/>
                <a:gd name="T6" fmla="*/ 238 w 242"/>
                <a:gd name="T7" fmla="*/ 105 h 152"/>
                <a:gd name="T8" fmla="*/ 235 w 242"/>
                <a:gd name="T9" fmla="*/ 73 h 152"/>
                <a:gd name="T10" fmla="*/ 233 w 242"/>
                <a:gd name="T11" fmla="*/ 65 h 152"/>
                <a:gd name="T12" fmla="*/ 231 w 242"/>
                <a:gd name="T13" fmla="*/ 61 h 152"/>
                <a:gd name="T14" fmla="*/ 231 w 242"/>
                <a:gd name="T15" fmla="*/ 55 h 152"/>
                <a:gd name="T16" fmla="*/ 229 w 242"/>
                <a:gd name="T17" fmla="*/ 55 h 152"/>
                <a:gd name="T18" fmla="*/ 229 w 242"/>
                <a:gd name="T19" fmla="*/ 54 h 152"/>
                <a:gd name="T20" fmla="*/ 229 w 242"/>
                <a:gd name="T21" fmla="*/ 54 h 152"/>
                <a:gd name="T22" fmla="*/ 229 w 242"/>
                <a:gd name="T23" fmla="*/ 53 h 152"/>
                <a:gd name="T24" fmla="*/ 229 w 242"/>
                <a:gd name="T25" fmla="*/ 52 h 152"/>
                <a:gd name="T26" fmla="*/ 228 w 242"/>
                <a:gd name="T27" fmla="*/ 51 h 152"/>
                <a:gd name="T28" fmla="*/ 227 w 242"/>
                <a:gd name="T29" fmla="*/ 50 h 152"/>
                <a:gd name="T30" fmla="*/ 227 w 242"/>
                <a:gd name="T31" fmla="*/ 50 h 152"/>
                <a:gd name="T32" fmla="*/ 227 w 242"/>
                <a:gd name="T33" fmla="*/ 46 h 152"/>
                <a:gd name="T34" fmla="*/ 225 w 242"/>
                <a:gd name="T35" fmla="*/ 38 h 152"/>
                <a:gd name="T36" fmla="*/ 224 w 242"/>
                <a:gd name="T37" fmla="*/ 36 h 152"/>
                <a:gd name="T38" fmla="*/ 224 w 242"/>
                <a:gd name="T39" fmla="*/ 36 h 152"/>
                <a:gd name="T40" fmla="*/ 223 w 242"/>
                <a:gd name="T41" fmla="*/ 36 h 152"/>
                <a:gd name="T42" fmla="*/ 223 w 242"/>
                <a:gd name="T43" fmla="*/ 34 h 152"/>
                <a:gd name="T44" fmla="*/ 224 w 242"/>
                <a:gd name="T45" fmla="*/ 32 h 152"/>
                <a:gd name="T46" fmla="*/ 224 w 242"/>
                <a:gd name="T47" fmla="*/ 30 h 152"/>
                <a:gd name="T48" fmla="*/ 223 w 242"/>
                <a:gd name="T49" fmla="*/ 29 h 152"/>
                <a:gd name="T50" fmla="*/ 222 w 242"/>
                <a:gd name="T51" fmla="*/ 28 h 152"/>
                <a:gd name="T52" fmla="*/ 221 w 242"/>
                <a:gd name="T53" fmla="*/ 25 h 152"/>
                <a:gd name="T54" fmla="*/ 222 w 242"/>
                <a:gd name="T55" fmla="*/ 24 h 152"/>
                <a:gd name="T56" fmla="*/ 223 w 242"/>
                <a:gd name="T57" fmla="*/ 22 h 152"/>
                <a:gd name="T58" fmla="*/ 226 w 242"/>
                <a:gd name="T59" fmla="*/ 14 h 152"/>
                <a:gd name="T60" fmla="*/ 156 w 242"/>
                <a:gd name="T61" fmla="*/ 10 h 152"/>
                <a:gd name="T62" fmla="*/ 18 w 242"/>
                <a:gd name="T63" fmla="*/ 0 h 152"/>
                <a:gd name="T64" fmla="*/ 0 w 242"/>
                <a:gd name="T65" fmla="*/ 138 h 152"/>
                <a:gd name="T66" fmla="*/ 68 w 242"/>
                <a:gd name="T67" fmla="*/ 145 h 152"/>
                <a:gd name="T68" fmla="*/ 241 w 242"/>
                <a:gd name="T69" fmla="*/ 152 h 152"/>
                <a:gd name="T70" fmla="*/ 240 w 242"/>
                <a:gd name="T71" fmla="*/ 141 h 152"/>
                <a:gd name="T72" fmla="*/ 242 w 242"/>
                <a:gd name="T73" fmla="*/ 12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2" h="152">
                  <a:moveTo>
                    <a:pt x="242" y="125"/>
                  </a:moveTo>
                  <a:cubicBezTo>
                    <a:pt x="242" y="120"/>
                    <a:pt x="242" y="117"/>
                    <a:pt x="241" y="113"/>
                  </a:cubicBezTo>
                  <a:cubicBezTo>
                    <a:pt x="240" y="110"/>
                    <a:pt x="239" y="108"/>
                    <a:pt x="238" y="105"/>
                  </a:cubicBezTo>
                  <a:cubicBezTo>
                    <a:pt x="238" y="105"/>
                    <a:pt x="238" y="105"/>
                    <a:pt x="238" y="105"/>
                  </a:cubicBezTo>
                  <a:cubicBezTo>
                    <a:pt x="236" y="97"/>
                    <a:pt x="236" y="77"/>
                    <a:pt x="235" y="73"/>
                  </a:cubicBezTo>
                  <a:cubicBezTo>
                    <a:pt x="235" y="70"/>
                    <a:pt x="234" y="67"/>
                    <a:pt x="233" y="65"/>
                  </a:cubicBezTo>
                  <a:cubicBezTo>
                    <a:pt x="232" y="63"/>
                    <a:pt x="231" y="61"/>
                    <a:pt x="231" y="61"/>
                  </a:cubicBezTo>
                  <a:cubicBezTo>
                    <a:pt x="231" y="61"/>
                    <a:pt x="232" y="55"/>
                    <a:pt x="231" y="55"/>
                  </a:cubicBezTo>
                  <a:cubicBezTo>
                    <a:pt x="231" y="55"/>
                    <a:pt x="230" y="55"/>
                    <a:pt x="229" y="55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4"/>
                    <a:pt x="229" y="54"/>
                    <a:pt x="229" y="54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53"/>
                    <a:pt x="229" y="52"/>
                    <a:pt x="229" y="52"/>
                  </a:cubicBezTo>
                  <a:cubicBezTo>
                    <a:pt x="229" y="52"/>
                    <a:pt x="228" y="52"/>
                    <a:pt x="228" y="51"/>
                  </a:cubicBezTo>
                  <a:cubicBezTo>
                    <a:pt x="228" y="51"/>
                    <a:pt x="227" y="51"/>
                    <a:pt x="227" y="50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6" y="50"/>
                    <a:pt x="227" y="48"/>
                    <a:pt x="227" y="46"/>
                  </a:cubicBezTo>
                  <a:cubicBezTo>
                    <a:pt x="228" y="43"/>
                    <a:pt x="227" y="40"/>
                    <a:pt x="225" y="38"/>
                  </a:cubicBezTo>
                  <a:cubicBezTo>
                    <a:pt x="224" y="37"/>
                    <a:pt x="224" y="37"/>
                    <a:pt x="224" y="36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24" y="36"/>
                    <a:pt x="224" y="36"/>
                    <a:pt x="223" y="36"/>
                  </a:cubicBezTo>
                  <a:cubicBezTo>
                    <a:pt x="223" y="35"/>
                    <a:pt x="223" y="34"/>
                    <a:pt x="223" y="34"/>
                  </a:cubicBezTo>
                  <a:cubicBezTo>
                    <a:pt x="223" y="34"/>
                    <a:pt x="223" y="33"/>
                    <a:pt x="224" y="32"/>
                  </a:cubicBezTo>
                  <a:cubicBezTo>
                    <a:pt x="224" y="31"/>
                    <a:pt x="224" y="31"/>
                    <a:pt x="224" y="30"/>
                  </a:cubicBezTo>
                  <a:cubicBezTo>
                    <a:pt x="224" y="30"/>
                    <a:pt x="224" y="29"/>
                    <a:pt x="223" y="29"/>
                  </a:cubicBezTo>
                  <a:cubicBezTo>
                    <a:pt x="223" y="28"/>
                    <a:pt x="223" y="28"/>
                    <a:pt x="222" y="28"/>
                  </a:cubicBezTo>
                  <a:cubicBezTo>
                    <a:pt x="221" y="27"/>
                    <a:pt x="220" y="27"/>
                    <a:pt x="221" y="25"/>
                  </a:cubicBezTo>
                  <a:cubicBezTo>
                    <a:pt x="222" y="25"/>
                    <a:pt x="222" y="24"/>
                    <a:pt x="222" y="24"/>
                  </a:cubicBezTo>
                  <a:cubicBezTo>
                    <a:pt x="223" y="23"/>
                    <a:pt x="223" y="23"/>
                    <a:pt x="223" y="22"/>
                  </a:cubicBezTo>
                  <a:cubicBezTo>
                    <a:pt x="225" y="19"/>
                    <a:pt x="226" y="14"/>
                    <a:pt x="226" y="14"/>
                  </a:cubicBezTo>
                  <a:cubicBezTo>
                    <a:pt x="219" y="15"/>
                    <a:pt x="190" y="13"/>
                    <a:pt x="156" y="10"/>
                  </a:cubicBezTo>
                  <a:cubicBezTo>
                    <a:pt x="111" y="8"/>
                    <a:pt x="54" y="4"/>
                    <a:pt x="18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9" y="140"/>
                    <a:pt x="43" y="143"/>
                    <a:pt x="68" y="145"/>
                  </a:cubicBezTo>
                  <a:cubicBezTo>
                    <a:pt x="143" y="150"/>
                    <a:pt x="241" y="152"/>
                    <a:pt x="241" y="152"/>
                  </a:cubicBezTo>
                  <a:cubicBezTo>
                    <a:pt x="240" y="148"/>
                    <a:pt x="240" y="144"/>
                    <a:pt x="240" y="141"/>
                  </a:cubicBezTo>
                  <a:cubicBezTo>
                    <a:pt x="240" y="135"/>
                    <a:pt x="241" y="129"/>
                    <a:pt x="242" y="12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1" name="Freeform 48"/>
            <p:cNvSpPr>
              <a:spLocks/>
            </p:cNvSpPr>
            <p:nvPr/>
          </p:nvSpPr>
          <p:spPr bwMode="auto">
            <a:xfrm>
              <a:off x="11146908" y="4317774"/>
              <a:ext cx="836613" cy="1333501"/>
            </a:xfrm>
            <a:custGeom>
              <a:avLst/>
              <a:gdLst>
                <a:gd name="T0" fmla="*/ 213 w 223"/>
                <a:gd name="T1" fmla="*/ 243 h 355"/>
                <a:gd name="T2" fmla="*/ 213 w 223"/>
                <a:gd name="T3" fmla="*/ 243 h 355"/>
                <a:gd name="T4" fmla="*/ 211 w 223"/>
                <a:gd name="T5" fmla="*/ 242 h 355"/>
                <a:gd name="T6" fmla="*/ 211 w 223"/>
                <a:gd name="T7" fmla="*/ 240 h 355"/>
                <a:gd name="T8" fmla="*/ 206 w 223"/>
                <a:gd name="T9" fmla="*/ 235 h 355"/>
                <a:gd name="T10" fmla="*/ 193 w 223"/>
                <a:gd name="T11" fmla="*/ 235 h 355"/>
                <a:gd name="T12" fmla="*/ 186 w 223"/>
                <a:gd name="T13" fmla="*/ 231 h 355"/>
                <a:gd name="T14" fmla="*/ 184 w 223"/>
                <a:gd name="T15" fmla="*/ 231 h 355"/>
                <a:gd name="T16" fmla="*/ 172 w 223"/>
                <a:gd name="T17" fmla="*/ 233 h 355"/>
                <a:gd name="T18" fmla="*/ 158 w 223"/>
                <a:gd name="T19" fmla="*/ 227 h 355"/>
                <a:gd name="T20" fmla="*/ 152 w 223"/>
                <a:gd name="T21" fmla="*/ 220 h 355"/>
                <a:gd name="T22" fmla="*/ 150 w 223"/>
                <a:gd name="T23" fmla="*/ 213 h 355"/>
                <a:gd name="T24" fmla="*/ 150 w 223"/>
                <a:gd name="T25" fmla="*/ 213 h 355"/>
                <a:gd name="T26" fmla="*/ 148 w 223"/>
                <a:gd name="T27" fmla="*/ 208 h 355"/>
                <a:gd name="T28" fmla="*/ 142 w 223"/>
                <a:gd name="T29" fmla="*/ 201 h 355"/>
                <a:gd name="T30" fmla="*/ 137 w 223"/>
                <a:gd name="T31" fmla="*/ 179 h 355"/>
                <a:gd name="T32" fmla="*/ 137 w 223"/>
                <a:gd name="T33" fmla="*/ 164 h 355"/>
                <a:gd name="T34" fmla="*/ 135 w 223"/>
                <a:gd name="T35" fmla="*/ 163 h 355"/>
                <a:gd name="T36" fmla="*/ 125 w 223"/>
                <a:gd name="T37" fmla="*/ 167 h 355"/>
                <a:gd name="T38" fmla="*/ 127 w 223"/>
                <a:gd name="T39" fmla="*/ 155 h 355"/>
                <a:gd name="T40" fmla="*/ 137 w 223"/>
                <a:gd name="T41" fmla="*/ 136 h 355"/>
                <a:gd name="T42" fmla="*/ 134 w 223"/>
                <a:gd name="T43" fmla="*/ 121 h 355"/>
                <a:gd name="T44" fmla="*/ 133 w 223"/>
                <a:gd name="T45" fmla="*/ 109 h 355"/>
                <a:gd name="T46" fmla="*/ 128 w 223"/>
                <a:gd name="T47" fmla="*/ 101 h 355"/>
                <a:gd name="T48" fmla="*/ 127 w 223"/>
                <a:gd name="T49" fmla="*/ 84 h 355"/>
                <a:gd name="T50" fmla="*/ 126 w 223"/>
                <a:gd name="T51" fmla="*/ 83 h 355"/>
                <a:gd name="T52" fmla="*/ 120 w 223"/>
                <a:gd name="T53" fmla="*/ 71 h 355"/>
                <a:gd name="T54" fmla="*/ 114 w 223"/>
                <a:gd name="T55" fmla="*/ 64 h 355"/>
                <a:gd name="T56" fmla="*/ 105 w 223"/>
                <a:gd name="T57" fmla="*/ 48 h 355"/>
                <a:gd name="T58" fmla="*/ 104 w 223"/>
                <a:gd name="T59" fmla="*/ 42 h 355"/>
                <a:gd name="T60" fmla="*/ 105 w 223"/>
                <a:gd name="T61" fmla="*/ 38 h 355"/>
                <a:gd name="T62" fmla="*/ 108 w 223"/>
                <a:gd name="T63" fmla="*/ 30 h 355"/>
                <a:gd name="T64" fmla="*/ 109 w 223"/>
                <a:gd name="T65" fmla="*/ 22 h 355"/>
                <a:gd name="T66" fmla="*/ 95 w 223"/>
                <a:gd name="T67" fmla="*/ 3 h 355"/>
                <a:gd name="T68" fmla="*/ 44 w 223"/>
                <a:gd name="T69" fmla="*/ 131 h 355"/>
                <a:gd name="T70" fmla="*/ 47 w 223"/>
                <a:gd name="T71" fmla="*/ 139 h 355"/>
                <a:gd name="T72" fmla="*/ 52 w 223"/>
                <a:gd name="T73" fmla="*/ 151 h 355"/>
                <a:gd name="T74" fmla="*/ 58 w 223"/>
                <a:gd name="T75" fmla="*/ 161 h 355"/>
                <a:gd name="T76" fmla="*/ 53 w 223"/>
                <a:gd name="T77" fmla="*/ 165 h 355"/>
                <a:gd name="T78" fmla="*/ 50 w 223"/>
                <a:gd name="T79" fmla="*/ 167 h 355"/>
                <a:gd name="T80" fmla="*/ 42 w 223"/>
                <a:gd name="T81" fmla="*/ 173 h 355"/>
                <a:gd name="T82" fmla="*/ 41 w 223"/>
                <a:gd name="T83" fmla="*/ 180 h 355"/>
                <a:gd name="T84" fmla="*/ 35 w 223"/>
                <a:gd name="T85" fmla="*/ 193 h 355"/>
                <a:gd name="T86" fmla="*/ 28 w 223"/>
                <a:gd name="T87" fmla="*/ 207 h 355"/>
                <a:gd name="T88" fmla="*/ 25 w 223"/>
                <a:gd name="T89" fmla="*/ 214 h 355"/>
                <a:gd name="T90" fmla="*/ 24 w 223"/>
                <a:gd name="T91" fmla="*/ 226 h 355"/>
                <a:gd name="T92" fmla="*/ 96 w 223"/>
                <a:gd name="T93" fmla="*/ 335 h 355"/>
                <a:gd name="T94" fmla="*/ 223 w 223"/>
                <a:gd name="T95" fmla="*/ 243 h 355"/>
                <a:gd name="T96" fmla="*/ 223 w 223"/>
                <a:gd name="T97" fmla="*/ 243 h 355"/>
                <a:gd name="T98" fmla="*/ 214 w 223"/>
                <a:gd name="T99" fmla="*/ 24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3" h="355">
                  <a:moveTo>
                    <a:pt x="214" y="243"/>
                  </a:moveTo>
                  <a:cubicBezTo>
                    <a:pt x="214" y="243"/>
                    <a:pt x="213" y="243"/>
                    <a:pt x="213" y="243"/>
                  </a:cubicBezTo>
                  <a:cubicBezTo>
                    <a:pt x="213" y="243"/>
                    <a:pt x="213" y="243"/>
                    <a:pt x="213" y="243"/>
                  </a:cubicBezTo>
                  <a:cubicBezTo>
                    <a:pt x="213" y="243"/>
                    <a:pt x="213" y="243"/>
                    <a:pt x="213" y="243"/>
                  </a:cubicBezTo>
                  <a:cubicBezTo>
                    <a:pt x="212" y="243"/>
                    <a:pt x="212" y="243"/>
                    <a:pt x="211" y="242"/>
                  </a:cubicBezTo>
                  <a:cubicBezTo>
                    <a:pt x="211" y="242"/>
                    <a:pt x="211" y="242"/>
                    <a:pt x="211" y="242"/>
                  </a:cubicBezTo>
                  <a:cubicBezTo>
                    <a:pt x="211" y="242"/>
                    <a:pt x="211" y="242"/>
                    <a:pt x="211" y="241"/>
                  </a:cubicBezTo>
                  <a:cubicBezTo>
                    <a:pt x="211" y="241"/>
                    <a:pt x="211" y="241"/>
                    <a:pt x="211" y="240"/>
                  </a:cubicBezTo>
                  <a:cubicBezTo>
                    <a:pt x="210" y="239"/>
                    <a:pt x="209" y="237"/>
                    <a:pt x="206" y="236"/>
                  </a:cubicBezTo>
                  <a:cubicBezTo>
                    <a:pt x="206" y="235"/>
                    <a:pt x="206" y="235"/>
                    <a:pt x="206" y="235"/>
                  </a:cubicBezTo>
                  <a:cubicBezTo>
                    <a:pt x="203" y="235"/>
                    <a:pt x="199" y="237"/>
                    <a:pt x="199" y="237"/>
                  </a:cubicBezTo>
                  <a:cubicBezTo>
                    <a:pt x="199" y="237"/>
                    <a:pt x="197" y="235"/>
                    <a:pt x="193" y="235"/>
                  </a:cubicBezTo>
                  <a:cubicBezTo>
                    <a:pt x="192" y="235"/>
                    <a:pt x="190" y="235"/>
                    <a:pt x="190" y="234"/>
                  </a:cubicBezTo>
                  <a:cubicBezTo>
                    <a:pt x="187" y="234"/>
                    <a:pt x="187" y="232"/>
                    <a:pt x="186" y="231"/>
                  </a:cubicBezTo>
                  <a:cubicBezTo>
                    <a:pt x="185" y="231"/>
                    <a:pt x="185" y="231"/>
                    <a:pt x="184" y="231"/>
                  </a:cubicBezTo>
                  <a:cubicBezTo>
                    <a:pt x="184" y="231"/>
                    <a:pt x="184" y="231"/>
                    <a:pt x="184" y="231"/>
                  </a:cubicBezTo>
                  <a:cubicBezTo>
                    <a:pt x="184" y="232"/>
                    <a:pt x="178" y="233"/>
                    <a:pt x="177" y="233"/>
                  </a:cubicBezTo>
                  <a:cubicBezTo>
                    <a:pt x="177" y="233"/>
                    <a:pt x="175" y="233"/>
                    <a:pt x="172" y="233"/>
                  </a:cubicBezTo>
                  <a:cubicBezTo>
                    <a:pt x="170" y="233"/>
                    <a:pt x="170" y="233"/>
                    <a:pt x="165" y="231"/>
                  </a:cubicBezTo>
                  <a:cubicBezTo>
                    <a:pt x="162" y="230"/>
                    <a:pt x="159" y="228"/>
                    <a:pt x="158" y="227"/>
                  </a:cubicBezTo>
                  <a:cubicBezTo>
                    <a:pt x="158" y="226"/>
                    <a:pt x="157" y="226"/>
                    <a:pt x="157" y="226"/>
                  </a:cubicBezTo>
                  <a:cubicBezTo>
                    <a:pt x="155" y="224"/>
                    <a:pt x="153" y="222"/>
                    <a:pt x="152" y="220"/>
                  </a:cubicBezTo>
                  <a:cubicBezTo>
                    <a:pt x="152" y="219"/>
                    <a:pt x="151" y="219"/>
                    <a:pt x="151" y="219"/>
                  </a:cubicBezTo>
                  <a:cubicBezTo>
                    <a:pt x="150" y="217"/>
                    <a:pt x="150" y="215"/>
                    <a:pt x="150" y="213"/>
                  </a:cubicBezTo>
                  <a:cubicBezTo>
                    <a:pt x="150" y="213"/>
                    <a:pt x="150" y="213"/>
                    <a:pt x="150" y="213"/>
                  </a:cubicBezTo>
                  <a:cubicBezTo>
                    <a:pt x="150" y="213"/>
                    <a:pt x="150" y="213"/>
                    <a:pt x="150" y="213"/>
                  </a:cubicBezTo>
                  <a:cubicBezTo>
                    <a:pt x="150" y="212"/>
                    <a:pt x="149" y="212"/>
                    <a:pt x="149" y="212"/>
                  </a:cubicBezTo>
                  <a:cubicBezTo>
                    <a:pt x="150" y="211"/>
                    <a:pt x="149" y="209"/>
                    <a:pt x="148" y="208"/>
                  </a:cubicBezTo>
                  <a:cubicBezTo>
                    <a:pt x="147" y="206"/>
                    <a:pt x="146" y="204"/>
                    <a:pt x="144" y="203"/>
                  </a:cubicBezTo>
                  <a:cubicBezTo>
                    <a:pt x="143" y="202"/>
                    <a:pt x="143" y="201"/>
                    <a:pt x="142" y="201"/>
                  </a:cubicBezTo>
                  <a:cubicBezTo>
                    <a:pt x="140" y="198"/>
                    <a:pt x="140" y="197"/>
                    <a:pt x="140" y="194"/>
                  </a:cubicBezTo>
                  <a:cubicBezTo>
                    <a:pt x="140" y="191"/>
                    <a:pt x="140" y="186"/>
                    <a:pt x="137" y="179"/>
                  </a:cubicBezTo>
                  <a:cubicBezTo>
                    <a:pt x="136" y="177"/>
                    <a:pt x="136" y="175"/>
                    <a:pt x="136" y="174"/>
                  </a:cubicBezTo>
                  <a:cubicBezTo>
                    <a:pt x="135" y="171"/>
                    <a:pt x="137" y="168"/>
                    <a:pt x="137" y="164"/>
                  </a:cubicBezTo>
                  <a:cubicBezTo>
                    <a:pt x="137" y="164"/>
                    <a:pt x="137" y="164"/>
                    <a:pt x="137" y="164"/>
                  </a:cubicBezTo>
                  <a:cubicBezTo>
                    <a:pt x="137" y="163"/>
                    <a:pt x="136" y="162"/>
                    <a:pt x="135" y="163"/>
                  </a:cubicBezTo>
                  <a:cubicBezTo>
                    <a:pt x="134" y="164"/>
                    <a:pt x="132" y="165"/>
                    <a:pt x="131" y="166"/>
                  </a:cubicBezTo>
                  <a:cubicBezTo>
                    <a:pt x="128" y="168"/>
                    <a:pt x="128" y="168"/>
                    <a:pt x="125" y="167"/>
                  </a:cubicBezTo>
                  <a:cubicBezTo>
                    <a:pt x="123" y="166"/>
                    <a:pt x="125" y="162"/>
                    <a:pt x="126" y="160"/>
                  </a:cubicBezTo>
                  <a:cubicBezTo>
                    <a:pt x="127" y="158"/>
                    <a:pt x="127" y="157"/>
                    <a:pt x="127" y="155"/>
                  </a:cubicBezTo>
                  <a:cubicBezTo>
                    <a:pt x="127" y="152"/>
                    <a:pt x="127" y="149"/>
                    <a:pt x="128" y="145"/>
                  </a:cubicBezTo>
                  <a:cubicBezTo>
                    <a:pt x="129" y="140"/>
                    <a:pt x="133" y="143"/>
                    <a:pt x="137" y="136"/>
                  </a:cubicBezTo>
                  <a:cubicBezTo>
                    <a:pt x="137" y="136"/>
                    <a:pt x="137" y="135"/>
                    <a:pt x="137" y="135"/>
                  </a:cubicBezTo>
                  <a:cubicBezTo>
                    <a:pt x="139" y="130"/>
                    <a:pt x="137" y="125"/>
                    <a:pt x="134" y="121"/>
                  </a:cubicBezTo>
                  <a:cubicBezTo>
                    <a:pt x="132" y="119"/>
                    <a:pt x="131" y="114"/>
                    <a:pt x="133" y="111"/>
                  </a:cubicBezTo>
                  <a:cubicBezTo>
                    <a:pt x="133" y="110"/>
                    <a:pt x="133" y="109"/>
                    <a:pt x="133" y="109"/>
                  </a:cubicBezTo>
                  <a:cubicBezTo>
                    <a:pt x="133" y="108"/>
                    <a:pt x="133" y="108"/>
                    <a:pt x="133" y="108"/>
                  </a:cubicBezTo>
                  <a:cubicBezTo>
                    <a:pt x="132" y="106"/>
                    <a:pt x="130" y="104"/>
                    <a:pt x="128" y="101"/>
                  </a:cubicBezTo>
                  <a:cubicBezTo>
                    <a:pt x="128" y="101"/>
                    <a:pt x="128" y="100"/>
                    <a:pt x="127" y="99"/>
                  </a:cubicBezTo>
                  <a:cubicBezTo>
                    <a:pt x="125" y="94"/>
                    <a:pt x="128" y="89"/>
                    <a:pt x="127" y="84"/>
                  </a:cubicBezTo>
                  <a:cubicBezTo>
                    <a:pt x="127" y="84"/>
                    <a:pt x="127" y="84"/>
                    <a:pt x="127" y="83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25" y="80"/>
                    <a:pt x="123" y="79"/>
                    <a:pt x="120" y="78"/>
                  </a:cubicBezTo>
                  <a:cubicBezTo>
                    <a:pt x="116" y="78"/>
                    <a:pt x="120" y="71"/>
                    <a:pt x="120" y="71"/>
                  </a:cubicBezTo>
                  <a:cubicBezTo>
                    <a:pt x="117" y="72"/>
                    <a:pt x="115" y="69"/>
                    <a:pt x="114" y="65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3" y="63"/>
                    <a:pt x="113" y="61"/>
                    <a:pt x="112" y="60"/>
                  </a:cubicBezTo>
                  <a:cubicBezTo>
                    <a:pt x="110" y="56"/>
                    <a:pt x="106" y="51"/>
                    <a:pt x="105" y="48"/>
                  </a:cubicBezTo>
                  <a:cubicBezTo>
                    <a:pt x="104" y="46"/>
                    <a:pt x="103" y="45"/>
                    <a:pt x="103" y="43"/>
                  </a:cubicBezTo>
                  <a:cubicBezTo>
                    <a:pt x="103" y="42"/>
                    <a:pt x="104" y="42"/>
                    <a:pt x="104" y="42"/>
                  </a:cubicBezTo>
                  <a:cubicBezTo>
                    <a:pt x="104" y="42"/>
                    <a:pt x="104" y="42"/>
                    <a:pt x="104" y="41"/>
                  </a:cubicBezTo>
                  <a:cubicBezTo>
                    <a:pt x="104" y="40"/>
                    <a:pt x="105" y="39"/>
                    <a:pt x="105" y="38"/>
                  </a:cubicBezTo>
                  <a:cubicBezTo>
                    <a:pt x="106" y="36"/>
                    <a:pt x="107" y="33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28"/>
                    <a:pt x="109" y="26"/>
                    <a:pt x="109" y="23"/>
                  </a:cubicBezTo>
                  <a:cubicBezTo>
                    <a:pt x="109" y="23"/>
                    <a:pt x="109" y="23"/>
                    <a:pt x="109" y="22"/>
                  </a:cubicBezTo>
                  <a:cubicBezTo>
                    <a:pt x="110" y="17"/>
                    <a:pt x="114" y="7"/>
                    <a:pt x="114" y="7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5" y="133"/>
                    <a:pt x="46" y="137"/>
                    <a:pt x="47" y="139"/>
                  </a:cubicBezTo>
                  <a:cubicBezTo>
                    <a:pt x="48" y="141"/>
                    <a:pt x="50" y="144"/>
                    <a:pt x="51" y="146"/>
                  </a:cubicBezTo>
                  <a:cubicBezTo>
                    <a:pt x="51" y="147"/>
                    <a:pt x="51" y="149"/>
                    <a:pt x="52" y="151"/>
                  </a:cubicBezTo>
                  <a:cubicBezTo>
                    <a:pt x="53" y="152"/>
                    <a:pt x="55" y="154"/>
                    <a:pt x="57" y="157"/>
                  </a:cubicBezTo>
                  <a:cubicBezTo>
                    <a:pt x="59" y="158"/>
                    <a:pt x="59" y="160"/>
                    <a:pt x="58" y="161"/>
                  </a:cubicBezTo>
                  <a:cubicBezTo>
                    <a:pt x="58" y="163"/>
                    <a:pt x="56" y="165"/>
                    <a:pt x="54" y="165"/>
                  </a:cubicBezTo>
                  <a:cubicBezTo>
                    <a:pt x="54" y="165"/>
                    <a:pt x="53" y="165"/>
                    <a:pt x="53" y="165"/>
                  </a:cubicBezTo>
                  <a:cubicBezTo>
                    <a:pt x="52" y="166"/>
                    <a:pt x="52" y="166"/>
                    <a:pt x="51" y="166"/>
                  </a:cubicBezTo>
                  <a:cubicBezTo>
                    <a:pt x="51" y="167"/>
                    <a:pt x="51" y="167"/>
                    <a:pt x="50" y="167"/>
                  </a:cubicBezTo>
                  <a:cubicBezTo>
                    <a:pt x="50" y="169"/>
                    <a:pt x="47" y="171"/>
                    <a:pt x="45" y="171"/>
                  </a:cubicBezTo>
                  <a:cubicBezTo>
                    <a:pt x="44" y="172"/>
                    <a:pt x="43" y="172"/>
                    <a:pt x="42" y="173"/>
                  </a:cubicBezTo>
                  <a:cubicBezTo>
                    <a:pt x="42" y="174"/>
                    <a:pt x="42" y="175"/>
                    <a:pt x="42" y="177"/>
                  </a:cubicBezTo>
                  <a:cubicBezTo>
                    <a:pt x="42" y="177"/>
                    <a:pt x="41" y="179"/>
                    <a:pt x="41" y="180"/>
                  </a:cubicBezTo>
                  <a:cubicBezTo>
                    <a:pt x="41" y="180"/>
                    <a:pt x="41" y="180"/>
                    <a:pt x="41" y="180"/>
                  </a:cubicBezTo>
                  <a:cubicBezTo>
                    <a:pt x="41" y="180"/>
                    <a:pt x="37" y="187"/>
                    <a:pt x="35" y="193"/>
                  </a:cubicBezTo>
                  <a:cubicBezTo>
                    <a:pt x="33" y="197"/>
                    <a:pt x="32" y="200"/>
                    <a:pt x="32" y="201"/>
                  </a:cubicBezTo>
                  <a:cubicBezTo>
                    <a:pt x="32" y="203"/>
                    <a:pt x="30" y="205"/>
                    <a:pt x="28" y="207"/>
                  </a:cubicBezTo>
                  <a:cubicBezTo>
                    <a:pt x="27" y="209"/>
                    <a:pt x="26" y="211"/>
                    <a:pt x="25" y="213"/>
                  </a:cubicBezTo>
                  <a:cubicBezTo>
                    <a:pt x="25" y="213"/>
                    <a:pt x="25" y="213"/>
                    <a:pt x="25" y="214"/>
                  </a:cubicBezTo>
                  <a:cubicBezTo>
                    <a:pt x="25" y="216"/>
                    <a:pt x="22" y="220"/>
                    <a:pt x="24" y="222"/>
                  </a:cubicBezTo>
                  <a:cubicBezTo>
                    <a:pt x="25" y="225"/>
                    <a:pt x="24" y="226"/>
                    <a:pt x="24" y="226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96" y="335"/>
                    <a:pt x="96" y="335"/>
                    <a:pt x="96" y="335"/>
                  </a:cubicBezTo>
                  <a:cubicBezTo>
                    <a:pt x="198" y="355"/>
                    <a:pt x="198" y="355"/>
                    <a:pt x="198" y="355"/>
                  </a:cubicBezTo>
                  <a:cubicBezTo>
                    <a:pt x="223" y="243"/>
                    <a:pt x="223" y="243"/>
                    <a:pt x="223" y="243"/>
                  </a:cubicBezTo>
                  <a:cubicBezTo>
                    <a:pt x="222" y="244"/>
                    <a:pt x="222" y="244"/>
                    <a:pt x="222" y="244"/>
                  </a:cubicBezTo>
                  <a:cubicBezTo>
                    <a:pt x="223" y="243"/>
                    <a:pt x="223" y="243"/>
                    <a:pt x="223" y="243"/>
                  </a:cubicBezTo>
                  <a:cubicBezTo>
                    <a:pt x="221" y="243"/>
                    <a:pt x="216" y="243"/>
                    <a:pt x="214" y="243"/>
                  </a:cubicBezTo>
                  <a:cubicBezTo>
                    <a:pt x="214" y="243"/>
                    <a:pt x="214" y="243"/>
                    <a:pt x="214" y="24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2" name="Freeform 49"/>
            <p:cNvSpPr>
              <a:spLocks/>
            </p:cNvSpPr>
            <p:nvPr/>
          </p:nvSpPr>
          <p:spPr bwMode="auto">
            <a:xfrm>
              <a:off x="10181708" y="4532087"/>
              <a:ext cx="1193801" cy="954088"/>
            </a:xfrm>
            <a:custGeom>
              <a:avLst/>
              <a:gdLst>
                <a:gd name="T0" fmla="*/ 306 w 318"/>
                <a:gd name="T1" fmla="*/ 86 h 254"/>
                <a:gd name="T2" fmla="*/ 241 w 318"/>
                <a:gd name="T3" fmla="*/ 58 h 254"/>
                <a:gd name="T4" fmla="*/ 235 w 318"/>
                <a:gd name="T5" fmla="*/ 58 h 254"/>
                <a:gd name="T6" fmla="*/ 222 w 318"/>
                <a:gd name="T7" fmla="*/ 60 h 254"/>
                <a:gd name="T8" fmla="*/ 218 w 318"/>
                <a:gd name="T9" fmla="*/ 59 h 254"/>
                <a:gd name="T10" fmla="*/ 217 w 318"/>
                <a:gd name="T11" fmla="*/ 59 h 254"/>
                <a:gd name="T12" fmla="*/ 176 w 318"/>
                <a:gd name="T13" fmla="*/ 56 h 254"/>
                <a:gd name="T14" fmla="*/ 163 w 318"/>
                <a:gd name="T15" fmla="*/ 54 h 254"/>
                <a:gd name="T16" fmla="*/ 151 w 318"/>
                <a:gd name="T17" fmla="*/ 48 h 254"/>
                <a:gd name="T18" fmla="*/ 138 w 318"/>
                <a:gd name="T19" fmla="*/ 47 h 254"/>
                <a:gd name="T20" fmla="*/ 124 w 318"/>
                <a:gd name="T21" fmla="*/ 40 h 254"/>
                <a:gd name="T22" fmla="*/ 120 w 318"/>
                <a:gd name="T23" fmla="*/ 35 h 254"/>
                <a:gd name="T24" fmla="*/ 119 w 318"/>
                <a:gd name="T25" fmla="*/ 22 h 254"/>
                <a:gd name="T26" fmla="*/ 109 w 318"/>
                <a:gd name="T27" fmla="*/ 13 h 254"/>
                <a:gd name="T28" fmla="*/ 87 w 318"/>
                <a:gd name="T29" fmla="*/ 3 h 254"/>
                <a:gd name="T30" fmla="*/ 81 w 318"/>
                <a:gd name="T31" fmla="*/ 10 h 254"/>
                <a:gd name="T32" fmla="*/ 71 w 318"/>
                <a:gd name="T33" fmla="*/ 33 h 254"/>
                <a:gd name="T34" fmla="*/ 67 w 318"/>
                <a:gd name="T35" fmla="*/ 43 h 254"/>
                <a:gd name="T36" fmla="*/ 58 w 318"/>
                <a:gd name="T37" fmla="*/ 61 h 254"/>
                <a:gd name="T38" fmla="*/ 50 w 318"/>
                <a:gd name="T39" fmla="*/ 77 h 254"/>
                <a:gd name="T40" fmla="*/ 48 w 318"/>
                <a:gd name="T41" fmla="*/ 87 h 254"/>
                <a:gd name="T42" fmla="*/ 42 w 318"/>
                <a:gd name="T43" fmla="*/ 98 h 254"/>
                <a:gd name="T44" fmla="*/ 33 w 318"/>
                <a:gd name="T45" fmla="*/ 110 h 254"/>
                <a:gd name="T46" fmla="*/ 28 w 318"/>
                <a:gd name="T47" fmla="*/ 119 h 254"/>
                <a:gd name="T48" fmla="*/ 22 w 318"/>
                <a:gd name="T49" fmla="*/ 129 h 254"/>
                <a:gd name="T50" fmla="*/ 18 w 318"/>
                <a:gd name="T51" fmla="*/ 138 h 254"/>
                <a:gd name="T52" fmla="*/ 5 w 318"/>
                <a:gd name="T53" fmla="*/ 139 h 254"/>
                <a:gd name="T54" fmla="*/ 9 w 318"/>
                <a:gd name="T55" fmla="*/ 157 h 254"/>
                <a:gd name="T56" fmla="*/ 6 w 318"/>
                <a:gd name="T57" fmla="*/ 169 h 254"/>
                <a:gd name="T58" fmla="*/ 7 w 318"/>
                <a:gd name="T59" fmla="*/ 182 h 254"/>
                <a:gd name="T60" fmla="*/ 257 w 318"/>
                <a:gd name="T61" fmla="*/ 254 h 254"/>
                <a:gd name="T62" fmla="*/ 281 w 318"/>
                <a:gd name="T63" fmla="*/ 165 h 254"/>
                <a:gd name="T64" fmla="*/ 285 w 318"/>
                <a:gd name="T65" fmla="*/ 150 h 254"/>
                <a:gd name="T66" fmla="*/ 295 w 318"/>
                <a:gd name="T67" fmla="*/ 128 h 254"/>
                <a:gd name="T68" fmla="*/ 302 w 318"/>
                <a:gd name="T69" fmla="*/ 114 h 254"/>
                <a:gd name="T70" fmla="*/ 311 w 318"/>
                <a:gd name="T71" fmla="*/ 108 h 254"/>
                <a:gd name="T72" fmla="*/ 307 w 318"/>
                <a:gd name="T73" fmla="*/ 9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8" h="254">
                  <a:moveTo>
                    <a:pt x="307" y="91"/>
                  </a:moveTo>
                  <a:cubicBezTo>
                    <a:pt x="307" y="89"/>
                    <a:pt x="308" y="89"/>
                    <a:pt x="306" y="86"/>
                  </a:cubicBezTo>
                  <a:cubicBezTo>
                    <a:pt x="304" y="83"/>
                    <a:pt x="302" y="77"/>
                    <a:pt x="301" y="74"/>
                  </a:cubicBezTo>
                  <a:cubicBezTo>
                    <a:pt x="241" y="58"/>
                    <a:pt x="241" y="58"/>
                    <a:pt x="241" y="58"/>
                  </a:cubicBezTo>
                  <a:cubicBezTo>
                    <a:pt x="240" y="58"/>
                    <a:pt x="240" y="58"/>
                    <a:pt x="239" y="57"/>
                  </a:cubicBezTo>
                  <a:cubicBezTo>
                    <a:pt x="239" y="58"/>
                    <a:pt x="237" y="58"/>
                    <a:pt x="235" y="58"/>
                  </a:cubicBezTo>
                  <a:cubicBezTo>
                    <a:pt x="232" y="58"/>
                    <a:pt x="228" y="58"/>
                    <a:pt x="227" y="58"/>
                  </a:cubicBezTo>
                  <a:cubicBezTo>
                    <a:pt x="225" y="59"/>
                    <a:pt x="223" y="60"/>
                    <a:pt x="222" y="60"/>
                  </a:cubicBezTo>
                  <a:cubicBezTo>
                    <a:pt x="220" y="60"/>
                    <a:pt x="219" y="58"/>
                    <a:pt x="219" y="58"/>
                  </a:cubicBezTo>
                  <a:cubicBezTo>
                    <a:pt x="219" y="58"/>
                    <a:pt x="219" y="58"/>
                    <a:pt x="218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8" y="59"/>
                    <a:pt x="217" y="59"/>
                    <a:pt x="217" y="59"/>
                  </a:cubicBezTo>
                  <a:cubicBezTo>
                    <a:pt x="210" y="61"/>
                    <a:pt x="195" y="61"/>
                    <a:pt x="188" y="58"/>
                  </a:cubicBezTo>
                  <a:cubicBezTo>
                    <a:pt x="185" y="57"/>
                    <a:pt x="180" y="56"/>
                    <a:pt x="176" y="56"/>
                  </a:cubicBezTo>
                  <a:cubicBezTo>
                    <a:pt x="173" y="55"/>
                    <a:pt x="169" y="55"/>
                    <a:pt x="167" y="55"/>
                  </a:cubicBezTo>
                  <a:cubicBezTo>
                    <a:pt x="165" y="55"/>
                    <a:pt x="164" y="54"/>
                    <a:pt x="163" y="54"/>
                  </a:cubicBezTo>
                  <a:cubicBezTo>
                    <a:pt x="160" y="52"/>
                    <a:pt x="159" y="50"/>
                    <a:pt x="158" y="48"/>
                  </a:cubicBezTo>
                  <a:cubicBezTo>
                    <a:pt x="156" y="47"/>
                    <a:pt x="152" y="48"/>
                    <a:pt x="151" y="48"/>
                  </a:cubicBezTo>
                  <a:cubicBezTo>
                    <a:pt x="150" y="48"/>
                    <a:pt x="146" y="49"/>
                    <a:pt x="145" y="48"/>
                  </a:cubicBezTo>
                  <a:cubicBezTo>
                    <a:pt x="144" y="48"/>
                    <a:pt x="141" y="47"/>
                    <a:pt x="138" y="47"/>
                  </a:cubicBezTo>
                  <a:cubicBezTo>
                    <a:pt x="137" y="46"/>
                    <a:pt x="135" y="46"/>
                    <a:pt x="133" y="45"/>
                  </a:cubicBezTo>
                  <a:cubicBezTo>
                    <a:pt x="130" y="45"/>
                    <a:pt x="126" y="42"/>
                    <a:pt x="124" y="40"/>
                  </a:cubicBezTo>
                  <a:cubicBezTo>
                    <a:pt x="121" y="38"/>
                    <a:pt x="119" y="36"/>
                    <a:pt x="119" y="36"/>
                  </a:cubicBezTo>
                  <a:cubicBezTo>
                    <a:pt x="119" y="36"/>
                    <a:pt x="118" y="35"/>
                    <a:pt x="120" y="35"/>
                  </a:cubicBezTo>
                  <a:cubicBezTo>
                    <a:pt x="121" y="34"/>
                    <a:pt x="121" y="31"/>
                    <a:pt x="120" y="28"/>
                  </a:cubicBezTo>
                  <a:cubicBezTo>
                    <a:pt x="118" y="27"/>
                    <a:pt x="119" y="24"/>
                    <a:pt x="119" y="22"/>
                  </a:cubicBezTo>
                  <a:cubicBezTo>
                    <a:pt x="119" y="20"/>
                    <a:pt x="118" y="19"/>
                    <a:pt x="117" y="18"/>
                  </a:cubicBezTo>
                  <a:cubicBezTo>
                    <a:pt x="116" y="16"/>
                    <a:pt x="112" y="14"/>
                    <a:pt x="109" y="13"/>
                  </a:cubicBezTo>
                  <a:cubicBezTo>
                    <a:pt x="105" y="11"/>
                    <a:pt x="99" y="9"/>
                    <a:pt x="96" y="8"/>
                  </a:cubicBezTo>
                  <a:cubicBezTo>
                    <a:pt x="92" y="6"/>
                    <a:pt x="87" y="3"/>
                    <a:pt x="87" y="3"/>
                  </a:cubicBezTo>
                  <a:cubicBezTo>
                    <a:pt x="87" y="3"/>
                    <a:pt x="83" y="0"/>
                    <a:pt x="82" y="4"/>
                  </a:cubicBezTo>
                  <a:cubicBezTo>
                    <a:pt x="81" y="8"/>
                    <a:pt x="81" y="7"/>
                    <a:pt x="81" y="10"/>
                  </a:cubicBezTo>
                  <a:cubicBezTo>
                    <a:pt x="82" y="14"/>
                    <a:pt x="82" y="17"/>
                    <a:pt x="80" y="21"/>
                  </a:cubicBezTo>
                  <a:cubicBezTo>
                    <a:pt x="78" y="25"/>
                    <a:pt x="71" y="33"/>
                    <a:pt x="71" y="33"/>
                  </a:cubicBezTo>
                  <a:cubicBezTo>
                    <a:pt x="71" y="33"/>
                    <a:pt x="67" y="39"/>
                    <a:pt x="67" y="39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2" y="46"/>
                    <a:pt x="61" y="49"/>
                  </a:cubicBezTo>
                  <a:cubicBezTo>
                    <a:pt x="59" y="53"/>
                    <a:pt x="58" y="59"/>
                    <a:pt x="58" y="61"/>
                  </a:cubicBezTo>
                  <a:cubicBezTo>
                    <a:pt x="57" y="63"/>
                    <a:pt x="54" y="67"/>
                    <a:pt x="53" y="70"/>
                  </a:cubicBezTo>
                  <a:cubicBezTo>
                    <a:pt x="52" y="74"/>
                    <a:pt x="51" y="76"/>
                    <a:pt x="50" y="77"/>
                  </a:cubicBezTo>
                  <a:cubicBezTo>
                    <a:pt x="49" y="79"/>
                    <a:pt x="48" y="80"/>
                    <a:pt x="49" y="82"/>
                  </a:cubicBezTo>
                  <a:cubicBezTo>
                    <a:pt x="51" y="84"/>
                    <a:pt x="50" y="86"/>
                    <a:pt x="48" y="87"/>
                  </a:cubicBezTo>
                  <a:cubicBezTo>
                    <a:pt x="47" y="88"/>
                    <a:pt x="44" y="90"/>
                    <a:pt x="44" y="92"/>
                  </a:cubicBezTo>
                  <a:cubicBezTo>
                    <a:pt x="43" y="95"/>
                    <a:pt x="44" y="97"/>
                    <a:pt x="42" y="98"/>
                  </a:cubicBezTo>
                  <a:cubicBezTo>
                    <a:pt x="40" y="98"/>
                    <a:pt x="37" y="100"/>
                    <a:pt x="36" y="103"/>
                  </a:cubicBezTo>
                  <a:cubicBezTo>
                    <a:pt x="35" y="105"/>
                    <a:pt x="33" y="110"/>
                    <a:pt x="33" y="110"/>
                  </a:cubicBezTo>
                  <a:cubicBezTo>
                    <a:pt x="33" y="110"/>
                    <a:pt x="30" y="110"/>
                    <a:pt x="28" y="113"/>
                  </a:cubicBezTo>
                  <a:cubicBezTo>
                    <a:pt x="27" y="116"/>
                    <a:pt x="28" y="119"/>
                    <a:pt x="28" y="119"/>
                  </a:cubicBezTo>
                  <a:cubicBezTo>
                    <a:pt x="28" y="119"/>
                    <a:pt x="26" y="121"/>
                    <a:pt x="24" y="123"/>
                  </a:cubicBezTo>
                  <a:cubicBezTo>
                    <a:pt x="22" y="124"/>
                    <a:pt x="22" y="126"/>
                    <a:pt x="22" y="129"/>
                  </a:cubicBezTo>
                  <a:cubicBezTo>
                    <a:pt x="21" y="131"/>
                    <a:pt x="21" y="134"/>
                    <a:pt x="19" y="136"/>
                  </a:cubicBezTo>
                  <a:cubicBezTo>
                    <a:pt x="17" y="137"/>
                    <a:pt x="18" y="138"/>
                    <a:pt x="18" y="138"/>
                  </a:cubicBezTo>
                  <a:cubicBezTo>
                    <a:pt x="18" y="138"/>
                    <a:pt x="17" y="139"/>
                    <a:pt x="14" y="140"/>
                  </a:cubicBezTo>
                  <a:cubicBezTo>
                    <a:pt x="11" y="140"/>
                    <a:pt x="6" y="137"/>
                    <a:pt x="5" y="139"/>
                  </a:cubicBezTo>
                  <a:cubicBezTo>
                    <a:pt x="3" y="140"/>
                    <a:pt x="0" y="143"/>
                    <a:pt x="3" y="146"/>
                  </a:cubicBezTo>
                  <a:cubicBezTo>
                    <a:pt x="6" y="150"/>
                    <a:pt x="9" y="153"/>
                    <a:pt x="9" y="157"/>
                  </a:cubicBezTo>
                  <a:cubicBezTo>
                    <a:pt x="9" y="161"/>
                    <a:pt x="9" y="165"/>
                    <a:pt x="9" y="165"/>
                  </a:cubicBezTo>
                  <a:cubicBezTo>
                    <a:pt x="9" y="165"/>
                    <a:pt x="6" y="165"/>
                    <a:pt x="6" y="169"/>
                  </a:cubicBezTo>
                  <a:cubicBezTo>
                    <a:pt x="6" y="173"/>
                    <a:pt x="6" y="178"/>
                    <a:pt x="6" y="178"/>
                  </a:cubicBezTo>
                  <a:cubicBezTo>
                    <a:pt x="6" y="178"/>
                    <a:pt x="7" y="181"/>
                    <a:pt x="7" y="182"/>
                  </a:cubicBezTo>
                  <a:cubicBezTo>
                    <a:pt x="148" y="225"/>
                    <a:pt x="148" y="225"/>
                    <a:pt x="148" y="225"/>
                  </a:cubicBezTo>
                  <a:cubicBezTo>
                    <a:pt x="257" y="254"/>
                    <a:pt x="257" y="254"/>
                    <a:pt x="257" y="254"/>
                  </a:cubicBezTo>
                  <a:cubicBezTo>
                    <a:pt x="281" y="169"/>
                    <a:pt x="281" y="169"/>
                    <a:pt x="281" y="169"/>
                  </a:cubicBezTo>
                  <a:cubicBezTo>
                    <a:pt x="281" y="169"/>
                    <a:pt x="282" y="168"/>
                    <a:pt x="281" y="165"/>
                  </a:cubicBezTo>
                  <a:cubicBezTo>
                    <a:pt x="279" y="163"/>
                    <a:pt x="282" y="159"/>
                    <a:pt x="282" y="157"/>
                  </a:cubicBezTo>
                  <a:cubicBezTo>
                    <a:pt x="282" y="154"/>
                    <a:pt x="283" y="151"/>
                    <a:pt x="285" y="150"/>
                  </a:cubicBezTo>
                  <a:cubicBezTo>
                    <a:pt x="287" y="148"/>
                    <a:pt x="289" y="146"/>
                    <a:pt x="289" y="144"/>
                  </a:cubicBezTo>
                  <a:cubicBezTo>
                    <a:pt x="289" y="142"/>
                    <a:pt x="295" y="128"/>
                    <a:pt x="295" y="128"/>
                  </a:cubicBezTo>
                  <a:cubicBezTo>
                    <a:pt x="295" y="128"/>
                    <a:pt x="298" y="122"/>
                    <a:pt x="299" y="120"/>
                  </a:cubicBezTo>
                  <a:cubicBezTo>
                    <a:pt x="299" y="117"/>
                    <a:pt x="299" y="115"/>
                    <a:pt x="302" y="114"/>
                  </a:cubicBezTo>
                  <a:cubicBezTo>
                    <a:pt x="304" y="114"/>
                    <a:pt x="307" y="112"/>
                    <a:pt x="307" y="110"/>
                  </a:cubicBezTo>
                  <a:cubicBezTo>
                    <a:pt x="308" y="109"/>
                    <a:pt x="310" y="108"/>
                    <a:pt x="311" y="108"/>
                  </a:cubicBezTo>
                  <a:cubicBezTo>
                    <a:pt x="313" y="108"/>
                    <a:pt x="318" y="104"/>
                    <a:pt x="314" y="100"/>
                  </a:cubicBezTo>
                  <a:cubicBezTo>
                    <a:pt x="311" y="95"/>
                    <a:pt x="307" y="94"/>
                    <a:pt x="307" y="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3" name="Freeform 50"/>
            <p:cNvSpPr>
              <a:spLocks/>
            </p:cNvSpPr>
            <p:nvPr/>
          </p:nvSpPr>
          <p:spPr bwMode="auto">
            <a:xfrm>
              <a:off x="10484921" y="4157436"/>
              <a:ext cx="984251" cy="652463"/>
            </a:xfrm>
            <a:custGeom>
              <a:avLst/>
              <a:gdLst>
                <a:gd name="T0" fmla="*/ 39 w 262"/>
                <a:gd name="T1" fmla="*/ 135 h 174"/>
                <a:gd name="T2" fmla="*/ 49 w 262"/>
                <a:gd name="T3" fmla="*/ 144 h 174"/>
                <a:gd name="T4" fmla="*/ 64 w 262"/>
                <a:gd name="T5" fmla="*/ 148 h 174"/>
                <a:gd name="T6" fmla="*/ 77 w 262"/>
                <a:gd name="T7" fmla="*/ 148 h 174"/>
                <a:gd name="T8" fmla="*/ 82 w 262"/>
                <a:gd name="T9" fmla="*/ 154 h 174"/>
                <a:gd name="T10" fmla="*/ 95 w 262"/>
                <a:gd name="T11" fmla="*/ 156 h 174"/>
                <a:gd name="T12" fmla="*/ 109 w 262"/>
                <a:gd name="T13" fmla="*/ 159 h 174"/>
                <a:gd name="T14" fmla="*/ 136 w 262"/>
                <a:gd name="T15" fmla="*/ 159 h 174"/>
                <a:gd name="T16" fmla="*/ 137 w 262"/>
                <a:gd name="T17" fmla="*/ 159 h 174"/>
                <a:gd name="T18" fmla="*/ 146 w 262"/>
                <a:gd name="T19" fmla="*/ 158 h 174"/>
                <a:gd name="T20" fmla="*/ 149 w 262"/>
                <a:gd name="T21" fmla="*/ 158 h 174"/>
                <a:gd name="T22" fmla="*/ 157 w 262"/>
                <a:gd name="T23" fmla="*/ 157 h 174"/>
                <a:gd name="T24" fmla="*/ 158 w 262"/>
                <a:gd name="T25" fmla="*/ 157 h 174"/>
                <a:gd name="T26" fmla="*/ 220 w 262"/>
                <a:gd name="T27" fmla="*/ 174 h 174"/>
                <a:gd name="T28" fmla="*/ 220 w 262"/>
                <a:gd name="T29" fmla="*/ 174 h 174"/>
                <a:gd name="T30" fmla="*/ 90 w 262"/>
                <a:gd name="T31" fmla="*/ 0 h 174"/>
                <a:gd name="T32" fmla="*/ 91 w 262"/>
                <a:gd name="T33" fmla="*/ 9 h 174"/>
                <a:gd name="T34" fmla="*/ 92 w 262"/>
                <a:gd name="T35" fmla="*/ 12 h 174"/>
                <a:gd name="T36" fmla="*/ 94 w 262"/>
                <a:gd name="T37" fmla="*/ 14 h 174"/>
                <a:gd name="T38" fmla="*/ 92 w 262"/>
                <a:gd name="T39" fmla="*/ 22 h 174"/>
                <a:gd name="T40" fmla="*/ 91 w 262"/>
                <a:gd name="T41" fmla="*/ 27 h 174"/>
                <a:gd name="T42" fmla="*/ 87 w 262"/>
                <a:gd name="T43" fmla="*/ 36 h 174"/>
                <a:gd name="T44" fmla="*/ 92 w 262"/>
                <a:gd name="T45" fmla="*/ 36 h 174"/>
                <a:gd name="T46" fmla="*/ 95 w 262"/>
                <a:gd name="T47" fmla="*/ 48 h 174"/>
                <a:gd name="T48" fmla="*/ 91 w 262"/>
                <a:gd name="T49" fmla="*/ 51 h 174"/>
                <a:gd name="T50" fmla="*/ 83 w 262"/>
                <a:gd name="T51" fmla="*/ 51 h 174"/>
                <a:gd name="T52" fmla="*/ 78 w 262"/>
                <a:gd name="T53" fmla="*/ 61 h 174"/>
                <a:gd name="T54" fmla="*/ 75 w 262"/>
                <a:gd name="T55" fmla="*/ 69 h 174"/>
                <a:gd name="T56" fmla="*/ 71 w 262"/>
                <a:gd name="T57" fmla="*/ 67 h 174"/>
                <a:gd name="T58" fmla="*/ 74 w 262"/>
                <a:gd name="T59" fmla="*/ 56 h 174"/>
                <a:gd name="T60" fmla="*/ 78 w 262"/>
                <a:gd name="T61" fmla="*/ 44 h 174"/>
                <a:gd name="T62" fmla="*/ 69 w 262"/>
                <a:gd name="T63" fmla="*/ 56 h 174"/>
                <a:gd name="T64" fmla="*/ 77 w 262"/>
                <a:gd name="T65" fmla="*/ 39 h 174"/>
                <a:gd name="T66" fmla="*/ 74 w 262"/>
                <a:gd name="T67" fmla="*/ 37 h 174"/>
                <a:gd name="T68" fmla="*/ 70 w 262"/>
                <a:gd name="T69" fmla="*/ 28 h 174"/>
                <a:gd name="T70" fmla="*/ 68 w 262"/>
                <a:gd name="T71" fmla="*/ 34 h 174"/>
                <a:gd name="T72" fmla="*/ 61 w 262"/>
                <a:gd name="T73" fmla="*/ 26 h 174"/>
                <a:gd name="T74" fmla="*/ 50 w 262"/>
                <a:gd name="T75" fmla="*/ 25 h 174"/>
                <a:gd name="T76" fmla="*/ 43 w 262"/>
                <a:gd name="T77" fmla="*/ 20 h 174"/>
                <a:gd name="T78" fmla="*/ 20 w 262"/>
                <a:gd name="T79" fmla="*/ 2 h 174"/>
                <a:gd name="T80" fmla="*/ 15 w 262"/>
                <a:gd name="T81" fmla="*/ 17 h 174"/>
                <a:gd name="T82" fmla="*/ 20 w 262"/>
                <a:gd name="T83" fmla="*/ 33 h 174"/>
                <a:gd name="T84" fmla="*/ 17 w 262"/>
                <a:gd name="T85" fmla="*/ 49 h 174"/>
                <a:gd name="T86" fmla="*/ 15 w 262"/>
                <a:gd name="T87" fmla="*/ 62 h 174"/>
                <a:gd name="T88" fmla="*/ 12 w 262"/>
                <a:gd name="T89" fmla="*/ 72 h 174"/>
                <a:gd name="T90" fmla="*/ 20 w 262"/>
                <a:gd name="T91" fmla="*/ 71 h 174"/>
                <a:gd name="T92" fmla="*/ 11 w 262"/>
                <a:gd name="T93" fmla="*/ 75 h 174"/>
                <a:gd name="T94" fmla="*/ 14 w 262"/>
                <a:gd name="T95" fmla="*/ 86 h 174"/>
                <a:gd name="T96" fmla="*/ 8 w 262"/>
                <a:gd name="T97" fmla="*/ 95 h 174"/>
                <a:gd name="T98" fmla="*/ 6 w 262"/>
                <a:gd name="T99" fmla="*/ 83 h 174"/>
                <a:gd name="T100" fmla="*/ 4 w 262"/>
                <a:gd name="T101" fmla="*/ 76 h 174"/>
                <a:gd name="T102" fmla="*/ 3 w 262"/>
                <a:gd name="T103" fmla="*/ 85 h 174"/>
                <a:gd name="T104" fmla="*/ 3 w 262"/>
                <a:gd name="T105" fmla="*/ 99 h 174"/>
                <a:gd name="T106" fmla="*/ 19 w 262"/>
                <a:gd name="T107" fmla="*/ 104 h 174"/>
                <a:gd name="T108" fmla="*/ 39 w 262"/>
                <a:gd name="T109" fmla="*/ 116 h 174"/>
                <a:gd name="T110" fmla="*/ 39 w 262"/>
                <a:gd name="T111" fmla="*/ 12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2" h="174">
                  <a:moveTo>
                    <a:pt x="39" y="128"/>
                  </a:moveTo>
                  <a:cubicBezTo>
                    <a:pt x="40" y="130"/>
                    <a:pt x="41" y="135"/>
                    <a:pt x="39" y="135"/>
                  </a:cubicBezTo>
                  <a:cubicBezTo>
                    <a:pt x="39" y="135"/>
                    <a:pt x="40" y="137"/>
                    <a:pt x="43" y="140"/>
                  </a:cubicBezTo>
                  <a:cubicBezTo>
                    <a:pt x="45" y="141"/>
                    <a:pt x="47" y="143"/>
                    <a:pt x="49" y="144"/>
                  </a:cubicBezTo>
                  <a:cubicBezTo>
                    <a:pt x="51" y="145"/>
                    <a:pt x="54" y="146"/>
                    <a:pt x="57" y="147"/>
                  </a:cubicBezTo>
                  <a:cubicBezTo>
                    <a:pt x="61" y="147"/>
                    <a:pt x="63" y="148"/>
                    <a:pt x="64" y="148"/>
                  </a:cubicBezTo>
                  <a:cubicBezTo>
                    <a:pt x="65" y="149"/>
                    <a:pt x="75" y="145"/>
                    <a:pt x="76" y="148"/>
                  </a:cubicBezTo>
                  <a:cubicBezTo>
                    <a:pt x="76" y="148"/>
                    <a:pt x="77" y="148"/>
                    <a:pt x="77" y="148"/>
                  </a:cubicBezTo>
                  <a:cubicBezTo>
                    <a:pt x="77" y="148"/>
                    <a:pt x="78" y="148"/>
                    <a:pt x="78" y="149"/>
                  </a:cubicBezTo>
                  <a:cubicBezTo>
                    <a:pt x="79" y="150"/>
                    <a:pt x="80" y="152"/>
                    <a:pt x="82" y="154"/>
                  </a:cubicBezTo>
                  <a:cubicBezTo>
                    <a:pt x="82" y="154"/>
                    <a:pt x="83" y="154"/>
                    <a:pt x="84" y="154"/>
                  </a:cubicBezTo>
                  <a:cubicBezTo>
                    <a:pt x="86" y="155"/>
                    <a:pt x="91" y="155"/>
                    <a:pt x="95" y="156"/>
                  </a:cubicBezTo>
                  <a:cubicBezTo>
                    <a:pt x="97" y="156"/>
                    <a:pt x="98" y="156"/>
                    <a:pt x="98" y="156"/>
                  </a:cubicBezTo>
                  <a:cubicBezTo>
                    <a:pt x="98" y="156"/>
                    <a:pt x="107" y="158"/>
                    <a:pt x="109" y="159"/>
                  </a:cubicBezTo>
                  <a:cubicBezTo>
                    <a:pt x="112" y="160"/>
                    <a:pt x="118" y="160"/>
                    <a:pt x="120" y="160"/>
                  </a:cubicBezTo>
                  <a:cubicBezTo>
                    <a:pt x="122" y="160"/>
                    <a:pt x="131" y="160"/>
                    <a:pt x="136" y="159"/>
                  </a:cubicBezTo>
                  <a:cubicBezTo>
                    <a:pt x="136" y="159"/>
                    <a:pt x="137" y="159"/>
                    <a:pt x="137" y="159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8" y="158"/>
                    <a:pt x="138" y="158"/>
                    <a:pt x="138" y="158"/>
                  </a:cubicBezTo>
                  <a:cubicBezTo>
                    <a:pt x="138" y="158"/>
                    <a:pt x="140" y="161"/>
                    <a:pt x="146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7" y="158"/>
                    <a:pt x="148" y="158"/>
                    <a:pt x="149" y="158"/>
                  </a:cubicBezTo>
                  <a:cubicBezTo>
                    <a:pt x="150" y="158"/>
                    <a:pt x="152" y="158"/>
                    <a:pt x="154" y="158"/>
                  </a:cubicBezTo>
                  <a:cubicBezTo>
                    <a:pt x="156" y="157"/>
                    <a:pt x="157" y="157"/>
                    <a:pt x="157" y="157"/>
                  </a:cubicBezTo>
                  <a:cubicBezTo>
                    <a:pt x="157" y="157"/>
                    <a:pt x="157" y="157"/>
                    <a:pt x="158" y="157"/>
                  </a:cubicBezTo>
                  <a:cubicBezTo>
                    <a:pt x="158" y="157"/>
                    <a:pt x="158" y="157"/>
                    <a:pt x="158" y="157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73" y="161"/>
                    <a:pt x="220" y="174"/>
                    <a:pt x="220" y="174"/>
                  </a:cubicBezTo>
                  <a:cubicBezTo>
                    <a:pt x="220" y="174"/>
                    <a:pt x="220" y="174"/>
                    <a:pt x="220" y="174"/>
                  </a:cubicBezTo>
                  <a:cubicBezTo>
                    <a:pt x="220" y="174"/>
                    <a:pt x="220" y="174"/>
                    <a:pt x="220" y="174"/>
                  </a:cubicBezTo>
                  <a:cubicBezTo>
                    <a:pt x="262" y="43"/>
                    <a:pt x="262" y="43"/>
                    <a:pt x="262" y="43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89" y="3"/>
                    <a:pt x="91" y="5"/>
                  </a:cubicBezTo>
                  <a:cubicBezTo>
                    <a:pt x="93" y="6"/>
                    <a:pt x="93" y="8"/>
                    <a:pt x="91" y="9"/>
                  </a:cubicBezTo>
                  <a:cubicBezTo>
                    <a:pt x="89" y="10"/>
                    <a:pt x="87" y="13"/>
                    <a:pt x="88" y="14"/>
                  </a:cubicBezTo>
                  <a:cubicBezTo>
                    <a:pt x="89" y="14"/>
                    <a:pt x="91" y="13"/>
                    <a:pt x="92" y="12"/>
                  </a:cubicBezTo>
                  <a:cubicBezTo>
                    <a:pt x="93" y="11"/>
                    <a:pt x="95" y="9"/>
                    <a:pt x="96" y="10"/>
                  </a:cubicBezTo>
                  <a:cubicBezTo>
                    <a:pt x="97" y="12"/>
                    <a:pt x="96" y="13"/>
                    <a:pt x="94" y="14"/>
                  </a:cubicBezTo>
                  <a:cubicBezTo>
                    <a:pt x="92" y="16"/>
                    <a:pt x="92" y="17"/>
                    <a:pt x="92" y="18"/>
                  </a:cubicBezTo>
                  <a:cubicBezTo>
                    <a:pt x="93" y="20"/>
                    <a:pt x="94" y="22"/>
                    <a:pt x="92" y="22"/>
                  </a:cubicBezTo>
                  <a:cubicBezTo>
                    <a:pt x="91" y="22"/>
                    <a:pt x="90" y="22"/>
                    <a:pt x="91" y="24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89" y="28"/>
                    <a:pt x="87" y="31"/>
                    <a:pt x="87" y="31"/>
                  </a:cubicBezTo>
                  <a:cubicBezTo>
                    <a:pt x="87" y="31"/>
                    <a:pt x="85" y="35"/>
                    <a:pt x="87" y="36"/>
                  </a:cubicBezTo>
                  <a:cubicBezTo>
                    <a:pt x="87" y="36"/>
                    <a:pt x="89" y="37"/>
                    <a:pt x="89" y="36"/>
                  </a:cubicBezTo>
                  <a:cubicBezTo>
                    <a:pt x="90" y="35"/>
                    <a:pt x="92" y="33"/>
                    <a:pt x="92" y="36"/>
                  </a:cubicBezTo>
                  <a:cubicBezTo>
                    <a:pt x="92" y="38"/>
                    <a:pt x="92" y="42"/>
                    <a:pt x="92" y="42"/>
                  </a:cubicBezTo>
                  <a:cubicBezTo>
                    <a:pt x="92" y="42"/>
                    <a:pt x="94" y="46"/>
                    <a:pt x="95" y="48"/>
                  </a:cubicBezTo>
                  <a:cubicBezTo>
                    <a:pt x="95" y="50"/>
                    <a:pt x="95" y="54"/>
                    <a:pt x="93" y="54"/>
                  </a:cubicBezTo>
                  <a:cubicBezTo>
                    <a:pt x="92" y="54"/>
                    <a:pt x="91" y="52"/>
                    <a:pt x="91" y="51"/>
                  </a:cubicBezTo>
                  <a:cubicBezTo>
                    <a:pt x="91" y="49"/>
                    <a:pt x="90" y="47"/>
                    <a:pt x="88" y="47"/>
                  </a:cubicBezTo>
                  <a:cubicBezTo>
                    <a:pt x="86" y="47"/>
                    <a:pt x="84" y="50"/>
                    <a:pt x="83" y="51"/>
                  </a:cubicBezTo>
                  <a:cubicBezTo>
                    <a:pt x="82" y="53"/>
                    <a:pt x="83" y="55"/>
                    <a:pt x="81" y="56"/>
                  </a:cubicBezTo>
                  <a:cubicBezTo>
                    <a:pt x="79" y="56"/>
                    <a:pt x="77" y="58"/>
                    <a:pt x="78" y="61"/>
                  </a:cubicBezTo>
                  <a:cubicBezTo>
                    <a:pt x="79" y="63"/>
                    <a:pt x="80" y="65"/>
                    <a:pt x="79" y="66"/>
                  </a:cubicBezTo>
                  <a:cubicBezTo>
                    <a:pt x="79" y="67"/>
                    <a:pt x="75" y="67"/>
                    <a:pt x="75" y="69"/>
                  </a:cubicBezTo>
                  <a:cubicBezTo>
                    <a:pt x="75" y="70"/>
                    <a:pt x="75" y="74"/>
                    <a:pt x="75" y="74"/>
                  </a:cubicBezTo>
                  <a:cubicBezTo>
                    <a:pt x="74" y="74"/>
                    <a:pt x="70" y="71"/>
                    <a:pt x="71" y="67"/>
                  </a:cubicBezTo>
                  <a:cubicBezTo>
                    <a:pt x="72" y="63"/>
                    <a:pt x="75" y="61"/>
                    <a:pt x="75" y="59"/>
                  </a:cubicBezTo>
                  <a:cubicBezTo>
                    <a:pt x="74" y="58"/>
                    <a:pt x="74" y="57"/>
                    <a:pt x="74" y="56"/>
                  </a:cubicBezTo>
                  <a:cubicBezTo>
                    <a:pt x="74" y="55"/>
                    <a:pt x="78" y="54"/>
                    <a:pt x="78" y="52"/>
                  </a:cubicBezTo>
                  <a:cubicBezTo>
                    <a:pt x="78" y="50"/>
                    <a:pt x="80" y="44"/>
                    <a:pt x="78" y="44"/>
                  </a:cubicBezTo>
                  <a:cubicBezTo>
                    <a:pt x="76" y="44"/>
                    <a:pt x="73" y="45"/>
                    <a:pt x="72" y="48"/>
                  </a:cubicBezTo>
                  <a:cubicBezTo>
                    <a:pt x="71" y="51"/>
                    <a:pt x="70" y="56"/>
                    <a:pt x="69" y="56"/>
                  </a:cubicBezTo>
                  <a:cubicBezTo>
                    <a:pt x="68" y="56"/>
                    <a:pt x="66" y="53"/>
                    <a:pt x="69" y="47"/>
                  </a:cubicBezTo>
                  <a:cubicBezTo>
                    <a:pt x="73" y="41"/>
                    <a:pt x="76" y="40"/>
                    <a:pt x="77" y="39"/>
                  </a:cubicBezTo>
                  <a:cubicBezTo>
                    <a:pt x="77" y="37"/>
                    <a:pt x="77" y="36"/>
                    <a:pt x="77" y="35"/>
                  </a:cubicBezTo>
                  <a:cubicBezTo>
                    <a:pt x="77" y="36"/>
                    <a:pt x="76" y="38"/>
                    <a:pt x="74" y="37"/>
                  </a:cubicBezTo>
                  <a:cubicBezTo>
                    <a:pt x="73" y="36"/>
                    <a:pt x="72" y="31"/>
                    <a:pt x="72" y="31"/>
                  </a:cubicBezTo>
                  <a:cubicBezTo>
                    <a:pt x="72" y="30"/>
                    <a:pt x="72" y="28"/>
                    <a:pt x="70" y="28"/>
                  </a:cubicBezTo>
                  <a:cubicBezTo>
                    <a:pt x="69" y="29"/>
                    <a:pt x="69" y="32"/>
                    <a:pt x="69" y="32"/>
                  </a:cubicBezTo>
                  <a:cubicBezTo>
                    <a:pt x="69" y="33"/>
                    <a:pt x="69" y="34"/>
                    <a:pt x="68" y="34"/>
                  </a:cubicBezTo>
                  <a:cubicBezTo>
                    <a:pt x="67" y="33"/>
                    <a:pt x="66" y="31"/>
                    <a:pt x="65" y="29"/>
                  </a:cubicBezTo>
                  <a:cubicBezTo>
                    <a:pt x="65" y="28"/>
                    <a:pt x="64" y="26"/>
                    <a:pt x="61" y="26"/>
                  </a:cubicBezTo>
                  <a:cubicBezTo>
                    <a:pt x="59" y="27"/>
                    <a:pt x="56" y="26"/>
                    <a:pt x="54" y="25"/>
                  </a:cubicBezTo>
                  <a:cubicBezTo>
                    <a:pt x="52" y="25"/>
                    <a:pt x="51" y="25"/>
                    <a:pt x="50" y="25"/>
                  </a:cubicBezTo>
                  <a:cubicBezTo>
                    <a:pt x="49" y="25"/>
                    <a:pt x="48" y="25"/>
                    <a:pt x="47" y="24"/>
                  </a:cubicBezTo>
                  <a:cubicBezTo>
                    <a:pt x="46" y="23"/>
                    <a:pt x="46" y="21"/>
                    <a:pt x="43" y="20"/>
                  </a:cubicBezTo>
                  <a:cubicBezTo>
                    <a:pt x="40" y="19"/>
                    <a:pt x="37" y="19"/>
                    <a:pt x="33" y="17"/>
                  </a:cubicBezTo>
                  <a:cubicBezTo>
                    <a:pt x="30" y="14"/>
                    <a:pt x="20" y="2"/>
                    <a:pt x="20" y="2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17"/>
                    <a:pt x="15" y="17"/>
                  </a:cubicBezTo>
                  <a:cubicBezTo>
                    <a:pt x="15" y="17"/>
                    <a:pt x="13" y="20"/>
                    <a:pt x="16" y="24"/>
                  </a:cubicBezTo>
                  <a:cubicBezTo>
                    <a:pt x="19" y="28"/>
                    <a:pt x="21" y="30"/>
                    <a:pt x="20" y="33"/>
                  </a:cubicBezTo>
                  <a:cubicBezTo>
                    <a:pt x="19" y="35"/>
                    <a:pt x="19" y="42"/>
                    <a:pt x="19" y="42"/>
                  </a:cubicBezTo>
                  <a:cubicBezTo>
                    <a:pt x="19" y="42"/>
                    <a:pt x="18" y="48"/>
                    <a:pt x="17" y="49"/>
                  </a:cubicBezTo>
                  <a:cubicBezTo>
                    <a:pt x="17" y="50"/>
                    <a:pt x="15" y="54"/>
                    <a:pt x="15" y="56"/>
                  </a:cubicBezTo>
                  <a:cubicBezTo>
                    <a:pt x="15" y="58"/>
                    <a:pt x="15" y="61"/>
                    <a:pt x="15" y="62"/>
                  </a:cubicBezTo>
                  <a:cubicBezTo>
                    <a:pt x="14" y="63"/>
                    <a:pt x="10" y="65"/>
                    <a:pt x="10" y="67"/>
                  </a:cubicBezTo>
                  <a:cubicBezTo>
                    <a:pt x="9" y="69"/>
                    <a:pt x="10" y="74"/>
                    <a:pt x="12" y="72"/>
                  </a:cubicBezTo>
                  <a:cubicBezTo>
                    <a:pt x="15" y="70"/>
                    <a:pt x="15" y="68"/>
                    <a:pt x="15" y="68"/>
                  </a:cubicBezTo>
                  <a:cubicBezTo>
                    <a:pt x="15" y="68"/>
                    <a:pt x="20" y="71"/>
                    <a:pt x="20" y="71"/>
                  </a:cubicBezTo>
                  <a:cubicBezTo>
                    <a:pt x="21" y="72"/>
                    <a:pt x="22" y="74"/>
                    <a:pt x="19" y="74"/>
                  </a:cubicBezTo>
                  <a:cubicBezTo>
                    <a:pt x="16" y="74"/>
                    <a:pt x="11" y="75"/>
                    <a:pt x="11" y="75"/>
                  </a:cubicBezTo>
                  <a:cubicBezTo>
                    <a:pt x="11" y="75"/>
                    <a:pt x="18" y="80"/>
                    <a:pt x="18" y="81"/>
                  </a:cubicBezTo>
                  <a:cubicBezTo>
                    <a:pt x="18" y="83"/>
                    <a:pt x="17" y="85"/>
                    <a:pt x="14" y="86"/>
                  </a:cubicBezTo>
                  <a:cubicBezTo>
                    <a:pt x="10" y="88"/>
                    <a:pt x="11" y="90"/>
                    <a:pt x="11" y="91"/>
                  </a:cubicBezTo>
                  <a:cubicBezTo>
                    <a:pt x="11" y="92"/>
                    <a:pt x="10" y="96"/>
                    <a:pt x="8" y="95"/>
                  </a:cubicBezTo>
                  <a:cubicBezTo>
                    <a:pt x="5" y="95"/>
                    <a:pt x="6" y="92"/>
                    <a:pt x="7" y="89"/>
                  </a:cubicBezTo>
                  <a:cubicBezTo>
                    <a:pt x="7" y="87"/>
                    <a:pt x="6" y="84"/>
                    <a:pt x="6" y="83"/>
                  </a:cubicBezTo>
                  <a:cubicBezTo>
                    <a:pt x="7" y="81"/>
                    <a:pt x="9" y="81"/>
                    <a:pt x="9" y="79"/>
                  </a:cubicBezTo>
                  <a:cubicBezTo>
                    <a:pt x="8" y="78"/>
                    <a:pt x="7" y="76"/>
                    <a:pt x="4" y="76"/>
                  </a:cubicBezTo>
                  <a:cubicBezTo>
                    <a:pt x="1" y="76"/>
                    <a:pt x="0" y="78"/>
                    <a:pt x="0" y="79"/>
                  </a:cubicBezTo>
                  <a:cubicBezTo>
                    <a:pt x="0" y="80"/>
                    <a:pt x="3" y="82"/>
                    <a:pt x="3" y="85"/>
                  </a:cubicBezTo>
                  <a:cubicBezTo>
                    <a:pt x="4" y="87"/>
                    <a:pt x="3" y="90"/>
                    <a:pt x="3" y="91"/>
                  </a:cubicBezTo>
                  <a:cubicBezTo>
                    <a:pt x="2" y="92"/>
                    <a:pt x="0" y="97"/>
                    <a:pt x="3" y="99"/>
                  </a:cubicBezTo>
                  <a:cubicBezTo>
                    <a:pt x="5" y="101"/>
                    <a:pt x="7" y="101"/>
                    <a:pt x="11" y="100"/>
                  </a:cubicBezTo>
                  <a:cubicBezTo>
                    <a:pt x="14" y="99"/>
                    <a:pt x="17" y="102"/>
                    <a:pt x="19" y="104"/>
                  </a:cubicBezTo>
                  <a:cubicBezTo>
                    <a:pt x="21" y="106"/>
                    <a:pt x="27" y="108"/>
                    <a:pt x="29" y="109"/>
                  </a:cubicBezTo>
                  <a:cubicBezTo>
                    <a:pt x="31" y="110"/>
                    <a:pt x="39" y="114"/>
                    <a:pt x="39" y="116"/>
                  </a:cubicBezTo>
                  <a:cubicBezTo>
                    <a:pt x="39" y="119"/>
                    <a:pt x="39" y="124"/>
                    <a:pt x="39" y="124"/>
                  </a:cubicBezTo>
                  <a:cubicBezTo>
                    <a:pt x="39" y="124"/>
                    <a:pt x="39" y="123"/>
                    <a:pt x="39" y="123"/>
                  </a:cubicBezTo>
                  <a:cubicBezTo>
                    <a:pt x="38" y="124"/>
                    <a:pt x="37" y="126"/>
                    <a:pt x="39" y="12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4" name="Freeform 51"/>
            <p:cNvSpPr>
              <a:spLocks/>
            </p:cNvSpPr>
            <p:nvPr/>
          </p:nvSpPr>
          <p:spPr bwMode="auto">
            <a:xfrm>
              <a:off x="15295048" y="6541861"/>
              <a:ext cx="1390651" cy="536575"/>
            </a:xfrm>
            <a:custGeom>
              <a:avLst/>
              <a:gdLst>
                <a:gd name="T0" fmla="*/ 142 w 370"/>
                <a:gd name="T1" fmla="*/ 33 h 143"/>
                <a:gd name="T2" fmla="*/ 133 w 370"/>
                <a:gd name="T3" fmla="*/ 46 h 143"/>
                <a:gd name="T4" fmla="*/ 123 w 370"/>
                <a:gd name="T5" fmla="*/ 55 h 143"/>
                <a:gd name="T6" fmla="*/ 106 w 370"/>
                <a:gd name="T7" fmla="*/ 68 h 143"/>
                <a:gd name="T8" fmla="*/ 104 w 370"/>
                <a:gd name="T9" fmla="*/ 73 h 143"/>
                <a:gd name="T10" fmla="*/ 103 w 370"/>
                <a:gd name="T11" fmla="*/ 73 h 143"/>
                <a:gd name="T12" fmla="*/ 91 w 370"/>
                <a:gd name="T13" fmla="*/ 81 h 143"/>
                <a:gd name="T14" fmla="*/ 86 w 370"/>
                <a:gd name="T15" fmla="*/ 87 h 143"/>
                <a:gd name="T16" fmla="*/ 62 w 370"/>
                <a:gd name="T17" fmla="*/ 99 h 143"/>
                <a:gd name="T18" fmla="*/ 54 w 370"/>
                <a:gd name="T19" fmla="*/ 103 h 143"/>
                <a:gd name="T20" fmla="*/ 43 w 370"/>
                <a:gd name="T21" fmla="*/ 110 h 143"/>
                <a:gd name="T22" fmla="*/ 40 w 370"/>
                <a:gd name="T23" fmla="*/ 115 h 143"/>
                <a:gd name="T24" fmla="*/ 39 w 370"/>
                <a:gd name="T25" fmla="*/ 115 h 143"/>
                <a:gd name="T26" fmla="*/ 0 w 370"/>
                <a:gd name="T27" fmla="*/ 123 h 143"/>
                <a:gd name="T28" fmla="*/ 117 w 370"/>
                <a:gd name="T29" fmla="*/ 100 h 143"/>
                <a:gd name="T30" fmla="*/ 187 w 370"/>
                <a:gd name="T31" fmla="*/ 110 h 143"/>
                <a:gd name="T32" fmla="*/ 272 w 370"/>
                <a:gd name="T33" fmla="*/ 142 h 143"/>
                <a:gd name="T34" fmla="*/ 280 w 370"/>
                <a:gd name="T35" fmla="*/ 140 h 143"/>
                <a:gd name="T36" fmla="*/ 286 w 370"/>
                <a:gd name="T37" fmla="*/ 136 h 143"/>
                <a:gd name="T38" fmla="*/ 289 w 370"/>
                <a:gd name="T39" fmla="*/ 126 h 143"/>
                <a:gd name="T40" fmla="*/ 303 w 370"/>
                <a:gd name="T41" fmla="*/ 135 h 143"/>
                <a:gd name="T42" fmla="*/ 305 w 370"/>
                <a:gd name="T43" fmla="*/ 118 h 143"/>
                <a:gd name="T44" fmla="*/ 305 w 370"/>
                <a:gd name="T45" fmla="*/ 112 h 143"/>
                <a:gd name="T46" fmla="*/ 313 w 370"/>
                <a:gd name="T47" fmla="*/ 103 h 143"/>
                <a:gd name="T48" fmla="*/ 306 w 370"/>
                <a:gd name="T49" fmla="*/ 102 h 143"/>
                <a:gd name="T50" fmla="*/ 327 w 370"/>
                <a:gd name="T51" fmla="*/ 91 h 143"/>
                <a:gd name="T52" fmla="*/ 340 w 370"/>
                <a:gd name="T53" fmla="*/ 86 h 143"/>
                <a:gd name="T54" fmla="*/ 352 w 370"/>
                <a:gd name="T55" fmla="*/ 70 h 143"/>
                <a:gd name="T56" fmla="*/ 333 w 370"/>
                <a:gd name="T57" fmla="*/ 79 h 143"/>
                <a:gd name="T58" fmla="*/ 329 w 370"/>
                <a:gd name="T59" fmla="*/ 75 h 143"/>
                <a:gd name="T60" fmla="*/ 339 w 370"/>
                <a:gd name="T61" fmla="*/ 74 h 143"/>
                <a:gd name="T62" fmla="*/ 341 w 370"/>
                <a:gd name="T63" fmla="*/ 65 h 143"/>
                <a:gd name="T64" fmla="*/ 326 w 370"/>
                <a:gd name="T65" fmla="*/ 66 h 143"/>
                <a:gd name="T66" fmla="*/ 320 w 370"/>
                <a:gd name="T67" fmla="*/ 64 h 143"/>
                <a:gd name="T68" fmla="*/ 331 w 370"/>
                <a:gd name="T69" fmla="*/ 62 h 143"/>
                <a:gd name="T70" fmla="*/ 334 w 370"/>
                <a:gd name="T71" fmla="*/ 59 h 143"/>
                <a:gd name="T72" fmla="*/ 337 w 370"/>
                <a:gd name="T73" fmla="*/ 55 h 143"/>
                <a:gd name="T74" fmla="*/ 348 w 370"/>
                <a:gd name="T75" fmla="*/ 60 h 143"/>
                <a:gd name="T76" fmla="*/ 357 w 370"/>
                <a:gd name="T77" fmla="*/ 49 h 143"/>
                <a:gd name="T78" fmla="*/ 342 w 370"/>
                <a:gd name="T79" fmla="*/ 47 h 143"/>
                <a:gd name="T80" fmla="*/ 364 w 370"/>
                <a:gd name="T81" fmla="*/ 37 h 143"/>
                <a:gd name="T82" fmla="*/ 355 w 370"/>
                <a:gd name="T83" fmla="*/ 34 h 143"/>
                <a:gd name="T84" fmla="*/ 351 w 370"/>
                <a:gd name="T85" fmla="*/ 34 h 143"/>
                <a:gd name="T86" fmla="*/ 345 w 370"/>
                <a:gd name="T87" fmla="*/ 31 h 143"/>
                <a:gd name="T88" fmla="*/ 329 w 370"/>
                <a:gd name="T89" fmla="*/ 35 h 143"/>
                <a:gd name="T90" fmla="*/ 330 w 370"/>
                <a:gd name="T91" fmla="*/ 28 h 143"/>
                <a:gd name="T92" fmla="*/ 335 w 370"/>
                <a:gd name="T93" fmla="*/ 20 h 143"/>
                <a:gd name="T94" fmla="*/ 352 w 370"/>
                <a:gd name="T95" fmla="*/ 20 h 143"/>
                <a:gd name="T96" fmla="*/ 348 w 370"/>
                <a:gd name="T97" fmla="*/ 6 h 143"/>
                <a:gd name="T98" fmla="*/ 358 w 370"/>
                <a:gd name="T99" fmla="*/ 16 h 143"/>
                <a:gd name="T100" fmla="*/ 370 w 370"/>
                <a:gd name="T101" fmla="*/ 3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0" h="143">
                  <a:moveTo>
                    <a:pt x="353" y="0"/>
                  </a:moveTo>
                  <a:cubicBezTo>
                    <a:pt x="142" y="33"/>
                    <a:pt x="142" y="33"/>
                    <a:pt x="142" y="33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6" y="43"/>
                    <a:pt x="134" y="45"/>
                    <a:pt x="133" y="46"/>
                  </a:cubicBezTo>
                  <a:cubicBezTo>
                    <a:pt x="130" y="49"/>
                    <a:pt x="127" y="51"/>
                    <a:pt x="126" y="51"/>
                  </a:cubicBezTo>
                  <a:cubicBezTo>
                    <a:pt x="124" y="52"/>
                    <a:pt x="123" y="54"/>
                    <a:pt x="123" y="55"/>
                  </a:cubicBezTo>
                  <a:cubicBezTo>
                    <a:pt x="122" y="57"/>
                    <a:pt x="122" y="58"/>
                    <a:pt x="122" y="5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6" y="68"/>
                    <a:pt x="104" y="72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3" y="73"/>
                    <a:pt x="103" y="73"/>
                    <a:pt x="103" y="73"/>
                  </a:cubicBezTo>
                  <a:cubicBezTo>
                    <a:pt x="102" y="73"/>
                    <a:pt x="100" y="73"/>
                    <a:pt x="99" y="74"/>
                  </a:cubicBezTo>
                  <a:cubicBezTo>
                    <a:pt x="96" y="75"/>
                    <a:pt x="93" y="78"/>
                    <a:pt x="91" y="81"/>
                  </a:cubicBezTo>
                  <a:cubicBezTo>
                    <a:pt x="90" y="81"/>
                    <a:pt x="89" y="82"/>
                    <a:pt x="88" y="83"/>
                  </a:cubicBezTo>
                  <a:cubicBezTo>
                    <a:pt x="87" y="85"/>
                    <a:pt x="86" y="86"/>
                    <a:pt x="86" y="87"/>
                  </a:cubicBezTo>
                  <a:cubicBezTo>
                    <a:pt x="82" y="91"/>
                    <a:pt x="70" y="99"/>
                    <a:pt x="63" y="99"/>
                  </a:cubicBezTo>
                  <a:cubicBezTo>
                    <a:pt x="63" y="99"/>
                    <a:pt x="63" y="99"/>
                    <a:pt x="62" y="99"/>
                  </a:cubicBezTo>
                  <a:cubicBezTo>
                    <a:pt x="60" y="100"/>
                    <a:pt x="58" y="100"/>
                    <a:pt x="57" y="101"/>
                  </a:cubicBezTo>
                  <a:cubicBezTo>
                    <a:pt x="55" y="102"/>
                    <a:pt x="54" y="102"/>
                    <a:pt x="54" y="103"/>
                  </a:cubicBezTo>
                  <a:cubicBezTo>
                    <a:pt x="52" y="105"/>
                    <a:pt x="51" y="106"/>
                    <a:pt x="51" y="106"/>
                  </a:cubicBezTo>
                  <a:cubicBezTo>
                    <a:pt x="51" y="106"/>
                    <a:pt x="47" y="108"/>
                    <a:pt x="43" y="110"/>
                  </a:cubicBezTo>
                  <a:cubicBezTo>
                    <a:pt x="42" y="112"/>
                    <a:pt x="41" y="113"/>
                    <a:pt x="40" y="114"/>
                  </a:cubicBezTo>
                  <a:cubicBezTo>
                    <a:pt x="40" y="114"/>
                    <a:pt x="40" y="115"/>
                    <a:pt x="40" y="115"/>
                  </a:cubicBezTo>
                  <a:cubicBezTo>
                    <a:pt x="40" y="115"/>
                    <a:pt x="40" y="115"/>
                    <a:pt x="39" y="115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37" y="117"/>
                    <a:pt x="36" y="119"/>
                    <a:pt x="36" y="119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93" y="114"/>
                    <a:pt x="93" y="114"/>
                    <a:pt x="93" y="114"/>
                  </a:cubicBezTo>
                  <a:cubicBezTo>
                    <a:pt x="117" y="100"/>
                    <a:pt x="117" y="100"/>
                    <a:pt x="117" y="100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72" y="142"/>
                    <a:pt x="272" y="142"/>
                    <a:pt x="272" y="142"/>
                  </a:cubicBezTo>
                  <a:cubicBezTo>
                    <a:pt x="272" y="142"/>
                    <a:pt x="274" y="143"/>
                    <a:pt x="275" y="143"/>
                  </a:cubicBezTo>
                  <a:cubicBezTo>
                    <a:pt x="277" y="142"/>
                    <a:pt x="280" y="140"/>
                    <a:pt x="280" y="140"/>
                  </a:cubicBezTo>
                  <a:cubicBezTo>
                    <a:pt x="280" y="140"/>
                    <a:pt x="280" y="140"/>
                    <a:pt x="280" y="138"/>
                  </a:cubicBezTo>
                  <a:cubicBezTo>
                    <a:pt x="280" y="136"/>
                    <a:pt x="282" y="134"/>
                    <a:pt x="286" y="136"/>
                  </a:cubicBezTo>
                  <a:cubicBezTo>
                    <a:pt x="290" y="138"/>
                    <a:pt x="296" y="139"/>
                    <a:pt x="292" y="134"/>
                  </a:cubicBezTo>
                  <a:cubicBezTo>
                    <a:pt x="288" y="128"/>
                    <a:pt x="289" y="126"/>
                    <a:pt x="289" y="126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8"/>
                    <a:pt x="304" y="138"/>
                    <a:pt x="303" y="135"/>
                  </a:cubicBezTo>
                  <a:cubicBezTo>
                    <a:pt x="302" y="132"/>
                    <a:pt x="299" y="129"/>
                    <a:pt x="299" y="125"/>
                  </a:cubicBezTo>
                  <a:cubicBezTo>
                    <a:pt x="300" y="122"/>
                    <a:pt x="304" y="120"/>
                    <a:pt x="305" y="118"/>
                  </a:cubicBezTo>
                  <a:cubicBezTo>
                    <a:pt x="306" y="117"/>
                    <a:pt x="307" y="117"/>
                    <a:pt x="307" y="116"/>
                  </a:cubicBezTo>
                  <a:cubicBezTo>
                    <a:pt x="307" y="115"/>
                    <a:pt x="305" y="112"/>
                    <a:pt x="305" y="112"/>
                  </a:cubicBezTo>
                  <a:cubicBezTo>
                    <a:pt x="304" y="112"/>
                    <a:pt x="308" y="110"/>
                    <a:pt x="309" y="108"/>
                  </a:cubicBezTo>
                  <a:cubicBezTo>
                    <a:pt x="311" y="106"/>
                    <a:pt x="312" y="103"/>
                    <a:pt x="313" y="103"/>
                  </a:cubicBezTo>
                  <a:cubicBezTo>
                    <a:pt x="314" y="103"/>
                    <a:pt x="309" y="104"/>
                    <a:pt x="308" y="105"/>
                  </a:cubicBezTo>
                  <a:cubicBezTo>
                    <a:pt x="307" y="105"/>
                    <a:pt x="306" y="104"/>
                    <a:pt x="306" y="102"/>
                  </a:cubicBezTo>
                  <a:cubicBezTo>
                    <a:pt x="306" y="100"/>
                    <a:pt x="312" y="94"/>
                    <a:pt x="315" y="92"/>
                  </a:cubicBezTo>
                  <a:cubicBezTo>
                    <a:pt x="319" y="91"/>
                    <a:pt x="325" y="93"/>
                    <a:pt x="327" y="91"/>
                  </a:cubicBezTo>
                  <a:cubicBezTo>
                    <a:pt x="330" y="88"/>
                    <a:pt x="333" y="87"/>
                    <a:pt x="333" y="87"/>
                  </a:cubicBezTo>
                  <a:cubicBezTo>
                    <a:pt x="333" y="87"/>
                    <a:pt x="335" y="85"/>
                    <a:pt x="340" y="86"/>
                  </a:cubicBezTo>
                  <a:cubicBezTo>
                    <a:pt x="344" y="87"/>
                    <a:pt x="348" y="84"/>
                    <a:pt x="350" y="81"/>
                  </a:cubicBezTo>
                  <a:cubicBezTo>
                    <a:pt x="352" y="78"/>
                    <a:pt x="355" y="73"/>
                    <a:pt x="352" y="70"/>
                  </a:cubicBezTo>
                  <a:cubicBezTo>
                    <a:pt x="349" y="68"/>
                    <a:pt x="346" y="70"/>
                    <a:pt x="343" y="73"/>
                  </a:cubicBezTo>
                  <a:cubicBezTo>
                    <a:pt x="340" y="77"/>
                    <a:pt x="337" y="79"/>
                    <a:pt x="333" y="79"/>
                  </a:cubicBezTo>
                  <a:cubicBezTo>
                    <a:pt x="328" y="79"/>
                    <a:pt x="322" y="76"/>
                    <a:pt x="321" y="72"/>
                  </a:cubicBezTo>
                  <a:cubicBezTo>
                    <a:pt x="321" y="72"/>
                    <a:pt x="324" y="71"/>
                    <a:pt x="329" y="75"/>
                  </a:cubicBezTo>
                  <a:cubicBezTo>
                    <a:pt x="329" y="75"/>
                    <a:pt x="331" y="77"/>
                    <a:pt x="333" y="77"/>
                  </a:cubicBezTo>
                  <a:cubicBezTo>
                    <a:pt x="334" y="77"/>
                    <a:pt x="336" y="76"/>
                    <a:pt x="339" y="74"/>
                  </a:cubicBezTo>
                  <a:cubicBezTo>
                    <a:pt x="341" y="71"/>
                    <a:pt x="345" y="69"/>
                    <a:pt x="344" y="67"/>
                  </a:cubicBezTo>
                  <a:cubicBezTo>
                    <a:pt x="344" y="64"/>
                    <a:pt x="342" y="64"/>
                    <a:pt x="341" y="65"/>
                  </a:cubicBezTo>
                  <a:cubicBezTo>
                    <a:pt x="339" y="67"/>
                    <a:pt x="337" y="68"/>
                    <a:pt x="334" y="69"/>
                  </a:cubicBezTo>
                  <a:cubicBezTo>
                    <a:pt x="330" y="69"/>
                    <a:pt x="327" y="67"/>
                    <a:pt x="326" y="66"/>
                  </a:cubicBezTo>
                  <a:cubicBezTo>
                    <a:pt x="324" y="65"/>
                    <a:pt x="324" y="66"/>
                    <a:pt x="323" y="66"/>
                  </a:cubicBezTo>
                  <a:cubicBezTo>
                    <a:pt x="322" y="67"/>
                    <a:pt x="319" y="67"/>
                    <a:pt x="320" y="64"/>
                  </a:cubicBezTo>
                  <a:cubicBezTo>
                    <a:pt x="320" y="62"/>
                    <a:pt x="322" y="59"/>
                    <a:pt x="325" y="59"/>
                  </a:cubicBezTo>
                  <a:cubicBezTo>
                    <a:pt x="328" y="59"/>
                    <a:pt x="330" y="61"/>
                    <a:pt x="331" y="62"/>
                  </a:cubicBezTo>
                  <a:cubicBezTo>
                    <a:pt x="332" y="63"/>
                    <a:pt x="334" y="63"/>
                    <a:pt x="335" y="62"/>
                  </a:cubicBezTo>
                  <a:cubicBezTo>
                    <a:pt x="336" y="61"/>
                    <a:pt x="336" y="60"/>
                    <a:pt x="334" y="59"/>
                  </a:cubicBezTo>
                  <a:cubicBezTo>
                    <a:pt x="332" y="57"/>
                    <a:pt x="331" y="53"/>
                    <a:pt x="333" y="53"/>
                  </a:cubicBezTo>
                  <a:cubicBezTo>
                    <a:pt x="334" y="52"/>
                    <a:pt x="336" y="53"/>
                    <a:pt x="337" y="55"/>
                  </a:cubicBezTo>
                  <a:cubicBezTo>
                    <a:pt x="337" y="57"/>
                    <a:pt x="342" y="62"/>
                    <a:pt x="345" y="62"/>
                  </a:cubicBezTo>
                  <a:cubicBezTo>
                    <a:pt x="348" y="62"/>
                    <a:pt x="348" y="61"/>
                    <a:pt x="348" y="60"/>
                  </a:cubicBezTo>
                  <a:cubicBezTo>
                    <a:pt x="348" y="59"/>
                    <a:pt x="348" y="58"/>
                    <a:pt x="351" y="57"/>
                  </a:cubicBezTo>
                  <a:cubicBezTo>
                    <a:pt x="354" y="57"/>
                    <a:pt x="358" y="54"/>
                    <a:pt x="357" y="49"/>
                  </a:cubicBezTo>
                  <a:cubicBezTo>
                    <a:pt x="357" y="49"/>
                    <a:pt x="357" y="48"/>
                    <a:pt x="354" y="48"/>
                  </a:cubicBezTo>
                  <a:cubicBezTo>
                    <a:pt x="351" y="48"/>
                    <a:pt x="345" y="50"/>
                    <a:pt x="342" y="47"/>
                  </a:cubicBezTo>
                  <a:cubicBezTo>
                    <a:pt x="342" y="47"/>
                    <a:pt x="345" y="43"/>
                    <a:pt x="353" y="45"/>
                  </a:cubicBezTo>
                  <a:cubicBezTo>
                    <a:pt x="360" y="47"/>
                    <a:pt x="364" y="41"/>
                    <a:pt x="364" y="37"/>
                  </a:cubicBezTo>
                  <a:cubicBezTo>
                    <a:pt x="363" y="32"/>
                    <a:pt x="362" y="23"/>
                    <a:pt x="357" y="24"/>
                  </a:cubicBezTo>
                  <a:cubicBezTo>
                    <a:pt x="352" y="25"/>
                    <a:pt x="354" y="32"/>
                    <a:pt x="355" y="34"/>
                  </a:cubicBezTo>
                  <a:cubicBezTo>
                    <a:pt x="356" y="36"/>
                    <a:pt x="356" y="41"/>
                    <a:pt x="354" y="41"/>
                  </a:cubicBezTo>
                  <a:cubicBezTo>
                    <a:pt x="351" y="41"/>
                    <a:pt x="349" y="37"/>
                    <a:pt x="351" y="34"/>
                  </a:cubicBezTo>
                  <a:cubicBezTo>
                    <a:pt x="352" y="32"/>
                    <a:pt x="351" y="26"/>
                    <a:pt x="350" y="26"/>
                  </a:cubicBezTo>
                  <a:cubicBezTo>
                    <a:pt x="348" y="26"/>
                    <a:pt x="346" y="30"/>
                    <a:pt x="345" y="31"/>
                  </a:cubicBezTo>
                  <a:cubicBezTo>
                    <a:pt x="344" y="32"/>
                    <a:pt x="341" y="30"/>
                    <a:pt x="338" y="30"/>
                  </a:cubicBezTo>
                  <a:cubicBezTo>
                    <a:pt x="336" y="30"/>
                    <a:pt x="332" y="32"/>
                    <a:pt x="329" y="35"/>
                  </a:cubicBezTo>
                  <a:cubicBezTo>
                    <a:pt x="327" y="37"/>
                    <a:pt x="323" y="39"/>
                    <a:pt x="323" y="35"/>
                  </a:cubicBezTo>
                  <a:cubicBezTo>
                    <a:pt x="323" y="30"/>
                    <a:pt x="327" y="28"/>
                    <a:pt x="330" y="28"/>
                  </a:cubicBezTo>
                  <a:cubicBezTo>
                    <a:pt x="333" y="28"/>
                    <a:pt x="338" y="27"/>
                    <a:pt x="338" y="24"/>
                  </a:cubicBezTo>
                  <a:cubicBezTo>
                    <a:pt x="338" y="21"/>
                    <a:pt x="335" y="22"/>
                    <a:pt x="335" y="20"/>
                  </a:cubicBezTo>
                  <a:cubicBezTo>
                    <a:pt x="335" y="19"/>
                    <a:pt x="339" y="16"/>
                    <a:pt x="342" y="19"/>
                  </a:cubicBezTo>
                  <a:cubicBezTo>
                    <a:pt x="346" y="22"/>
                    <a:pt x="350" y="23"/>
                    <a:pt x="352" y="20"/>
                  </a:cubicBezTo>
                  <a:cubicBezTo>
                    <a:pt x="353" y="17"/>
                    <a:pt x="353" y="12"/>
                    <a:pt x="347" y="10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6"/>
                    <a:pt x="350" y="3"/>
                    <a:pt x="351" y="5"/>
                  </a:cubicBezTo>
                  <a:cubicBezTo>
                    <a:pt x="352" y="8"/>
                    <a:pt x="356" y="14"/>
                    <a:pt x="358" y="16"/>
                  </a:cubicBezTo>
                  <a:cubicBezTo>
                    <a:pt x="361" y="19"/>
                    <a:pt x="363" y="24"/>
                    <a:pt x="364" y="27"/>
                  </a:cubicBezTo>
                  <a:cubicBezTo>
                    <a:pt x="365" y="30"/>
                    <a:pt x="369" y="34"/>
                    <a:pt x="370" y="35"/>
                  </a:cubicBezTo>
                  <a:lnTo>
                    <a:pt x="353" y="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5" name="Freeform 52"/>
            <p:cNvSpPr>
              <a:spLocks/>
            </p:cNvSpPr>
            <p:nvPr/>
          </p:nvSpPr>
          <p:spPr bwMode="auto">
            <a:xfrm>
              <a:off x="14642585" y="6665687"/>
              <a:ext cx="1185863" cy="363538"/>
            </a:xfrm>
            <a:custGeom>
              <a:avLst/>
              <a:gdLst>
                <a:gd name="T0" fmla="*/ 213 w 316"/>
                <a:gd name="T1" fmla="*/ 82 h 97"/>
                <a:gd name="T2" fmla="*/ 214 w 316"/>
                <a:gd name="T3" fmla="*/ 81 h 97"/>
                <a:gd name="T4" fmla="*/ 217 w 316"/>
                <a:gd name="T5" fmla="*/ 77 h 97"/>
                <a:gd name="T6" fmla="*/ 225 w 316"/>
                <a:gd name="T7" fmla="*/ 73 h 97"/>
                <a:gd name="T8" fmla="*/ 228 w 316"/>
                <a:gd name="T9" fmla="*/ 70 h 97"/>
                <a:gd name="T10" fmla="*/ 231 w 316"/>
                <a:gd name="T11" fmla="*/ 68 h 97"/>
                <a:gd name="T12" fmla="*/ 236 w 316"/>
                <a:gd name="T13" fmla="*/ 66 h 97"/>
                <a:gd name="T14" fmla="*/ 238 w 316"/>
                <a:gd name="T15" fmla="*/ 66 h 97"/>
                <a:gd name="T16" fmla="*/ 262 w 316"/>
                <a:gd name="T17" fmla="*/ 50 h 97"/>
                <a:gd name="T18" fmla="*/ 265 w 316"/>
                <a:gd name="T19" fmla="*/ 48 h 97"/>
                <a:gd name="T20" fmla="*/ 266 w 316"/>
                <a:gd name="T21" fmla="*/ 45 h 97"/>
                <a:gd name="T22" fmla="*/ 273 w 316"/>
                <a:gd name="T23" fmla="*/ 41 h 97"/>
                <a:gd name="T24" fmla="*/ 277 w 316"/>
                <a:gd name="T25" fmla="*/ 40 h 97"/>
                <a:gd name="T26" fmla="*/ 278 w 316"/>
                <a:gd name="T27" fmla="*/ 40 h 97"/>
                <a:gd name="T28" fmla="*/ 281 w 316"/>
                <a:gd name="T29" fmla="*/ 34 h 97"/>
                <a:gd name="T30" fmla="*/ 295 w 316"/>
                <a:gd name="T31" fmla="*/ 25 h 97"/>
                <a:gd name="T32" fmla="*/ 297 w 316"/>
                <a:gd name="T33" fmla="*/ 22 h 97"/>
                <a:gd name="T34" fmla="*/ 299 w 316"/>
                <a:gd name="T35" fmla="*/ 18 h 97"/>
                <a:gd name="T36" fmla="*/ 300 w 316"/>
                <a:gd name="T37" fmla="*/ 18 h 97"/>
                <a:gd name="T38" fmla="*/ 300 w 316"/>
                <a:gd name="T39" fmla="*/ 18 h 97"/>
                <a:gd name="T40" fmla="*/ 307 w 316"/>
                <a:gd name="T41" fmla="*/ 13 h 97"/>
                <a:gd name="T42" fmla="*/ 310 w 316"/>
                <a:gd name="T43" fmla="*/ 9 h 97"/>
                <a:gd name="T44" fmla="*/ 316 w 316"/>
                <a:gd name="T45" fmla="*/ 0 h 97"/>
                <a:gd name="T46" fmla="*/ 314 w 316"/>
                <a:gd name="T47" fmla="*/ 1 h 97"/>
                <a:gd name="T48" fmla="*/ 235 w 316"/>
                <a:gd name="T49" fmla="*/ 8 h 97"/>
                <a:gd name="T50" fmla="*/ 220 w 316"/>
                <a:gd name="T51" fmla="*/ 9 h 97"/>
                <a:gd name="T52" fmla="*/ 67 w 316"/>
                <a:gd name="T53" fmla="*/ 21 h 97"/>
                <a:gd name="T54" fmla="*/ 69 w 316"/>
                <a:gd name="T55" fmla="*/ 23 h 97"/>
                <a:gd name="T56" fmla="*/ 72 w 316"/>
                <a:gd name="T57" fmla="*/ 26 h 97"/>
                <a:gd name="T58" fmla="*/ 19 w 316"/>
                <a:gd name="T59" fmla="*/ 31 h 97"/>
                <a:gd name="T60" fmla="*/ 18 w 316"/>
                <a:gd name="T61" fmla="*/ 38 h 97"/>
                <a:gd name="T62" fmla="*/ 18 w 316"/>
                <a:gd name="T63" fmla="*/ 38 h 97"/>
                <a:gd name="T64" fmla="*/ 15 w 316"/>
                <a:gd name="T65" fmla="*/ 45 h 97"/>
                <a:gd name="T66" fmla="*/ 15 w 316"/>
                <a:gd name="T67" fmla="*/ 45 h 97"/>
                <a:gd name="T68" fmla="*/ 15 w 316"/>
                <a:gd name="T69" fmla="*/ 46 h 97"/>
                <a:gd name="T70" fmla="*/ 14 w 316"/>
                <a:gd name="T71" fmla="*/ 51 h 97"/>
                <a:gd name="T72" fmla="*/ 15 w 316"/>
                <a:gd name="T73" fmla="*/ 54 h 97"/>
                <a:gd name="T74" fmla="*/ 16 w 316"/>
                <a:gd name="T75" fmla="*/ 58 h 97"/>
                <a:gd name="T76" fmla="*/ 15 w 316"/>
                <a:gd name="T77" fmla="*/ 61 h 97"/>
                <a:gd name="T78" fmla="*/ 12 w 316"/>
                <a:gd name="T79" fmla="*/ 62 h 97"/>
                <a:gd name="T80" fmla="*/ 13 w 316"/>
                <a:gd name="T81" fmla="*/ 67 h 97"/>
                <a:gd name="T82" fmla="*/ 11 w 316"/>
                <a:gd name="T83" fmla="*/ 69 h 97"/>
                <a:gd name="T84" fmla="*/ 8 w 316"/>
                <a:gd name="T85" fmla="*/ 76 h 97"/>
                <a:gd name="T86" fmla="*/ 2 w 316"/>
                <a:gd name="T87" fmla="*/ 88 h 97"/>
                <a:gd name="T88" fmla="*/ 0 w 316"/>
                <a:gd name="T89" fmla="*/ 94 h 97"/>
                <a:gd name="T90" fmla="*/ 72 w 316"/>
                <a:gd name="T91" fmla="*/ 97 h 97"/>
                <a:gd name="T92" fmla="*/ 174 w 316"/>
                <a:gd name="T93" fmla="*/ 90 h 97"/>
                <a:gd name="T94" fmla="*/ 210 w 316"/>
                <a:gd name="T95" fmla="*/ 86 h 97"/>
                <a:gd name="T96" fmla="*/ 213 w 316"/>
                <a:gd name="T97" fmla="*/ 8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6" h="97">
                  <a:moveTo>
                    <a:pt x="213" y="82"/>
                  </a:moveTo>
                  <a:cubicBezTo>
                    <a:pt x="214" y="82"/>
                    <a:pt x="214" y="82"/>
                    <a:pt x="214" y="81"/>
                  </a:cubicBezTo>
                  <a:cubicBezTo>
                    <a:pt x="215" y="80"/>
                    <a:pt x="216" y="78"/>
                    <a:pt x="217" y="77"/>
                  </a:cubicBezTo>
                  <a:cubicBezTo>
                    <a:pt x="219" y="76"/>
                    <a:pt x="221" y="74"/>
                    <a:pt x="225" y="73"/>
                  </a:cubicBezTo>
                  <a:cubicBezTo>
                    <a:pt x="225" y="73"/>
                    <a:pt x="226" y="71"/>
                    <a:pt x="228" y="70"/>
                  </a:cubicBezTo>
                  <a:cubicBezTo>
                    <a:pt x="228" y="69"/>
                    <a:pt x="229" y="69"/>
                    <a:pt x="231" y="68"/>
                  </a:cubicBezTo>
                  <a:cubicBezTo>
                    <a:pt x="232" y="67"/>
                    <a:pt x="234" y="66"/>
                    <a:pt x="236" y="66"/>
                  </a:cubicBezTo>
                  <a:cubicBezTo>
                    <a:pt x="237" y="66"/>
                    <a:pt x="237" y="66"/>
                    <a:pt x="238" y="66"/>
                  </a:cubicBezTo>
                  <a:cubicBezTo>
                    <a:pt x="246" y="66"/>
                    <a:pt x="256" y="57"/>
                    <a:pt x="262" y="50"/>
                  </a:cubicBezTo>
                  <a:cubicBezTo>
                    <a:pt x="263" y="50"/>
                    <a:pt x="264" y="49"/>
                    <a:pt x="265" y="48"/>
                  </a:cubicBezTo>
                  <a:cubicBezTo>
                    <a:pt x="265" y="47"/>
                    <a:pt x="266" y="46"/>
                    <a:pt x="266" y="45"/>
                  </a:cubicBezTo>
                  <a:cubicBezTo>
                    <a:pt x="268" y="43"/>
                    <a:pt x="271" y="42"/>
                    <a:pt x="273" y="41"/>
                  </a:cubicBezTo>
                  <a:cubicBezTo>
                    <a:pt x="274" y="40"/>
                    <a:pt x="275" y="40"/>
                    <a:pt x="277" y="40"/>
                  </a:cubicBezTo>
                  <a:cubicBezTo>
                    <a:pt x="277" y="40"/>
                    <a:pt x="277" y="40"/>
                    <a:pt x="278" y="40"/>
                  </a:cubicBezTo>
                  <a:cubicBezTo>
                    <a:pt x="277" y="39"/>
                    <a:pt x="277" y="37"/>
                    <a:pt x="281" y="34"/>
                  </a:cubicBezTo>
                  <a:cubicBezTo>
                    <a:pt x="286" y="31"/>
                    <a:pt x="295" y="25"/>
                    <a:pt x="295" y="25"/>
                  </a:cubicBezTo>
                  <a:cubicBezTo>
                    <a:pt x="295" y="25"/>
                    <a:pt x="296" y="24"/>
                    <a:pt x="297" y="22"/>
                  </a:cubicBezTo>
                  <a:cubicBezTo>
                    <a:pt x="297" y="21"/>
                    <a:pt x="298" y="19"/>
                    <a:pt x="299" y="18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2" y="17"/>
                    <a:pt x="304" y="16"/>
                    <a:pt x="307" y="13"/>
                  </a:cubicBezTo>
                  <a:cubicBezTo>
                    <a:pt x="308" y="12"/>
                    <a:pt x="309" y="10"/>
                    <a:pt x="310" y="9"/>
                  </a:cubicBezTo>
                  <a:cubicBezTo>
                    <a:pt x="312" y="3"/>
                    <a:pt x="316" y="0"/>
                    <a:pt x="316" y="0"/>
                  </a:cubicBezTo>
                  <a:cubicBezTo>
                    <a:pt x="314" y="1"/>
                    <a:pt x="314" y="1"/>
                    <a:pt x="314" y="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220" y="9"/>
                    <a:pt x="220" y="9"/>
                    <a:pt x="220" y="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8" y="34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41"/>
                    <a:pt x="16" y="44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8"/>
                    <a:pt x="14" y="50"/>
                    <a:pt x="14" y="51"/>
                  </a:cubicBezTo>
                  <a:cubicBezTo>
                    <a:pt x="14" y="52"/>
                    <a:pt x="15" y="53"/>
                    <a:pt x="15" y="54"/>
                  </a:cubicBezTo>
                  <a:cubicBezTo>
                    <a:pt x="15" y="55"/>
                    <a:pt x="16" y="56"/>
                    <a:pt x="16" y="58"/>
                  </a:cubicBezTo>
                  <a:cubicBezTo>
                    <a:pt x="17" y="59"/>
                    <a:pt x="16" y="60"/>
                    <a:pt x="15" y="61"/>
                  </a:cubicBezTo>
                  <a:cubicBezTo>
                    <a:pt x="15" y="62"/>
                    <a:pt x="13" y="63"/>
                    <a:pt x="12" y="62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2" y="73"/>
                    <a:pt x="8" y="76"/>
                  </a:cubicBezTo>
                  <a:cubicBezTo>
                    <a:pt x="4" y="79"/>
                    <a:pt x="2" y="84"/>
                    <a:pt x="2" y="88"/>
                  </a:cubicBezTo>
                  <a:cubicBezTo>
                    <a:pt x="2" y="91"/>
                    <a:pt x="1" y="93"/>
                    <a:pt x="0" y="94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210" y="86"/>
                    <a:pt x="210" y="86"/>
                    <a:pt x="210" y="86"/>
                  </a:cubicBezTo>
                  <a:cubicBezTo>
                    <a:pt x="210" y="85"/>
                    <a:pt x="212" y="83"/>
                    <a:pt x="213" y="8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6" name="Freeform 53"/>
            <p:cNvSpPr>
              <a:spLocks/>
            </p:cNvSpPr>
            <p:nvPr/>
          </p:nvSpPr>
          <p:spPr bwMode="auto">
            <a:xfrm>
              <a:off x="15907823" y="4963889"/>
              <a:ext cx="1050926" cy="833438"/>
            </a:xfrm>
            <a:custGeom>
              <a:avLst/>
              <a:gdLst>
                <a:gd name="T0" fmla="*/ 201 w 280"/>
                <a:gd name="T1" fmla="*/ 82 h 222"/>
                <a:gd name="T2" fmla="*/ 200 w 280"/>
                <a:gd name="T3" fmla="*/ 80 h 222"/>
                <a:gd name="T4" fmla="*/ 195 w 280"/>
                <a:gd name="T5" fmla="*/ 84 h 222"/>
                <a:gd name="T6" fmla="*/ 193 w 280"/>
                <a:gd name="T7" fmla="*/ 68 h 222"/>
                <a:gd name="T8" fmla="*/ 191 w 280"/>
                <a:gd name="T9" fmla="*/ 54 h 222"/>
                <a:gd name="T10" fmla="*/ 184 w 280"/>
                <a:gd name="T11" fmla="*/ 32 h 222"/>
                <a:gd name="T12" fmla="*/ 184 w 280"/>
                <a:gd name="T13" fmla="*/ 27 h 222"/>
                <a:gd name="T14" fmla="*/ 184 w 280"/>
                <a:gd name="T15" fmla="*/ 24 h 222"/>
                <a:gd name="T16" fmla="*/ 241 w 280"/>
                <a:gd name="T17" fmla="*/ 0 h 222"/>
                <a:gd name="T18" fmla="*/ 139 w 280"/>
                <a:gd name="T19" fmla="*/ 28 h 222"/>
                <a:gd name="T20" fmla="*/ 124 w 280"/>
                <a:gd name="T21" fmla="*/ 36 h 222"/>
                <a:gd name="T22" fmla="*/ 113 w 280"/>
                <a:gd name="T23" fmla="*/ 52 h 222"/>
                <a:gd name="T24" fmla="*/ 107 w 280"/>
                <a:gd name="T25" fmla="*/ 67 h 222"/>
                <a:gd name="T26" fmla="*/ 99 w 280"/>
                <a:gd name="T27" fmla="*/ 84 h 222"/>
                <a:gd name="T28" fmla="*/ 103 w 280"/>
                <a:gd name="T29" fmla="*/ 86 h 222"/>
                <a:gd name="T30" fmla="*/ 101 w 280"/>
                <a:gd name="T31" fmla="*/ 93 h 222"/>
                <a:gd name="T32" fmla="*/ 103 w 280"/>
                <a:gd name="T33" fmla="*/ 107 h 222"/>
                <a:gd name="T34" fmla="*/ 94 w 280"/>
                <a:gd name="T35" fmla="*/ 114 h 222"/>
                <a:gd name="T36" fmla="*/ 84 w 280"/>
                <a:gd name="T37" fmla="*/ 123 h 222"/>
                <a:gd name="T38" fmla="*/ 66 w 280"/>
                <a:gd name="T39" fmla="*/ 128 h 222"/>
                <a:gd name="T40" fmla="*/ 51 w 280"/>
                <a:gd name="T41" fmla="*/ 124 h 222"/>
                <a:gd name="T42" fmla="*/ 24 w 280"/>
                <a:gd name="T43" fmla="*/ 131 h 222"/>
                <a:gd name="T44" fmla="*/ 17 w 280"/>
                <a:gd name="T45" fmla="*/ 144 h 222"/>
                <a:gd name="T46" fmla="*/ 20 w 280"/>
                <a:gd name="T47" fmla="*/ 150 h 222"/>
                <a:gd name="T48" fmla="*/ 26 w 280"/>
                <a:gd name="T49" fmla="*/ 156 h 222"/>
                <a:gd name="T50" fmla="*/ 20 w 280"/>
                <a:gd name="T51" fmla="*/ 166 h 222"/>
                <a:gd name="T52" fmla="*/ 4 w 280"/>
                <a:gd name="T53" fmla="*/ 183 h 222"/>
                <a:gd name="T54" fmla="*/ 2 w 280"/>
                <a:gd name="T55" fmla="*/ 198 h 222"/>
                <a:gd name="T56" fmla="*/ 156 w 280"/>
                <a:gd name="T57" fmla="*/ 173 h 222"/>
                <a:gd name="T58" fmla="*/ 178 w 280"/>
                <a:gd name="T59" fmla="*/ 193 h 222"/>
                <a:gd name="T60" fmla="*/ 208 w 280"/>
                <a:gd name="T61" fmla="*/ 206 h 222"/>
                <a:gd name="T62" fmla="*/ 212 w 280"/>
                <a:gd name="T63" fmla="*/ 211 h 222"/>
                <a:gd name="T64" fmla="*/ 211 w 280"/>
                <a:gd name="T65" fmla="*/ 222 h 222"/>
                <a:gd name="T66" fmla="*/ 215 w 280"/>
                <a:gd name="T67" fmla="*/ 218 h 222"/>
                <a:gd name="T68" fmla="*/ 220 w 280"/>
                <a:gd name="T69" fmla="*/ 219 h 222"/>
                <a:gd name="T70" fmla="*/ 239 w 280"/>
                <a:gd name="T71" fmla="*/ 207 h 222"/>
                <a:gd name="T72" fmla="*/ 252 w 280"/>
                <a:gd name="T73" fmla="*/ 201 h 222"/>
                <a:gd name="T74" fmla="*/ 236 w 280"/>
                <a:gd name="T75" fmla="*/ 213 h 222"/>
                <a:gd name="T76" fmla="*/ 271 w 280"/>
                <a:gd name="T77" fmla="*/ 191 h 222"/>
                <a:gd name="T78" fmla="*/ 271 w 280"/>
                <a:gd name="T79" fmla="*/ 185 h 222"/>
                <a:gd name="T80" fmla="*/ 266 w 280"/>
                <a:gd name="T81" fmla="*/ 188 h 222"/>
                <a:gd name="T82" fmla="*/ 260 w 280"/>
                <a:gd name="T83" fmla="*/ 192 h 222"/>
                <a:gd name="T84" fmla="*/ 257 w 280"/>
                <a:gd name="T85" fmla="*/ 197 h 222"/>
                <a:gd name="T86" fmla="*/ 258 w 280"/>
                <a:gd name="T87" fmla="*/ 190 h 222"/>
                <a:gd name="T88" fmla="*/ 262 w 280"/>
                <a:gd name="T89" fmla="*/ 183 h 222"/>
                <a:gd name="T90" fmla="*/ 260 w 280"/>
                <a:gd name="T91" fmla="*/ 182 h 222"/>
                <a:gd name="T92" fmla="*/ 249 w 280"/>
                <a:gd name="T93" fmla="*/ 193 h 222"/>
                <a:gd name="T94" fmla="*/ 235 w 280"/>
                <a:gd name="T95" fmla="*/ 197 h 222"/>
                <a:gd name="T96" fmla="*/ 225 w 280"/>
                <a:gd name="T97" fmla="*/ 201 h 222"/>
                <a:gd name="T98" fmla="*/ 220 w 280"/>
                <a:gd name="T99" fmla="*/ 205 h 222"/>
                <a:gd name="T100" fmla="*/ 217 w 280"/>
                <a:gd name="T101" fmla="*/ 209 h 222"/>
                <a:gd name="T102" fmla="*/ 213 w 280"/>
                <a:gd name="T103" fmla="*/ 211 h 222"/>
                <a:gd name="T104" fmla="*/ 217 w 280"/>
                <a:gd name="T105" fmla="*/ 201 h 222"/>
                <a:gd name="T106" fmla="*/ 219 w 280"/>
                <a:gd name="T107" fmla="*/ 190 h 222"/>
                <a:gd name="T108" fmla="*/ 215 w 280"/>
                <a:gd name="T109" fmla="*/ 178 h 222"/>
                <a:gd name="T110" fmla="*/ 211 w 280"/>
                <a:gd name="T111" fmla="*/ 152 h 222"/>
                <a:gd name="T112" fmla="*/ 209 w 280"/>
                <a:gd name="T113" fmla="*/ 114 h 222"/>
                <a:gd name="T114" fmla="*/ 209 w 280"/>
                <a:gd name="T115" fmla="*/ 114 h 222"/>
                <a:gd name="T116" fmla="*/ 203 w 280"/>
                <a:gd name="T117" fmla="*/ 9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0" h="222">
                  <a:moveTo>
                    <a:pt x="203" y="91"/>
                  </a:moveTo>
                  <a:cubicBezTo>
                    <a:pt x="202" y="89"/>
                    <a:pt x="201" y="86"/>
                    <a:pt x="201" y="82"/>
                  </a:cubicBezTo>
                  <a:cubicBezTo>
                    <a:pt x="201" y="82"/>
                    <a:pt x="201" y="81"/>
                    <a:pt x="201" y="81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199" y="75"/>
                    <a:pt x="195" y="84"/>
                    <a:pt x="195" y="84"/>
                  </a:cubicBezTo>
                  <a:cubicBezTo>
                    <a:pt x="195" y="84"/>
                    <a:pt x="196" y="80"/>
                    <a:pt x="195" y="75"/>
                  </a:cubicBezTo>
                  <a:cubicBezTo>
                    <a:pt x="195" y="73"/>
                    <a:pt x="194" y="70"/>
                    <a:pt x="193" y="68"/>
                  </a:cubicBezTo>
                  <a:cubicBezTo>
                    <a:pt x="193" y="67"/>
                    <a:pt x="193" y="66"/>
                    <a:pt x="192" y="65"/>
                  </a:cubicBezTo>
                  <a:cubicBezTo>
                    <a:pt x="191" y="61"/>
                    <a:pt x="190" y="59"/>
                    <a:pt x="191" y="54"/>
                  </a:cubicBezTo>
                  <a:cubicBezTo>
                    <a:pt x="191" y="47"/>
                    <a:pt x="190" y="42"/>
                    <a:pt x="187" y="38"/>
                  </a:cubicBezTo>
                  <a:cubicBezTo>
                    <a:pt x="185" y="36"/>
                    <a:pt x="184" y="34"/>
                    <a:pt x="184" y="32"/>
                  </a:cubicBezTo>
                  <a:cubicBezTo>
                    <a:pt x="183" y="31"/>
                    <a:pt x="183" y="30"/>
                    <a:pt x="184" y="28"/>
                  </a:cubicBezTo>
                  <a:cubicBezTo>
                    <a:pt x="184" y="28"/>
                    <a:pt x="184" y="28"/>
                    <a:pt x="184" y="27"/>
                  </a:cubicBezTo>
                  <a:cubicBezTo>
                    <a:pt x="184" y="27"/>
                    <a:pt x="184" y="27"/>
                    <a:pt x="184" y="26"/>
                  </a:cubicBezTo>
                  <a:cubicBezTo>
                    <a:pt x="184" y="26"/>
                    <a:pt x="184" y="25"/>
                    <a:pt x="184" y="24"/>
                  </a:cubicBezTo>
                  <a:cubicBezTo>
                    <a:pt x="183" y="20"/>
                    <a:pt x="181" y="17"/>
                    <a:pt x="181" y="17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7" y="26"/>
                    <a:pt x="141" y="28"/>
                    <a:pt x="139" y="28"/>
                  </a:cubicBezTo>
                  <a:cubicBezTo>
                    <a:pt x="137" y="28"/>
                    <a:pt x="135" y="27"/>
                    <a:pt x="133" y="29"/>
                  </a:cubicBezTo>
                  <a:cubicBezTo>
                    <a:pt x="132" y="30"/>
                    <a:pt x="126" y="34"/>
                    <a:pt x="124" y="36"/>
                  </a:cubicBezTo>
                  <a:cubicBezTo>
                    <a:pt x="121" y="39"/>
                    <a:pt x="118" y="44"/>
                    <a:pt x="118" y="45"/>
                  </a:cubicBezTo>
                  <a:cubicBezTo>
                    <a:pt x="117" y="47"/>
                    <a:pt x="114" y="49"/>
                    <a:pt x="113" y="52"/>
                  </a:cubicBezTo>
                  <a:cubicBezTo>
                    <a:pt x="111" y="55"/>
                    <a:pt x="110" y="58"/>
                    <a:pt x="110" y="59"/>
                  </a:cubicBezTo>
                  <a:cubicBezTo>
                    <a:pt x="109" y="61"/>
                    <a:pt x="108" y="65"/>
                    <a:pt x="107" y="67"/>
                  </a:cubicBezTo>
                  <a:cubicBezTo>
                    <a:pt x="106" y="68"/>
                    <a:pt x="95" y="81"/>
                    <a:pt x="95" y="81"/>
                  </a:cubicBezTo>
                  <a:cubicBezTo>
                    <a:pt x="99" y="84"/>
                    <a:pt x="99" y="84"/>
                    <a:pt x="99" y="84"/>
                  </a:cubicBezTo>
                  <a:cubicBezTo>
                    <a:pt x="99" y="84"/>
                    <a:pt x="99" y="85"/>
                    <a:pt x="100" y="84"/>
                  </a:cubicBezTo>
                  <a:cubicBezTo>
                    <a:pt x="101" y="83"/>
                    <a:pt x="102" y="85"/>
                    <a:pt x="103" y="86"/>
                  </a:cubicBezTo>
                  <a:cubicBezTo>
                    <a:pt x="103" y="87"/>
                    <a:pt x="104" y="89"/>
                    <a:pt x="102" y="90"/>
                  </a:cubicBezTo>
                  <a:cubicBezTo>
                    <a:pt x="100" y="91"/>
                    <a:pt x="99" y="91"/>
                    <a:pt x="101" y="93"/>
                  </a:cubicBezTo>
                  <a:cubicBezTo>
                    <a:pt x="103" y="94"/>
                    <a:pt x="106" y="99"/>
                    <a:pt x="106" y="101"/>
                  </a:cubicBezTo>
                  <a:cubicBezTo>
                    <a:pt x="106" y="103"/>
                    <a:pt x="106" y="107"/>
                    <a:pt x="103" y="107"/>
                  </a:cubicBezTo>
                  <a:cubicBezTo>
                    <a:pt x="100" y="107"/>
                    <a:pt x="97" y="107"/>
                    <a:pt x="97" y="110"/>
                  </a:cubicBezTo>
                  <a:cubicBezTo>
                    <a:pt x="97" y="110"/>
                    <a:pt x="95" y="112"/>
                    <a:pt x="94" y="114"/>
                  </a:cubicBezTo>
                  <a:cubicBezTo>
                    <a:pt x="93" y="117"/>
                    <a:pt x="93" y="118"/>
                    <a:pt x="90" y="119"/>
                  </a:cubicBezTo>
                  <a:cubicBezTo>
                    <a:pt x="88" y="121"/>
                    <a:pt x="85" y="122"/>
                    <a:pt x="84" y="123"/>
                  </a:cubicBezTo>
                  <a:cubicBezTo>
                    <a:pt x="84" y="123"/>
                    <a:pt x="80" y="121"/>
                    <a:pt x="74" y="123"/>
                  </a:cubicBezTo>
                  <a:cubicBezTo>
                    <a:pt x="69" y="125"/>
                    <a:pt x="66" y="128"/>
                    <a:pt x="66" y="128"/>
                  </a:cubicBezTo>
                  <a:cubicBezTo>
                    <a:pt x="66" y="128"/>
                    <a:pt x="63" y="128"/>
                    <a:pt x="60" y="126"/>
                  </a:cubicBezTo>
                  <a:cubicBezTo>
                    <a:pt x="57" y="124"/>
                    <a:pt x="55" y="124"/>
                    <a:pt x="51" y="124"/>
                  </a:cubicBezTo>
                  <a:cubicBezTo>
                    <a:pt x="48" y="124"/>
                    <a:pt x="42" y="127"/>
                    <a:pt x="40" y="127"/>
                  </a:cubicBezTo>
                  <a:cubicBezTo>
                    <a:pt x="38" y="128"/>
                    <a:pt x="30" y="128"/>
                    <a:pt x="24" y="131"/>
                  </a:cubicBezTo>
                  <a:cubicBezTo>
                    <a:pt x="19" y="133"/>
                    <a:pt x="17" y="134"/>
                    <a:pt x="17" y="137"/>
                  </a:cubicBezTo>
                  <a:cubicBezTo>
                    <a:pt x="17" y="139"/>
                    <a:pt x="17" y="144"/>
                    <a:pt x="17" y="144"/>
                  </a:cubicBezTo>
                  <a:cubicBezTo>
                    <a:pt x="17" y="144"/>
                    <a:pt x="19" y="144"/>
                    <a:pt x="19" y="147"/>
                  </a:cubicBezTo>
                  <a:cubicBezTo>
                    <a:pt x="19" y="149"/>
                    <a:pt x="20" y="151"/>
                    <a:pt x="20" y="150"/>
                  </a:cubicBezTo>
                  <a:cubicBezTo>
                    <a:pt x="21" y="150"/>
                    <a:pt x="23" y="149"/>
                    <a:pt x="24" y="151"/>
                  </a:cubicBezTo>
                  <a:cubicBezTo>
                    <a:pt x="25" y="153"/>
                    <a:pt x="26" y="155"/>
                    <a:pt x="26" y="156"/>
                  </a:cubicBezTo>
                  <a:cubicBezTo>
                    <a:pt x="26" y="157"/>
                    <a:pt x="24" y="159"/>
                    <a:pt x="22" y="161"/>
                  </a:cubicBezTo>
                  <a:cubicBezTo>
                    <a:pt x="20" y="163"/>
                    <a:pt x="20" y="165"/>
                    <a:pt x="20" y="166"/>
                  </a:cubicBezTo>
                  <a:cubicBezTo>
                    <a:pt x="20" y="167"/>
                    <a:pt x="18" y="169"/>
                    <a:pt x="16" y="170"/>
                  </a:cubicBezTo>
                  <a:cubicBezTo>
                    <a:pt x="15" y="172"/>
                    <a:pt x="7" y="179"/>
                    <a:pt x="4" y="183"/>
                  </a:cubicBezTo>
                  <a:cubicBezTo>
                    <a:pt x="1" y="187"/>
                    <a:pt x="0" y="188"/>
                    <a:pt x="0" y="188"/>
                  </a:cubicBezTo>
                  <a:cubicBezTo>
                    <a:pt x="2" y="198"/>
                    <a:pt x="2" y="198"/>
                    <a:pt x="2" y="198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2" y="170"/>
                    <a:pt x="149" y="168"/>
                    <a:pt x="156" y="173"/>
                  </a:cubicBezTo>
                  <a:cubicBezTo>
                    <a:pt x="162" y="178"/>
                    <a:pt x="165" y="186"/>
                    <a:pt x="168" y="189"/>
                  </a:cubicBezTo>
                  <a:cubicBezTo>
                    <a:pt x="171" y="192"/>
                    <a:pt x="176" y="192"/>
                    <a:pt x="178" y="193"/>
                  </a:cubicBezTo>
                  <a:cubicBezTo>
                    <a:pt x="179" y="195"/>
                    <a:pt x="209" y="203"/>
                    <a:pt x="209" y="203"/>
                  </a:cubicBezTo>
                  <a:cubicBezTo>
                    <a:pt x="208" y="206"/>
                    <a:pt x="208" y="206"/>
                    <a:pt x="208" y="206"/>
                  </a:cubicBezTo>
                  <a:cubicBezTo>
                    <a:pt x="208" y="205"/>
                    <a:pt x="211" y="208"/>
                    <a:pt x="211" y="208"/>
                  </a:cubicBezTo>
                  <a:cubicBezTo>
                    <a:pt x="212" y="211"/>
                    <a:pt x="212" y="211"/>
                    <a:pt x="212" y="211"/>
                  </a:cubicBezTo>
                  <a:cubicBezTo>
                    <a:pt x="212" y="211"/>
                    <a:pt x="210" y="213"/>
                    <a:pt x="209" y="216"/>
                  </a:cubicBezTo>
                  <a:cubicBezTo>
                    <a:pt x="207" y="220"/>
                    <a:pt x="208" y="222"/>
                    <a:pt x="211" y="222"/>
                  </a:cubicBezTo>
                  <a:cubicBezTo>
                    <a:pt x="213" y="222"/>
                    <a:pt x="212" y="221"/>
                    <a:pt x="213" y="220"/>
                  </a:cubicBezTo>
                  <a:cubicBezTo>
                    <a:pt x="213" y="219"/>
                    <a:pt x="215" y="217"/>
                    <a:pt x="215" y="218"/>
                  </a:cubicBezTo>
                  <a:cubicBezTo>
                    <a:pt x="215" y="219"/>
                    <a:pt x="217" y="220"/>
                    <a:pt x="216" y="221"/>
                  </a:cubicBezTo>
                  <a:cubicBezTo>
                    <a:pt x="215" y="222"/>
                    <a:pt x="220" y="219"/>
                    <a:pt x="220" y="219"/>
                  </a:cubicBezTo>
                  <a:cubicBezTo>
                    <a:pt x="221" y="218"/>
                    <a:pt x="223" y="218"/>
                    <a:pt x="227" y="216"/>
                  </a:cubicBezTo>
                  <a:cubicBezTo>
                    <a:pt x="231" y="213"/>
                    <a:pt x="236" y="209"/>
                    <a:pt x="239" y="207"/>
                  </a:cubicBezTo>
                  <a:cubicBezTo>
                    <a:pt x="243" y="205"/>
                    <a:pt x="245" y="205"/>
                    <a:pt x="247" y="204"/>
                  </a:cubicBezTo>
                  <a:cubicBezTo>
                    <a:pt x="248" y="202"/>
                    <a:pt x="251" y="200"/>
                    <a:pt x="252" y="201"/>
                  </a:cubicBezTo>
                  <a:cubicBezTo>
                    <a:pt x="252" y="201"/>
                    <a:pt x="250" y="203"/>
                    <a:pt x="245" y="206"/>
                  </a:cubicBezTo>
                  <a:cubicBezTo>
                    <a:pt x="240" y="209"/>
                    <a:pt x="235" y="212"/>
                    <a:pt x="236" y="213"/>
                  </a:cubicBezTo>
                  <a:cubicBezTo>
                    <a:pt x="237" y="214"/>
                    <a:pt x="244" y="214"/>
                    <a:pt x="255" y="204"/>
                  </a:cubicBezTo>
                  <a:cubicBezTo>
                    <a:pt x="266" y="194"/>
                    <a:pt x="266" y="194"/>
                    <a:pt x="271" y="191"/>
                  </a:cubicBezTo>
                  <a:cubicBezTo>
                    <a:pt x="275" y="187"/>
                    <a:pt x="280" y="183"/>
                    <a:pt x="278" y="182"/>
                  </a:cubicBezTo>
                  <a:cubicBezTo>
                    <a:pt x="277" y="181"/>
                    <a:pt x="273" y="184"/>
                    <a:pt x="271" y="185"/>
                  </a:cubicBezTo>
                  <a:cubicBezTo>
                    <a:pt x="270" y="187"/>
                    <a:pt x="267" y="185"/>
                    <a:pt x="267" y="185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2" y="189"/>
                    <a:pt x="262" y="189"/>
                    <a:pt x="262" y="189"/>
                  </a:cubicBezTo>
                  <a:cubicBezTo>
                    <a:pt x="262" y="189"/>
                    <a:pt x="261" y="192"/>
                    <a:pt x="260" y="192"/>
                  </a:cubicBezTo>
                  <a:cubicBezTo>
                    <a:pt x="260" y="193"/>
                    <a:pt x="259" y="193"/>
                    <a:pt x="259" y="194"/>
                  </a:cubicBezTo>
                  <a:cubicBezTo>
                    <a:pt x="259" y="194"/>
                    <a:pt x="258" y="198"/>
                    <a:pt x="257" y="197"/>
                  </a:cubicBezTo>
                  <a:cubicBezTo>
                    <a:pt x="255" y="196"/>
                    <a:pt x="253" y="195"/>
                    <a:pt x="255" y="193"/>
                  </a:cubicBezTo>
                  <a:cubicBezTo>
                    <a:pt x="256" y="192"/>
                    <a:pt x="258" y="191"/>
                    <a:pt x="258" y="190"/>
                  </a:cubicBezTo>
                  <a:cubicBezTo>
                    <a:pt x="258" y="189"/>
                    <a:pt x="259" y="188"/>
                    <a:pt x="259" y="187"/>
                  </a:cubicBezTo>
                  <a:cubicBezTo>
                    <a:pt x="259" y="186"/>
                    <a:pt x="261" y="184"/>
                    <a:pt x="262" y="183"/>
                  </a:cubicBezTo>
                  <a:cubicBezTo>
                    <a:pt x="263" y="183"/>
                    <a:pt x="265" y="184"/>
                    <a:pt x="265" y="182"/>
                  </a:cubicBezTo>
                  <a:cubicBezTo>
                    <a:pt x="265" y="181"/>
                    <a:pt x="262" y="180"/>
                    <a:pt x="260" y="182"/>
                  </a:cubicBezTo>
                  <a:cubicBezTo>
                    <a:pt x="258" y="183"/>
                    <a:pt x="256" y="187"/>
                    <a:pt x="256" y="188"/>
                  </a:cubicBezTo>
                  <a:cubicBezTo>
                    <a:pt x="255" y="189"/>
                    <a:pt x="251" y="191"/>
                    <a:pt x="249" y="193"/>
                  </a:cubicBezTo>
                  <a:cubicBezTo>
                    <a:pt x="246" y="194"/>
                    <a:pt x="239" y="197"/>
                    <a:pt x="236" y="197"/>
                  </a:cubicBezTo>
                  <a:cubicBezTo>
                    <a:pt x="235" y="197"/>
                    <a:pt x="235" y="197"/>
                    <a:pt x="235" y="197"/>
                  </a:cubicBezTo>
                  <a:cubicBezTo>
                    <a:pt x="235" y="197"/>
                    <a:pt x="234" y="201"/>
                    <a:pt x="232" y="201"/>
                  </a:cubicBezTo>
                  <a:cubicBezTo>
                    <a:pt x="230" y="202"/>
                    <a:pt x="227" y="200"/>
                    <a:pt x="225" y="201"/>
                  </a:cubicBezTo>
                  <a:cubicBezTo>
                    <a:pt x="224" y="202"/>
                    <a:pt x="224" y="205"/>
                    <a:pt x="224" y="205"/>
                  </a:cubicBezTo>
                  <a:cubicBezTo>
                    <a:pt x="224" y="205"/>
                    <a:pt x="221" y="204"/>
                    <a:pt x="220" y="205"/>
                  </a:cubicBezTo>
                  <a:cubicBezTo>
                    <a:pt x="219" y="206"/>
                    <a:pt x="219" y="209"/>
                    <a:pt x="219" y="209"/>
                  </a:cubicBezTo>
                  <a:cubicBezTo>
                    <a:pt x="219" y="209"/>
                    <a:pt x="218" y="208"/>
                    <a:pt x="217" y="209"/>
                  </a:cubicBezTo>
                  <a:cubicBezTo>
                    <a:pt x="217" y="210"/>
                    <a:pt x="217" y="212"/>
                    <a:pt x="217" y="212"/>
                  </a:cubicBezTo>
                  <a:cubicBezTo>
                    <a:pt x="217" y="212"/>
                    <a:pt x="214" y="211"/>
                    <a:pt x="213" y="211"/>
                  </a:cubicBezTo>
                  <a:cubicBezTo>
                    <a:pt x="212" y="208"/>
                    <a:pt x="212" y="208"/>
                    <a:pt x="212" y="208"/>
                  </a:cubicBezTo>
                  <a:cubicBezTo>
                    <a:pt x="212" y="208"/>
                    <a:pt x="217" y="204"/>
                    <a:pt x="217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19" y="190"/>
                    <a:pt x="217" y="186"/>
                    <a:pt x="216" y="180"/>
                  </a:cubicBezTo>
                  <a:cubicBezTo>
                    <a:pt x="215" y="179"/>
                    <a:pt x="215" y="179"/>
                    <a:pt x="215" y="178"/>
                  </a:cubicBezTo>
                  <a:cubicBezTo>
                    <a:pt x="214" y="175"/>
                    <a:pt x="213" y="172"/>
                    <a:pt x="213" y="171"/>
                  </a:cubicBezTo>
                  <a:cubicBezTo>
                    <a:pt x="212" y="167"/>
                    <a:pt x="211" y="154"/>
                    <a:pt x="211" y="152"/>
                  </a:cubicBezTo>
                  <a:cubicBezTo>
                    <a:pt x="210" y="149"/>
                    <a:pt x="209" y="124"/>
                    <a:pt x="209" y="115"/>
                  </a:cubicBezTo>
                  <a:cubicBezTo>
                    <a:pt x="209" y="114"/>
                    <a:pt x="209" y="114"/>
                    <a:pt x="209" y="114"/>
                  </a:cubicBezTo>
                  <a:cubicBezTo>
                    <a:pt x="209" y="114"/>
                    <a:pt x="209" y="114"/>
                    <a:pt x="209" y="114"/>
                  </a:cubicBezTo>
                  <a:cubicBezTo>
                    <a:pt x="209" y="114"/>
                    <a:pt x="209" y="114"/>
                    <a:pt x="209" y="114"/>
                  </a:cubicBezTo>
                  <a:cubicBezTo>
                    <a:pt x="209" y="114"/>
                    <a:pt x="207" y="106"/>
                    <a:pt x="206" y="100"/>
                  </a:cubicBezTo>
                  <a:cubicBezTo>
                    <a:pt x="205" y="97"/>
                    <a:pt x="204" y="94"/>
                    <a:pt x="203" y="9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7" name="Freeform 54"/>
            <p:cNvSpPr>
              <a:spLocks/>
            </p:cNvSpPr>
            <p:nvPr/>
          </p:nvSpPr>
          <p:spPr bwMode="auto">
            <a:xfrm>
              <a:off x="16774598" y="4908327"/>
              <a:ext cx="236538" cy="461963"/>
            </a:xfrm>
            <a:custGeom>
              <a:avLst/>
              <a:gdLst>
                <a:gd name="T0" fmla="*/ 55 w 63"/>
                <a:gd name="T1" fmla="*/ 96 h 123"/>
                <a:gd name="T2" fmla="*/ 20 w 63"/>
                <a:gd name="T3" fmla="*/ 0 h 123"/>
                <a:gd name="T4" fmla="*/ 18 w 63"/>
                <a:gd name="T5" fmla="*/ 2 h 123"/>
                <a:gd name="T6" fmla="*/ 15 w 63"/>
                <a:gd name="T7" fmla="*/ 2 h 123"/>
                <a:gd name="T8" fmla="*/ 12 w 63"/>
                <a:gd name="T9" fmla="*/ 5 h 123"/>
                <a:gd name="T10" fmla="*/ 10 w 63"/>
                <a:gd name="T11" fmla="*/ 7 h 123"/>
                <a:gd name="T12" fmla="*/ 11 w 63"/>
                <a:gd name="T13" fmla="*/ 14 h 123"/>
                <a:gd name="T14" fmla="*/ 11 w 63"/>
                <a:gd name="T15" fmla="*/ 15 h 123"/>
                <a:gd name="T16" fmla="*/ 12 w 63"/>
                <a:gd name="T17" fmla="*/ 21 h 123"/>
                <a:gd name="T18" fmla="*/ 12 w 63"/>
                <a:gd name="T19" fmla="*/ 25 h 123"/>
                <a:gd name="T20" fmla="*/ 12 w 63"/>
                <a:gd name="T21" fmla="*/ 29 h 123"/>
                <a:gd name="T22" fmla="*/ 15 w 63"/>
                <a:gd name="T23" fmla="*/ 34 h 123"/>
                <a:gd name="T24" fmla="*/ 15 w 63"/>
                <a:gd name="T25" fmla="*/ 36 h 123"/>
                <a:gd name="T26" fmla="*/ 10 w 63"/>
                <a:gd name="T27" fmla="*/ 50 h 123"/>
                <a:gd name="T28" fmla="*/ 10 w 63"/>
                <a:gd name="T29" fmla="*/ 50 h 123"/>
                <a:gd name="T30" fmla="*/ 8 w 63"/>
                <a:gd name="T31" fmla="*/ 51 h 123"/>
                <a:gd name="T32" fmla="*/ 5 w 63"/>
                <a:gd name="T33" fmla="*/ 53 h 123"/>
                <a:gd name="T34" fmla="*/ 5 w 63"/>
                <a:gd name="T35" fmla="*/ 55 h 123"/>
                <a:gd name="T36" fmla="*/ 6 w 63"/>
                <a:gd name="T37" fmla="*/ 62 h 123"/>
                <a:gd name="T38" fmla="*/ 6 w 63"/>
                <a:gd name="T39" fmla="*/ 71 h 123"/>
                <a:gd name="T40" fmla="*/ 6 w 63"/>
                <a:gd name="T41" fmla="*/ 79 h 123"/>
                <a:gd name="T42" fmla="*/ 5 w 63"/>
                <a:gd name="T43" fmla="*/ 80 h 123"/>
                <a:gd name="T44" fmla="*/ 5 w 63"/>
                <a:gd name="T45" fmla="*/ 80 h 123"/>
                <a:gd name="T46" fmla="*/ 4 w 63"/>
                <a:gd name="T47" fmla="*/ 80 h 123"/>
                <a:gd name="T48" fmla="*/ 3 w 63"/>
                <a:gd name="T49" fmla="*/ 83 h 123"/>
                <a:gd name="T50" fmla="*/ 3 w 63"/>
                <a:gd name="T51" fmla="*/ 87 h 123"/>
                <a:gd name="T52" fmla="*/ 3 w 63"/>
                <a:gd name="T53" fmla="*/ 88 h 123"/>
                <a:gd name="T54" fmla="*/ 1 w 63"/>
                <a:gd name="T55" fmla="*/ 90 h 123"/>
                <a:gd name="T56" fmla="*/ 1 w 63"/>
                <a:gd name="T57" fmla="*/ 90 h 123"/>
                <a:gd name="T58" fmla="*/ 0 w 63"/>
                <a:gd name="T59" fmla="*/ 91 h 123"/>
                <a:gd name="T60" fmla="*/ 1 w 63"/>
                <a:gd name="T61" fmla="*/ 92 h 123"/>
                <a:gd name="T62" fmla="*/ 5 w 63"/>
                <a:gd name="T63" fmla="*/ 103 h 123"/>
                <a:gd name="T64" fmla="*/ 5 w 63"/>
                <a:gd name="T65" fmla="*/ 104 h 123"/>
                <a:gd name="T66" fmla="*/ 6 w 63"/>
                <a:gd name="T67" fmla="*/ 107 h 123"/>
                <a:gd name="T68" fmla="*/ 7 w 63"/>
                <a:gd name="T69" fmla="*/ 110 h 123"/>
                <a:gd name="T70" fmla="*/ 7 w 63"/>
                <a:gd name="T71" fmla="*/ 111 h 123"/>
                <a:gd name="T72" fmla="*/ 7 w 63"/>
                <a:gd name="T73" fmla="*/ 111 h 123"/>
                <a:gd name="T74" fmla="*/ 7 w 63"/>
                <a:gd name="T75" fmla="*/ 111 h 123"/>
                <a:gd name="T76" fmla="*/ 6 w 63"/>
                <a:gd name="T77" fmla="*/ 113 h 123"/>
                <a:gd name="T78" fmla="*/ 6 w 63"/>
                <a:gd name="T79" fmla="*/ 115 h 123"/>
                <a:gd name="T80" fmla="*/ 6 w 63"/>
                <a:gd name="T81" fmla="*/ 120 h 123"/>
                <a:gd name="T82" fmla="*/ 6 w 63"/>
                <a:gd name="T83" fmla="*/ 123 h 123"/>
                <a:gd name="T84" fmla="*/ 6 w 63"/>
                <a:gd name="T85" fmla="*/ 115 h 123"/>
                <a:gd name="T86" fmla="*/ 6 w 63"/>
                <a:gd name="T87" fmla="*/ 115 h 123"/>
                <a:gd name="T88" fmla="*/ 6 w 63"/>
                <a:gd name="T89" fmla="*/ 114 h 123"/>
                <a:gd name="T90" fmla="*/ 5 w 63"/>
                <a:gd name="T91" fmla="*/ 123 h 123"/>
                <a:gd name="T92" fmla="*/ 47 w 63"/>
                <a:gd name="T93" fmla="*/ 115 h 123"/>
                <a:gd name="T94" fmla="*/ 49 w 63"/>
                <a:gd name="T95" fmla="*/ 110 h 123"/>
                <a:gd name="T96" fmla="*/ 49 w 63"/>
                <a:gd name="T97" fmla="*/ 110 h 123"/>
                <a:gd name="T98" fmla="*/ 49 w 63"/>
                <a:gd name="T99" fmla="*/ 110 h 123"/>
                <a:gd name="T100" fmla="*/ 52 w 63"/>
                <a:gd name="T101" fmla="*/ 109 h 123"/>
                <a:gd name="T102" fmla="*/ 52 w 63"/>
                <a:gd name="T103" fmla="*/ 109 h 123"/>
                <a:gd name="T104" fmla="*/ 55 w 63"/>
                <a:gd name="T105" fmla="*/ 106 h 123"/>
                <a:gd name="T106" fmla="*/ 56 w 63"/>
                <a:gd name="T107" fmla="*/ 105 h 123"/>
                <a:gd name="T108" fmla="*/ 61 w 63"/>
                <a:gd name="T109" fmla="*/ 106 h 123"/>
                <a:gd name="T110" fmla="*/ 56 w 63"/>
                <a:gd name="T111" fmla="*/ 105 h 123"/>
                <a:gd name="T112" fmla="*/ 55 w 63"/>
                <a:gd name="T113" fmla="*/ 106 h 123"/>
                <a:gd name="T114" fmla="*/ 56 w 63"/>
                <a:gd name="T115" fmla="*/ 105 h 123"/>
                <a:gd name="T116" fmla="*/ 61 w 63"/>
                <a:gd name="T117" fmla="*/ 106 h 123"/>
                <a:gd name="T118" fmla="*/ 63 w 63"/>
                <a:gd name="T119" fmla="*/ 103 h 123"/>
                <a:gd name="T120" fmla="*/ 55 w 63"/>
                <a:gd name="T121" fmla="*/ 9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" h="123">
                  <a:moveTo>
                    <a:pt x="55" y="96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2" y="4"/>
                    <a:pt x="12" y="5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0" y="18"/>
                    <a:pt x="12" y="21"/>
                  </a:cubicBezTo>
                  <a:cubicBezTo>
                    <a:pt x="13" y="23"/>
                    <a:pt x="13" y="24"/>
                    <a:pt x="12" y="25"/>
                  </a:cubicBezTo>
                  <a:cubicBezTo>
                    <a:pt x="12" y="26"/>
                    <a:pt x="12" y="28"/>
                    <a:pt x="12" y="29"/>
                  </a:cubicBezTo>
                  <a:cubicBezTo>
                    <a:pt x="13" y="31"/>
                    <a:pt x="14" y="33"/>
                    <a:pt x="15" y="34"/>
                  </a:cubicBezTo>
                  <a:cubicBezTo>
                    <a:pt x="15" y="34"/>
                    <a:pt x="15" y="35"/>
                    <a:pt x="15" y="36"/>
                  </a:cubicBezTo>
                  <a:cubicBezTo>
                    <a:pt x="16" y="41"/>
                    <a:pt x="15" y="48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8" y="51"/>
                  </a:cubicBezTo>
                  <a:cubicBezTo>
                    <a:pt x="6" y="51"/>
                    <a:pt x="6" y="52"/>
                    <a:pt x="5" y="53"/>
                  </a:cubicBezTo>
                  <a:cubicBezTo>
                    <a:pt x="5" y="53"/>
                    <a:pt x="5" y="54"/>
                    <a:pt x="5" y="55"/>
                  </a:cubicBezTo>
                  <a:cubicBezTo>
                    <a:pt x="6" y="57"/>
                    <a:pt x="6" y="60"/>
                    <a:pt x="6" y="62"/>
                  </a:cubicBezTo>
                  <a:cubicBezTo>
                    <a:pt x="6" y="64"/>
                    <a:pt x="6" y="68"/>
                    <a:pt x="6" y="71"/>
                  </a:cubicBezTo>
                  <a:cubicBezTo>
                    <a:pt x="6" y="73"/>
                    <a:pt x="7" y="77"/>
                    <a:pt x="6" y="79"/>
                  </a:cubicBezTo>
                  <a:cubicBezTo>
                    <a:pt x="6" y="79"/>
                    <a:pt x="6" y="79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0"/>
                    <a:pt x="4" y="80"/>
                    <a:pt x="4" y="80"/>
                  </a:cubicBezTo>
                  <a:cubicBezTo>
                    <a:pt x="4" y="81"/>
                    <a:pt x="3" y="82"/>
                    <a:pt x="3" y="83"/>
                  </a:cubicBezTo>
                  <a:cubicBezTo>
                    <a:pt x="3" y="84"/>
                    <a:pt x="3" y="86"/>
                    <a:pt x="3" y="87"/>
                  </a:cubicBezTo>
                  <a:cubicBezTo>
                    <a:pt x="3" y="87"/>
                    <a:pt x="3" y="87"/>
                    <a:pt x="3" y="88"/>
                  </a:cubicBezTo>
                  <a:cubicBezTo>
                    <a:pt x="2" y="89"/>
                    <a:pt x="2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1"/>
                    <a:pt x="0" y="91"/>
                    <a:pt x="0" y="91"/>
                  </a:cubicBezTo>
                  <a:cubicBezTo>
                    <a:pt x="0" y="91"/>
                    <a:pt x="1" y="91"/>
                    <a:pt x="1" y="92"/>
                  </a:cubicBezTo>
                  <a:cubicBezTo>
                    <a:pt x="4" y="94"/>
                    <a:pt x="5" y="99"/>
                    <a:pt x="5" y="103"/>
                  </a:cubicBezTo>
                  <a:cubicBezTo>
                    <a:pt x="5" y="103"/>
                    <a:pt x="5" y="103"/>
                    <a:pt x="5" y="104"/>
                  </a:cubicBezTo>
                  <a:cubicBezTo>
                    <a:pt x="5" y="105"/>
                    <a:pt x="5" y="106"/>
                    <a:pt x="6" y="107"/>
                  </a:cubicBezTo>
                  <a:cubicBezTo>
                    <a:pt x="6" y="108"/>
                    <a:pt x="6" y="109"/>
                    <a:pt x="7" y="110"/>
                  </a:cubicBezTo>
                  <a:cubicBezTo>
                    <a:pt x="7" y="110"/>
                    <a:pt x="7" y="110"/>
                    <a:pt x="7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1"/>
                    <a:pt x="7" y="112"/>
                    <a:pt x="6" y="113"/>
                  </a:cubicBezTo>
                  <a:cubicBezTo>
                    <a:pt x="6" y="113"/>
                    <a:pt x="6" y="114"/>
                    <a:pt x="6" y="115"/>
                  </a:cubicBezTo>
                  <a:cubicBezTo>
                    <a:pt x="6" y="116"/>
                    <a:pt x="6" y="120"/>
                    <a:pt x="6" y="120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3"/>
                    <a:pt x="6" y="118"/>
                    <a:pt x="6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5"/>
                    <a:pt x="6" y="114"/>
                    <a:pt x="6" y="114"/>
                  </a:cubicBezTo>
                  <a:cubicBezTo>
                    <a:pt x="5" y="118"/>
                    <a:pt x="5" y="123"/>
                    <a:pt x="5" y="123"/>
                  </a:cubicBezTo>
                  <a:cubicBezTo>
                    <a:pt x="47" y="115"/>
                    <a:pt x="47" y="115"/>
                    <a:pt x="47" y="115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2" y="105"/>
                    <a:pt x="63" y="104"/>
                    <a:pt x="63" y="103"/>
                  </a:cubicBezTo>
                  <a:cubicBezTo>
                    <a:pt x="59" y="104"/>
                    <a:pt x="55" y="96"/>
                    <a:pt x="55" y="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8" name="Freeform 55"/>
            <p:cNvSpPr>
              <a:spLocks/>
            </p:cNvSpPr>
            <p:nvPr/>
          </p:nvSpPr>
          <p:spPr bwMode="auto">
            <a:xfrm>
              <a:off x="16587272" y="4963889"/>
              <a:ext cx="244475" cy="428626"/>
            </a:xfrm>
            <a:custGeom>
              <a:avLst/>
              <a:gdLst>
                <a:gd name="T0" fmla="*/ 56 w 65"/>
                <a:gd name="T1" fmla="*/ 99 h 114"/>
                <a:gd name="T2" fmla="*/ 56 w 65"/>
                <a:gd name="T3" fmla="*/ 97 h 114"/>
                <a:gd name="T4" fmla="*/ 55 w 65"/>
                <a:gd name="T5" fmla="*/ 90 h 114"/>
                <a:gd name="T6" fmla="*/ 54 w 65"/>
                <a:gd name="T7" fmla="*/ 83 h 114"/>
                <a:gd name="T8" fmla="*/ 54 w 65"/>
                <a:gd name="T9" fmla="*/ 81 h 114"/>
                <a:gd name="T10" fmla="*/ 50 w 65"/>
                <a:gd name="T11" fmla="*/ 77 h 114"/>
                <a:gd name="T12" fmla="*/ 52 w 65"/>
                <a:gd name="T13" fmla="*/ 70 h 114"/>
                <a:gd name="T14" fmla="*/ 53 w 65"/>
                <a:gd name="T15" fmla="*/ 67 h 114"/>
                <a:gd name="T16" fmla="*/ 55 w 65"/>
                <a:gd name="T17" fmla="*/ 65 h 114"/>
                <a:gd name="T18" fmla="*/ 56 w 65"/>
                <a:gd name="T19" fmla="*/ 61 h 114"/>
                <a:gd name="T20" fmla="*/ 55 w 65"/>
                <a:gd name="T21" fmla="*/ 40 h 114"/>
                <a:gd name="T22" fmla="*/ 55 w 65"/>
                <a:gd name="T23" fmla="*/ 39 h 114"/>
                <a:gd name="T24" fmla="*/ 56 w 65"/>
                <a:gd name="T25" fmla="*/ 36 h 114"/>
                <a:gd name="T26" fmla="*/ 58 w 65"/>
                <a:gd name="T27" fmla="*/ 35 h 114"/>
                <a:gd name="T28" fmla="*/ 60 w 65"/>
                <a:gd name="T29" fmla="*/ 35 h 114"/>
                <a:gd name="T30" fmla="*/ 64 w 65"/>
                <a:gd name="T31" fmla="*/ 28 h 114"/>
                <a:gd name="T32" fmla="*/ 65 w 65"/>
                <a:gd name="T33" fmla="*/ 21 h 114"/>
                <a:gd name="T34" fmla="*/ 63 w 65"/>
                <a:gd name="T35" fmla="*/ 16 h 114"/>
                <a:gd name="T36" fmla="*/ 62 w 65"/>
                <a:gd name="T37" fmla="*/ 10 h 114"/>
                <a:gd name="T38" fmla="*/ 61 w 65"/>
                <a:gd name="T39" fmla="*/ 4 h 114"/>
                <a:gd name="T40" fmla="*/ 0 w 65"/>
                <a:gd name="T41" fmla="*/ 17 h 114"/>
                <a:gd name="T42" fmla="*/ 0 w 65"/>
                <a:gd name="T43" fmla="*/ 17 h 114"/>
                <a:gd name="T44" fmla="*/ 3 w 65"/>
                <a:gd name="T45" fmla="*/ 26 h 114"/>
                <a:gd name="T46" fmla="*/ 3 w 65"/>
                <a:gd name="T47" fmla="*/ 30 h 114"/>
                <a:gd name="T48" fmla="*/ 8 w 65"/>
                <a:gd name="T49" fmla="*/ 41 h 114"/>
                <a:gd name="T50" fmla="*/ 10 w 65"/>
                <a:gd name="T51" fmla="*/ 54 h 114"/>
                <a:gd name="T52" fmla="*/ 12 w 65"/>
                <a:gd name="T53" fmla="*/ 66 h 114"/>
                <a:gd name="T54" fmla="*/ 13 w 65"/>
                <a:gd name="T55" fmla="*/ 69 h 114"/>
                <a:gd name="T56" fmla="*/ 14 w 65"/>
                <a:gd name="T57" fmla="*/ 75 h 114"/>
                <a:gd name="T58" fmla="*/ 15 w 65"/>
                <a:gd name="T59" fmla="*/ 81 h 114"/>
                <a:gd name="T60" fmla="*/ 17 w 65"/>
                <a:gd name="T61" fmla="*/ 79 h 114"/>
                <a:gd name="T62" fmla="*/ 19 w 65"/>
                <a:gd name="T63" fmla="*/ 80 h 114"/>
                <a:gd name="T64" fmla="*/ 20 w 65"/>
                <a:gd name="T65" fmla="*/ 82 h 114"/>
                <a:gd name="T66" fmla="*/ 25 w 65"/>
                <a:gd name="T67" fmla="*/ 99 h 114"/>
                <a:gd name="T68" fmla="*/ 27 w 65"/>
                <a:gd name="T69" fmla="*/ 107 h 114"/>
                <a:gd name="T70" fmla="*/ 28 w 65"/>
                <a:gd name="T71" fmla="*/ 114 h 114"/>
                <a:gd name="T72" fmla="*/ 56 w 65"/>
                <a:gd name="T73" fmla="*/ 9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114">
                  <a:moveTo>
                    <a:pt x="56" y="99"/>
                  </a:move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8"/>
                    <a:pt x="56" y="98"/>
                  </a:cubicBezTo>
                  <a:cubicBezTo>
                    <a:pt x="56" y="98"/>
                    <a:pt x="56" y="97"/>
                    <a:pt x="56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7" y="95"/>
                    <a:pt x="55" y="93"/>
                    <a:pt x="55" y="90"/>
                  </a:cubicBezTo>
                  <a:cubicBezTo>
                    <a:pt x="55" y="89"/>
                    <a:pt x="55" y="88"/>
                    <a:pt x="55" y="87"/>
                  </a:cubicBezTo>
                  <a:cubicBezTo>
                    <a:pt x="54" y="85"/>
                    <a:pt x="54" y="84"/>
                    <a:pt x="54" y="83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1"/>
                    <a:pt x="54" y="81"/>
                  </a:cubicBezTo>
                  <a:cubicBezTo>
                    <a:pt x="53" y="81"/>
                    <a:pt x="53" y="79"/>
                    <a:pt x="52" y="78"/>
                  </a:cubicBezTo>
                  <a:cubicBezTo>
                    <a:pt x="51" y="78"/>
                    <a:pt x="51" y="77"/>
                    <a:pt x="50" y="77"/>
                  </a:cubicBezTo>
                  <a:cubicBezTo>
                    <a:pt x="50" y="76"/>
                    <a:pt x="50" y="76"/>
                    <a:pt x="49" y="76"/>
                  </a:cubicBezTo>
                  <a:cubicBezTo>
                    <a:pt x="49" y="76"/>
                    <a:pt x="52" y="75"/>
                    <a:pt x="52" y="70"/>
                  </a:cubicBezTo>
                  <a:cubicBezTo>
                    <a:pt x="52" y="69"/>
                    <a:pt x="53" y="68"/>
                    <a:pt x="53" y="68"/>
                  </a:cubicBezTo>
                  <a:cubicBezTo>
                    <a:pt x="53" y="68"/>
                    <a:pt x="53" y="68"/>
                    <a:pt x="53" y="67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6"/>
                    <a:pt x="54" y="66"/>
                    <a:pt x="55" y="65"/>
                  </a:cubicBezTo>
                  <a:cubicBezTo>
                    <a:pt x="55" y="64"/>
                    <a:pt x="56" y="63"/>
                    <a:pt x="56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60"/>
                    <a:pt x="55" y="44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8"/>
                    <a:pt x="55" y="38"/>
                    <a:pt x="55" y="37"/>
                  </a:cubicBezTo>
                  <a:cubicBezTo>
                    <a:pt x="55" y="37"/>
                    <a:pt x="55" y="37"/>
                    <a:pt x="56" y="36"/>
                  </a:cubicBezTo>
                  <a:cubicBezTo>
                    <a:pt x="56" y="36"/>
                    <a:pt x="57" y="35"/>
                    <a:pt x="58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9" y="35"/>
                    <a:pt x="59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1" y="33"/>
                    <a:pt x="64" y="30"/>
                    <a:pt x="64" y="28"/>
                  </a:cubicBezTo>
                  <a:cubicBezTo>
                    <a:pt x="64" y="27"/>
                    <a:pt x="65" y="24"/>
                    <a:pt x="65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0"/>
                    <a:pt x="64" y="20"/>
                    <a:pt x="64" y="19"/>
                  </a:cubicBezTo>
                  <a:cubicBezTo>
                    <a:pt x="64" y="18"/>
                    <a:pt x="63" y="17"/>
                    <a:pt x="63" y="16"/>
                  </a:cubicBezTo>
                  <a:cubicBezTo>
                    <a:pt x="62" y="15"/>
                    <a:pt x="61" y="13"/>
                    <a:pt x="62" y="12"/>
                  </a:cubicBezTo>
                  <a:cubicBezTo>
                    <a:pt x="62" y="11"/>
                    <a:pt x="62" y="11"/>
                    <a:pt x="62" y="10"/>
                  </a:cubicBezTo>
                  <a:cubicBezTo>
                    <a:pt x="63" y="8"/>
                    <a:pt x="62" y="6"/>
                    <a:pt x="61" y="5"/>
                  </a:cubicBezTo>
                  <a:cubicBezTo>
                    <a:pt x="61" y="5"/>
                    <a:pt x="61" y="4"/>
                    <a:pt x="61" y="4"/>
                  </a:cubicBezTo>
                  <a:cubicBezTo>
                    <a:pt x="60" y="3"/>
                    <a:pt x="60" y="1"/>
                    <a:pt x="6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8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2" y="21"/>
                    <a:pt x="4" y="24"/>
                    <a:pt x="3" y="26"/>
                  </a:cubicBezTo>
                  <a:cubicBezTo>
                    <a:pt x="3" y="27"/>
                    <a:pt x="3" y="27"/>
                    <a:pt x="3" y="28"/>
                  </a:cubicBezTo>
                  <a:cubicBezTo>
                    <a:pt x="3" y="29"/>
                    <a:pt x="3" y="30"/>
                    <a:pt x="3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5" y="36"/>
                    <a:pt x="7" y="39"/>
                    <a:pt x="8" y="41"/>
                  </a:cubicBezTo>
                  <a:cubicBezTo>
                    <a:pt x="11" y="46"/>
                    <a:pt x="10" y="49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9"/>
                    <a:pt x="10" y="62"/>
                    <a:pt x="11" y="65"/>
                  </a:cubicBezTo>
                  <a:cubicBezTo>
                    <a:pt x="11" y="65"/>
                    <a:pt x="11" y="66"/>
                    <a:pt x="12" y="66"/>
                  </a:cubicBezTo>
                  <a:cubicBezTo>
                    <a:pt x="12" y="66"/>
                    <a:pt x="12" y="67"/>
                    <a:pt x="12" y="67"/>
                  </a:cubicBezTo>
                  <a:cubicBezTo>
                    <a:pt x="13" y="68"/>
                    <a:pt x="13" y="69"/>
                    <a:pt x="13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1"/>
                    <a:pt x="14" y="73"/>
                    <a:pt x="14" y="75"/>
                  </a:cubicBezTo>
                  <a:cubicBezTo>
                    <a:pt x="15" y="75"/>
                    <a:pt x="15" y="76"/>
                    <a:pt x="15" y="76"/>
                  </a:cubicBezTo>
                  <a:cubicBezTo>
                    <a:pt x="15" y="78"/>
                    <a:pt x="15" y="80"/>
                    <a:pt x="15" y="81"/>
                  </a:cubicBezTo>
                  <a:cubicBezTo>
                    <a:pt x="15" y="81"/>
                    <a:pt x="15" y="82"/>
                    <a:pt x="15" y="82"/>
                  </a:cubicBezTo>
                  <a:cubicBezTo>
                    <a:pt x="15" y="82"/>
                    <a:pt x="16" y="80"/>
                    <a:pt x="17" y="79"/>
                  </a:cubicBezTo>
                  <a:cubicBezTo>
                    <a:pt x="18" y="78"/>
                    <a:pt x="19" y="77"/>
                    <a:pt x="19" y="79"/>
                  </a:cubicBezTo>
                  <a:cubicBezTo>
                    <a:pt x="19" y="79"/>
                    <a:pt x="19" y="80"/>
                    <a:pt x="19" y="80"/>
                  </a:cubicBezTo>
                  <a:cubicBezTo>
                    <a:pt x="20" y="80"/>
                    <a:pt x="20" y="81"/>
                    <a:pt x="20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4"/>
                    <a:pt x="22" y="88"/>
                    <a:pt x="23" y="92"/>
                  </a:cubicBezTo>
                  <a:cubicBezTo>
                    <a:pt x="24" y="94"/>
                    <a:pt x="25" y="96"/>
                    <a:pt x="25" y="99"/>
                  </a:cubicBezTo>
                  <a:cubicBezTo>
                    <a:pt x="25" y="99"/>
                    <a:pt x="25" y="99"/>
                    <a:pt x="25" y="100"/>
                  </a:cubicBezTo>
                  <a:cubicBezTo>
                    <a:pt x="26" y="102"/>
                    <a:pt x="26" y="105"/>
                    <a:pt x="27" y="107"/>
                  </a:cubicBezTo>
                  <a:cubicBezTo>
                    <a:pt x="27" y="110"/>
                    <a:pt x="28" y="112"/>
                    <a:pt x="28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108"/>
                    <a:pt x="55" y="103"/>
                    <a:pt x="56" y="9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89" name="Freeform 56"/>
            <p:cNvSpPr>
              <a:spLocks/>
            </p:cNvSpPr>
            <p:nvPr/>
          </p:nvSpPr>
          <p:spPr bwMode="auto">
            <a:xfrm>
              <a:off x="14221900" y="4990877"/>
              <a:ext cx="717550" cy="758826"/>
            </a:xfrm>
            <a:custGeom>
              <a:avLst/>
              <a:gdLst>
                <a:gd name="T0" fmla="*/ 165 w 191"/>
                <a:gd name="T1" fmla="*/ 77 h 202"/>
                <a:gd name="T2" fmla="*/ 163 w 191"/>
                <a:gd name="T3" fmla="*/ 73 h 202"/>
                <a:gd name="T4" fmla="*/ 162 w 191"/>
                <a:gd name="T5" fmla="*/ 64 h 202"/>
                <a:gd name="T6" fmla="*/ 160 w 191"/>
                <a:gd name="T7" fmla="*/ 57 h 202"/>
                <a:gd name="T8" fmla="*/ 157 w 191"/>
                <a:gd name="T9" fmla="*/ 54 h 202"/>
                <a:gd name="T10" fmla="*/ 146 w 191"/>
                <a:gd name="T11" fmla="*/ 44 h 202"/>
                <a:gd name="T12" fmla="*/ 120 w 191"/>
                <a:gd name="T13" fmla="*/ 32 h 202"/>
                <a:gd name="T14" fmla="*/ 118 w 191"/>
                <a:gd name="T15" fmla="*/ 32 h 202"/>
                <a:gd name="T16" fmla="*/ 114 w 191"/>
                <a:gd name="T17" fmla="*/ 31 h 202"/>
                <a:gd name="T18" fmla="*/ 109 w 191"/>
                <a:gd name="T19" fmla="*/ 29 h 202"/>
                <a:gd name="T20" fmla="*/ 101 w 191"/>
                <a:gd name="T21" fmla="*/ 28 h 202"/>
                <a:gd name="T22" fmla="*/ 92 w 191"/>
                <a:gd name="T23" fmla="*/ 25 h 202"/>
                <a:gd name="T24" fmla="*/ 90 w 191"/>
                <a:gd name="T25" fmla="*/ 24 h 202"/>
                <a:gd name="T26" fmla="*/ 82 w 191"/>
                <a:gd name="T27" fmla="*/ 20 h 202"/>
                <a:gd name="T28" fmla="*/ 71 w 191"/>
                <a:gd name="T29" fmla="*/ 13 h 202"/>
                <a:gd name="T30" fmla="*/ 68 w 191"/>
                <a:gd name="T31" fmla="*/ 8 h 202"/>
                <a:gd name="T32" fmla="*/ 60 w 191"/>
                <a:gd name="T33" fmla="*/ 0 h 202"/>
                <a:gd name="T34" fmla="*/ 45 w 191"/>
                <a:gd name="T35" fmla="*/ 6 h 202"/>
                <a:gd name="T36" fmla="*/ 22 w 191"/>
                <a:gd name="T37" fmla="*/ 14 h 202"/>
                <a:gd name="T38" fmla="*/ 18 w 191"/>
                <a:gd name="T39" fmla="*/ 41 h 202"/>
                <a:gd name="T40" fmla="*/ 0 w 191"/>
                <a:gd name="T41" fmla="*/ 52 h 202"/>
                <a:gd name="T42" fmla="*/ 3 w 191"/>
                <a:gd name="T43" fmla="*/ 81 h 202"/>
                <a:gd name="T44" fmla="*/ 4 w 191"/>
                <a:gd name="T45" fmla="*/ 102 h 202"/>
                <a:gd name="T46" fmla="*/ 17 w 191"/>
                <a:gd name="T47" fmla="*/ 114 h 202"/>
                <a:gd name="T48" fmla="*/ 39 w 191"/>
                <a:gd name="T49" fmla="*/ 130 h 202"/>
                <a:gd name="T50" fmla="*/ 49 w 191"/>
                <a:gd name="T51" fmla="*/ 142 h 202"/>
                <a:gd name="T52" fmla="*/ 53 w 191"/>
                <a:gd name="T53" fmla="*/ 153 h 202"/>
                <a:gd name="T54" fmla="*/ 59 w 191"/>
                <a:gd name="T55" fmla="*/ 170 h 202"/>
                <a:gd name="T56" fmla="*/ 56 w 191"/>
                <a:gd name="T57" fmla="*/ 181 h 202"/>
                <a:gd name="T58" fmla="*/ 64 w 191"/>
                <a:gd name="T59" fmla="*/ 196 h 202"/>
                <a:gd name="T60" fmla="*/ 72 w 191"/>
                <a:gd name="T61" fmla="*/ 202 h 202"/>
                <a:gd name="T62" fmla="*/ 170 w 191"/>
                <a:gd name="T63" fmla="*/ 199 h 202"/>
                <a:gd name="T64" fmla="*/ 170 w 191"/>
                <a:gd name="T65" fmla="*/ 196 h 202"/>
                <a:gd name="T66" fmla="*/ 170 w 191"/>
                <a:gd name="T67" fmla="*/ 178 h 202"/>
                <a:gd name="T68" fmla="*/ 166 w 191"/>
                <a:gd name="T69" fmla="*/ 162 h 202"/>
                <a:gd name="T70" fmla="*/ 167 w 191"/>
                <a:gd name="T71" fmla="*/ 135 h 202"/>
                <a:gd name="T72" fmla="*/ 170 w 191"/>
                <a:gd name="T73" fmla="*/ 119 h 202"/>
                <a:gd name="T74" fmla="*/ 175 w 191"/>
                <a:gd name="T75" fmla="*/ 109 h 202"/>
                <a:gd name="T76" fmla="*/ 190 w 191"/>
                <a:gd name="T77" fmla="*/ 64 h 202"/>
                <a:gd name="T78" fmla="*/ 182 w 191"/>
                <a:gd name="T79" fmla="*/ 72 h 202"/>
                <a:gd name="T80" fmla="*/ 178 w 191"/>
                <a:gd name="T81" fmla="*/ 80 h 202"/>
                <a:gd name="T82" fmla="*/ 173 w 191"/>
                <a:gd name="T83" fmla="*/ 90 h 202"/>
                <a:gd name="T84" fmla="*/ 158 w 191"/>
                <a:gd name="T85" fmla="*/ 113 h 202"/>
                <a:gd name="T86" fmla="*/ 155 w 191"/>
                <a:gd name="T87" fmla="*/ 116 h 202"/>
                <a:gd name="T88" fmla="*/ 155 w 191"/>
                <a:gd name="T89" fmla="*/ 106 h 202"/>
                <a:gd name="T90" fmla="*/ 160 w 191"/>
                <a:gd name="T91" fmla="*/ 99 h 202"/>
                <a:gd name="T92" fmla="*/ 161 w 191"/>
                <a:gd name="T93" fmla="*/ 96 h 202"/>
                <a:gd name="T94" fmla="*/ 168 w 191"/>
                <a:gd name="T95" fmla="*/ 82 h 202"/>
                <a:gd name="T96" fmla="*/ 168 w 191"/>
                <a:gd name="T97" fmla="*/ 81 h 202"/>
                <a:gd name="T98" fmla="*/ 168 w 191"/>
                <a:gd name="T99" fmla="*/ 8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1" h="202">
                  <a:moveTo>
                    <a:pt x="168" y="82"/>
                  </a:moveTo>
                  <a:cubicBezTo>
                    <a:pt x="168" y="82"/>
                    <a:pt x="167" y="80"/>
                    <a:pt x="165" y="77"/>
                  </a:cubicBezTo>
                  <a:cubicBezTo>
                    <a:pt x="165" y="77"/>
                    <a:pt x="165" y="77"/>
                    <a:pt x="164" y="76"/>
                  </a:cubicBezTo>
                  <a:cubicBezTo>
                    <a:pt x="164" y="75"/>
                    <a:pt x="163" y="74"/>
                    <a:pt x="163" y="73"/>
                  </a:cubicBezTo>
                  <a:cubicBezTo>
                    <a:pt x="162" y="72"/>
                    <a:pt x="162" y="70"/>
                    <a:pt x="162" y="68"/>
                  </a:cubicBezTo>
                  <a:cubicBezTo>
                    <a:pt x="162" y="66"/>
                    <a:pt x="162" y="65"/>
                    <a:pt x="162" y="64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62" y="62"/>
                    <a:pt x="161" y="59"/>
                    <a:pt x="160" y="57"/>
                  </a:cubicBezTo>
                  <a:cubicBezTo>
                    <a:pt x="159" y="56"/>
                    <a:pt x="158" y="55"/>
                    <a:pt x="158" y="55"/>
                  </a:cubicBezTo>
                  <a:cubicBezTo>
                    <a:pt x="158" y="55"/>
                    <a:pt x="157" y="54"/>
                    <a:pt x="157" y="54"/>
                  </a:cubicBezTo>
                  <a:cubicBezTo>
                    <a:pt x="155" y="53"/>
                    <a:pt x="153" y="52"/>
                    <a:pt x="152" y="49"/>
                  </a:cubicBezTo>
                  <a:cubicBezTo>
                    <a:pt x="151" y="45"/>
                    <a:pt x="148" y="44"/>
                    <a:pt x="146" y="44"/>
                  </a:cubicBezTo>
                  <a:cubicBezTo>
                    <a:pt x="145" y="44"/>
                    <a:pt x="140" y="42"/>
                    <a:pt x="135" y="40"/>
                  </a:cubicBezTo>
                  <a:cubicBezTo>
                    <a:pt x="130" y="37"/>
                    <a:pt x="121" y="33"/>
                    <a:pt x="120" y="32"/>
                  </a:cubicBezTo>
                  <a:cubicBezTo>
                    <a:pt x="119" y="32"/>
                    <a:pt x="119" y="32"/>
                    <a:pt x="119" y="32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8" y="32"/>
                    <a:pt x="117" y="31"/>
                    <a:pt x="116" y="31"/>
                  </a:cubicBezTo>
                  <a:cubicBezTo>
                    <a:pt x="115" y="31"/>
                    <a:pt x="114" y="31"/>
                    <a:pt x="114" y="31"/>
                  </a:cubicBezTo>
                  <a:cubicBezTo>
                    <a:pt x="113" y="31"/>
                    <a:pt x="111" y="31"/>
                    <a:pt x="110" y="30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9" y="29"/>
                    <a:pt x="109" y="29"/>
                    <a:pt x="109" y="28"/>
                  </a:cubicBezTo>
                  <a:cubicBezTo>
                    <a:pt x="108" y="27"/>
                    <a:pt x="105" y="28"/>
                    <a:pt x="101" y="28"/>
                  </a:cubicBezTo>
                  <a:cubicBezTo>
                    <a:pt x="100" y="28"/>
                    <a:pt x="99" y="28"/>
                    <a:pt x="98" y="28"/>
                  </a:cubicBezTo>
                  <a:cubicBezTo>
                    <a:pt x="95" y="27"/>
                    <a:pt x="93" y="26"/>
                    <a:pt x="92" y="25"/>
                  </a:cubicBezTo>
                  <a:cubicBezTo>
                    <a:pt x="91" y="25"/>
                    <a:pt x="91" y="25"/>
                    <a:pt x="91" y="24"/>
                  </a:cubicBezTo>
                  <a:cubicBezTo>
                    <a:pt x="91" y="24"/>
                    <a:pt x="90" y="24"/>
                    <a:pt x="90" y="24"/>
                  </a:cubicBezTo>
                  <a:cubicBezTo>
                    <a:pt x="89" y="23"/>
                    <a:pt x="88" y="23"/>
                    <a:pt x="87" y="22"/>
                  </a:cubicBezTo>
                  <a:cubicBezTo>
                    <a:pt x="85" y="21"/>
                    <a:pt x="84" y="20"/>
                    <a:pt x="82" y="20"/>
                  </a:cubicBezTo>
                  <a:cubicBezTo>
                    <a:pt x="79" y="19"/>
                    <a:pt x="78" y="16"/>
                    <a:pt x="78" y="15"/>
                  </a:cubicBezTo>
                  <a:cubicBezTo>
                    <a:pt x="75" y="16"/>
                    <a:pt x="71" y="13"/>
                    <a:pt x="71" y="13"/>
                  </a:cubicBezTo>
                  <a:cubicBezTo>
                    <a:pt x="71" y="13"/>
                    <a:pt x="66" y="13"/>
                    <a:pt x="65" y="14"/>
                  </a:cubicBezTo>
                  <a:cubicBezTo>
                    <a:pt x="64" y="14"/>
                    <a:pt x="68" y="10"/>
                    <a:pt x="68" y="8"/>
                  </a:cubicBezTo>
                  <a:cubicBezTo>
                    <a:pt x="67" y="6"/>
                    <a:pt x="65" y="5"/>
                    <a:pt x="65" y="4"/>
                  </a:cubicBezTo>
                  <a:cubicBezTo>
                    <a:pt x="64" y="3"/>
                    <a:pt x="66" y="0"/>
                    <a:pt x="60" y="0"/>
                  </a:cubicBezTo>
                  <a:cubicBezTo>
                    <a:pt x="55" y="0"/>
                    <a:pt x="54" y="3"/>
                    <a:pt x="51" y="4"/>
                  </a:cubicBezTo>
                  <a:cubicBezTo>
                    <a:pt x="48" y="6"/>
                    <a:pt x="47" y="6"/>
                    <a:pt x="45" y="6"/>
                  </a:cubicBezTo>
                  <a:cubicBezTo>
                    <a:pt x="42" y="6"/>
                    <a:pt x="42" y="7"/>
                    <a:pt x="40" y="8"/>
                  </a:cubicBezTo>
                  <a:cubicBezTo>
                    <a:pt x="38" y="8"/>
                    <a:pt x="25" y="12"/>
                    <a:pt x="22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6" y="45"/>
                    <a:pt x="11" y="49"/>
                  </a:cubicBezTo>
                  <a:cubicBezTo>
                    <a:pt x="7" y="53"/>
                    <a:pt x="0" y="52"/>
                    <a:pt x="0" y="52"/>
                  </a:cubicBezTo>
                  <a:cubicBezTo>
                    <a:pt x="3" y="59"/>
                    <a:pt x="2" y="68"/>
                    <a:pt x="3" y="70"/>
                  </a:cubicBezTo>
                  <a:cubicBezTo>
                    <a:pt x="5" y="72"/>
                    <a:pt x="6" y="78"/>
                    <a:pt x="3" y="81"/>
                  </a:cubicBezTo>
                  <a:cubicBezTo>
                    <a:pt x="1" y="85"/>
                    <a:pt x="0" y="89"/>
                    <a:pt x="0" y="93"/>
                  </a:cubicBezTo>
                  <a:cubicBezTo>
                    <a:pt x="0" y="98"/>
                    <a:pt x="2" y="102"/>
                    <a:pt x="4" y="102"/>
                  </a:cubicBezTo>
                  <a:cubicBezTo>
                    <a:pt x="6" y="103"/>
                    <a:pt x="7" y="105"/>
                    <a:pt x="9" y="108"/>
                  </a:cubicBezTo>
                  <a:cubicBezTo>
                    <a:pt x="11" y="112"/>
                    <a:pt x="10" y="114"/>
                    <a:pt x="17" y="114"/>
                  </a:cubicBezTo>
                  <a:cubicBezTo>
                    <a:pt x="25" y="113"/>
                    <a:pt x="29" y="121"/>
                    <a:pt x="30" y="124"/>
                  </a:cubicBezTo>
                  <a:cubicBezTo>
                    <a:pt x="31" y="127"/>
                    <a:pt x="33" y="128"/>
                    <a:pt x="39" y="130"/>
                  </a:cubicBezTo>
                  <a:cubicBezTo>
                    <a:pt x="46" y="133"/>
                    <a:pt x="45" y="135"/>
                    <a:pt x="45" y="137"/>
                  </a:cubicBezTo>
                  <a:cubicBezTo>
                    <a:pt x="45" y="139"/>
                    <a:pt x="43" y="141"/>
                    <a:pt x="49" y="142"/>
                  </a:cubicBezTo>
                  <a:cubicBezTo>
                    <a:pt x="54" y="143"/>
                    <a:pt x="52" y="146"/>
                    <a:pt x="52" y="149"/>
                  </a:cubicBezTo>
                  <a:cubicBezTo>
                    <a:pt x="51" y="151"/>
                    <a:pt x="51" y="152"/>
                    <a:pt x="53" y="153"/>
                  </a:cubicBezTo>
                  <a:cubicBezTo>
                    <a:pt x="54" y="155"/>
                    <a:pt x="54" y="159"/>
                    <a:pt x="54" y="159"/>
                  </a:cubicBezTo>
                  <a:cubicBezTo>
                    <a:pt x="54" y="159"/>
                    <a:pt x="61" y="166"/>
                    <a:pt x="59" y="170"/>
                  </a:cubicBezTo>
                  <a:cubicBezTo>
                    <a:pt x="59" y="170"/>
                    <a:pt x="59" y="170"/>
                    <a:pt x="59" y="170"/>
                  </a:cubicBezTo>
                  <a:cubicBezTo>
                    <a:pt x="59" y="172"/>
                    <a:pt x="56" y="177"/>
                    <a:pt x="56" y="181"/>
                  </a:cubicBezTo>
                  <a:cubicBezTo>
                    <a:pt x="56" y="186"/>
                    <a:pt x="59" y="189"/>
                    <a:pt x="60" y="191"/>
                  </a:cubicBezTo>
                  <a:cubicBezTo>
                    <a:pt x="62" y="193"/>
                    <a:pt x="63" y="194"/>
                    <a:pt x="64" y="196"/>
                  </a:cubicBezTo>
                  <a:cubicBezTo>
                    <a:pt x="65" y="197"/>
                    <a:pt x="66" y="198"/>
                    <a:pt x="68" y="198"/>
                  </a:cubicBezTo>
                  <a:cubicBezTo>
                    <a:pt x="70" y="199"/>
                    <a:pt x="72" y="202"/>
                    <a:pt x="72" y="202"/>
                  </a:cubicBezTo>
                  <a:cubicBezTo>
                    <a:pt x="170" y="199"/>
                    <a:pt x="170" y="199"/>
                    <a:pt x="170" y="199"/>
                  </a:cubicBezTo>
                  <a:cubicBezTo>
                    <a:pt x="170" y="199"/>
                    <a:pt x="170" y="199"/>
                    <a:pt x="170" y="199"/>
                  </a:cubicBezTo>
                  <a:cubicBezTo>
                    <a:pt x="170" y="198"/>
                    <a:pt x="170" y="197"/>
                    <a:pt x="170" y="196"/>
                  </a:cubicBezTo>
                  <a:cubicBezTo>
                    <a:pt x="170" y="196"/>
                    <a:pt x="170" y="196"/>
                    <a:pt x="170" y="196"/>
                  </a:cubicBezTo>
                  <a:cubicBezTo>
                    <a:pt x="169" y="193"/>
                    <a:pt x="172" y="184"/>
                    <a:pt x="170" y="179"/>
                  </a:cubicBezTo>
                  <a:cubicBezTo>
                    <a:pt x="170" y="179"/>
                    <a:pt x="170" y="178"/>
                    <a:pt x="170" y="178"/>
                  </a:cubicBezTo>
                  <a:cubicBezTo>
                    <a:pt x="169" y="175"/>
                    <a:pt x="169" y="173"/>
                    <a:pt x="168" y="170"/>
                  </a:cubicBezTo>
                  <a:cubicBezTo>
                    <a:pt x="167" y="167"/>
                    <a:pt x="166" y="165"/>
                    <a:pt x="166" y="162"/>
                  </a:cubicBezTo>
                  <a:cubicBezTo>
                    <a:pt x="164" y="156"/>
                    <a:pt x="164" y="150"/>
                    <a:pt x="165" y="145"/>
                  </a:cubicBezTo>
                  <a:cubicBezTo>
                    <a:pt x="166" y="141"/>
                    <a:pt x="166" y="138"/>
                    <a:pt x="167" y="135"/>
                  </a:cubicBezTo>
                  <a:cubicBezTo>
                    <a:pt x="167" y="132"/>
                    <a:pt x="168" y="130"/>
                    <a:pt x="168" y="128"/>
                  </a:cubicBezTo>
                  <a:cubicBezTo>
                    <a:pt x="168" y="124"/>
                    <a:pt x="169" y="121"/>
                    <a:pt x="170" y="119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74" y="116"/>
                    <a:pt x="175" y="112"/>
                    <a:pt x="175" y="109"/>
                  </a:cubicBezTo>
                  <a:cubicBezTo>
                    <a:pt x="175" y="106"/>
                    <a:pt x="178" y="99"/>
                    <a:pt x="182" y="91"/>
                  </a:cubicBezTo>
                  <a:cubicBezTo>
                    <a:pt x="186" y="83"/>
                    <a:pt x="189" y="70"/>
                    <a:pt x="190" y="64"/>
                  </a:cubicBezTo>
                  <a:cubicBezTo>
                    <a:pt x="191" y="60"/>
                    <a:pt x="189" y="63"/>
                    <a:pt x="186" y="66"/>
                  </a:cubicBezTo>
                  <a:cubicBezTo>
                    <a:pt x="185" y="68"/>
                    <a:pt x="184" y="71"/>
                    <a:pt x="182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1" y="74"/>
                    <a:pt x="179" y="76"/>
                    <a:pt x="178" y="80"/>
                  </a:cubicBezTo>
                  <a:cubicBezTo>
                    <a:pt x="178" y="81"/>
                    <a:pt x="177" y="82"/>
                    <a:pt x="177" y="83"/>
                  </a:cubicBezTo>
                  <a:cubicBezTo>
                    <a:pt x="177" y="85"/>
                    <a:pt x="176" y="88"/>
                    <a:pt x="173" y="90"/>
                  </a:cubicBezTo>
                  <a:cubicBezTo>
                    <a:pt x="170" y="94"/>
                    <a:pt x="166" y="97"/>
                    <a:pt x="164" y="98"/>
                  </a:cubicBezTo>
                  <a:cubicBezTo>
                    <a:pt x="161" y="101"/>
                    <a:pt x="158" y="110"/>
                    <a:pt x="158" y="113"/>
                  </a:cubicBezTo>
                  <a:cubicBezTo>
                    <a:pt x="158" y="114"/>
                    <a:pt x="157" y="115"/>
                    <a:pt x="156" y="116"/>
                  </a:cubicBezTo>
                  <a:cubicBezTo>
                    <a:pt x="155" y="116"/>
                    <a:pt x="155" y="116"/>
                    <a:pt x="155" y="116"/>
                  </a:cubicBezTo>
                  <a:cubicBezTo>
                    <a:pt x="151" y="116"/>
                    <a:pt x="151" y="110"/>
                    <a:pt x="153" y="107"/>
                  </a:cubicBezTo>
                  <a:cubicBezTo>
                    <a:pt x="154" y="107"/>
                    <a:pt x="155" y="106"/>
                    <a:pt x="155" y="106"/>
                  </a:cubicBezTo>
                  <a:cubicBezTo>
                    <a:pt x="156" y="105"/>
                    <a:pt x="157" y="104"/>
                    <a:pt x="158" y="104"/>
                  </a:cubicBezTo>
                  <a:cubicBezTo>
                    <a:pt x="159" y="103"/>
                    <a:pt x="160" y="101"/>
                    <a:pt x="160" y="99"/>
                  </a:cubicBezTo>
                  <a:cubicBezTo>
                    <a:pt x="160" y="98"/>
                    <a:pt x="161" y="97"/>
                    <a:pt x="161" y="97"/>
                  </a:cubicBezTo>
                  <a:cubicBezTo>
                    <a:pt x="161" y="97"/>
                    <a:pt x="161" y="96"/>
                    <a:pt x="161" y="96"/>
                  </a:cubicBezTo>
                  <a:cubicBezTo>
                    <a:pt x="161" y="94"/>
                    <a:pt x="164" y="89"/>
                    <a:pt x="167" y="86"/>
                  </a:cubicBezTo>
                  <a:cubicBezTo>
                    <a:pt x="168" y="85"/>
                    <a:pt x="169" y="83"/>
                    <a:pt x="168" y="82"/>
                  </a:cubicBezTo>
                  <a:cubicBezTo>
                    <a:pt x="168" y="82"/>
                    <a:pt x="168" y="82"/>
                    <a:pt x="168" y="82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67" y="80"/>
                    <a:pt x="166" y="79"/>
                    <a:pt x="165" y="77"/>
                  </a:cubicBezTo>
                  <a:cubicBezTo>
                    <a:pt x="167" y="80"/>
                    <a:pt x="168" y="82"/>
                    <a:pt x="168" y="8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  <p:sp>
          <p:nvSpPr>
            <p:cNvPr id="90" name="Freeform 57"/>
            <p:cNvSpPr>
              <a:spLocks/>
            </p:cNvSpPr>
            <p:nvPr/>
          </p:nvSpPr>
          <p:spPr bwMode="auto">
            <a:xfrm>
              <a:off x="14513999" y="4855941"/>
              <a:ext cx="785813" cy="438151"/>
            </a:xfrm>
            <a:custGeom>
              <a:avLst/>
              <a:gdLst>
                <a:gd name="T0" fmla="*/ 203 w 209"/>
                <a:gd name="T1" fmla="*/ 57 h 117"/>
                <a:gd name="T2" fmla="*/ 193 w 209"/>
                <a:gd name="T3" fmla="*/ 49 h 117"/>
                <a:gd name="T4" fmla="*/ 186 w 209"/>
                <a:gd name="T5" fmla="*/ 38 h 117"/>
                <a:gd name="T6" fmla="*/ 177 w 209"/>
                <a:gd name="T7" fmla="*/ 41 h 117"/>
                <a:gd name="T8" fmla="*/ 166 w 209"/>
                <a:gd name="T9" fmla="*/ 34 h 117"/>
                <a:gd name="T10" fmla="*/ 165 w 209"/>
                <a:gd name="T11" fmla="*/ 26 h 117"/>
                <a:gd name="T12" fmla="*/ 157 w 209"/>
                <a:gd name="T13" fmla="*/ 29 h 117"/>
                <a:gd name="T14" fmla="*/ 144 w 209"/>
                <a:gd name="T15" fmla="*/ 33 h 117"/>
                <a:gd name="T16" fmla="*/ 127 w 209"/>
                <a:gd name="T17" fmla="*/ 36 h 117"/>
                <a:gd name="T18" fmla="*/ 117 w 209"/>
                <a:gd name="T19" fmla="*/ 47 h 117"/>
                <a:gd name="T20" fmla="*/ 97 w 209"/>
                <a:gd name="T21" fmla="*/ 47 h 117"/>
                <a:gd name="T22" fmla="*/ 80 w 209"/>
                <a:gd name="T23" fmla="*/ 38 h 117"/>
                <a:gd name="T24" fmla="*/ 72 w 209"/>
                <a:gd name="T25" fmla="*/ 34 h 117"/>
                <a:gd name="T26" fmla="*/ 70 w 209"/>
                <a:gd name="T27" fmla="*/ 34 h 117"/>
                <a:gd name="T28" fmla="*/ 63 w 209"/>
                <a:gd name="T29" fmla="*/ 35 h 117"/>
                <a:gd name="T30" fmla="*/ 55 w 209"/>
                <a:gd name="T31" fmla="*/ 41 h 117"/>
                <a:gd name="T32" fmla="*/ 57 w 209"/>
                <a:gd name="T33" fmla="*/ 22 h 117"/>
                <a:gd name="T34" fmla="*/ 71 w 209"/>
                <a:gd name="T35" fmla="*/ 11 h 117"/>
                <a:gd name="T36" fmla="*/ 74 w 209"/>
                <a:gd name="T37" fmla="*/ 2 h 117"/>
                <a:gd name="T38" fmla="*/ 58 w 209"/>
                <a:gd name="T39" fmla="*/ 6 h 117"/>
                <a:gd name="T40" fmla="*/ 50 w 209"/>
                <a:gd name="T41" fmla="*/ 14 h 117"/>
                <a:gd name="T42" fmla="*/ 41 w 209"/>
                <a:gd name="T43" fmla="*/ 18 h 117"/>
                <a:gd name="T44" fmla="*/ 37 w 209"/>
                <a:gd name="T45" fmla="*/ 28 h 117"/>
                <a:gd name="T46" fmla="*/ 28 w 209"/>
                <a:gd name="T47" fmla="*/ 32 h 117"/>
                <a:gd name="T48" fmla="*/ 23 w 209"/>
                <a:gd name="T49" fmla="*/ 33 h 117"/>
                <a:gd name="T50" fmla="*/ 9 w 209"/>
                <a:gd name="T51" fmla="*/ 39 h 117"/>
                <a:gd name="T52" fmla="*/ 2 w 209"/>
                <a:gd name="T53" fmla="*/ 47 h 117"/>
                <a:gd name="T54" fmla="*/ 9 w 209"/>
                <a:gd name="T55" fmla="*/ 58 h 117"/>
                <a:gd name="T56" fmla="*/ 14 w 209"/>
                <a:gd name="T57" fmla="*/ 61 h 117"/>
                <a:gd name="T58" fmla="*/ 31 w 209"/>
                <a:gd name="T59" fmla="*/ 64 h 117"/>
                <a:gd name="T60" fmla="*/ 36 w 209"/>
                <a:gd name="T61" fmla="*/ 66 h 117"/>
                <a:gd name="T62" fmla="*/ 46 w 209"/>
                <a:gd name="T63" fmla="*/ 69 h 117"/>
                <a:gd name="T64" fmla="*/ 79 w 209"/>
                <a:gd name="T65" fmla="*/ 90 h 117"/>
                <a:gd name="T66" fmla="*/ 84 w 209"/>
                <a:gd name="T67" fmla="*/ 100 h 117"/>
                <a:gd name="T68" fmla="*/ 86 w 209"/>
                <a:gd name="T69" fmla="*/ 112 h 117"/>
                <a:gd name="T70" fmla="*/ 90 w 209"/>
                <a:gd name="T71" fmla="*/ 117 h 117"/>
                <a:gd name="T72" fmla="*/ 91 w 209"/>
                <a:gd name="T73" fmla="*/ 109 h 117"/>
                <a:gd name="T74" fmla="*/ 98 w 209"/>
                <a:gd name="T75" fmla="*/ 90 h 117"/>
                <a:gd name="T76" fmla="*/ 117 w 209"/>
                <a:gd name="T77" fmla="*/ 74 h 117"/>
                <a:gd name="T78" fmla="*/ 119 w 209"/>
                <a:gd name="T79" fmla="*/ 81 h 117"/>
                <a:gd name="T80" fmla="*/ 121 w 209"/>
                <a:gd name="T81" fmla="*/ 86 h 117"/>
                <a:gd name="T82" fmla="*/ 124 w 209"/>
                <a:gd name="T83" fmla="*/ 80 h 117"/>
                <a:gd name="T84" fmla="*/ 151 w 209"/>
                <a:gd name="T85" fmla="*/ 59 h 117"/>
                <a:gd name="T86" fmla="*/ 174 w 209"/>
                <a:gd name="T87" fmla="*/ 67 h 117"/>
                <a:gd name="T88" fmla="*/ 175 w 209"/>
                <a:gd name="T89" fmla="*/ 72 h 117"/>
                <a:gd name="T90" fmla="*/ 178 w 209"/>
                <a:gd name="T91" fmla="*/ 72 h 117"/>
                <a:gd name="T92" fmla="*/ 181 w 209"/>
                <a:gd name="T93" fmla="*/ 63 h 117"/>
                <a:gd name="T94" fmla="*/ 183 w 209"/>
                <a:gd name="T95" fmla="*/ 61 h 117"/>
                <a:gd name="T96" fmla="*/ 189 w 209"/>
                <a:gd name="T97" fmla="*/ 60 h 117"/>
                <a:gd name="T98" fmla="*/ 196 w 209"/>
                <a:gd name="T99" fmla="*/ 61 h 117"/>
                <a:gd name="T100" fmla="*/ 209 w 209"/>
                <a:gd name="T101" fmla="*/ 6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9" h="117">
                  <a:moveTo>
                    <a:pt x="208" y="59"/>
                  </a:moveTo>
                  <a:cubicBezTo>
                    <a:pt x="208" y="59"/>
                    <a:pt x="205" y="59"/>
                    <a:pt x="204" y="58"/>
                  </a:cubicBezTo>
                  <a:cubicBezTo>
                    <a:pt x="203" y="58"/>
                    <a:pt x="203" y="57"/>
                    <a:pt x="203" y="57"/>
                  </a:cubicBezTo>
                  <a:cubicBezTo>
                    <a:pt x="201" y="56"/>
                    <a:pt x="198" y="55"/>
                    <a:pt x="197" y="53"/>
                  </a:cubicBezTo>
                  <a:cubicBezTo>
                    <a:pt x="196" y="52"/>
                    <a:pt x="195" y="50"/>
                    <a:pt x="194" y="50"/>
                  </a:cubicBezTo>
                  <a:cubicBezTo>
                    <a:pt x="193" y="50"/>
                    <a:pt x="193" y="49"/>
                    <a:pt x="193" y="49"/>
                  </a:cubicBezTo>
                  <a:cubicBezTo>
                    <a:pt x="193" y="49"/>
                    <a:pt x="192" y="49"/>
                    <a:pt x="192" y="48"/>
                  </a:cubicBezTo>
                  <a:cubicBezTo>
                    <a:pt x="192" y="47"/>
                    <a:pt x="192" y="46"/>
                    <a:pt x="192" y="45"/>
                  </a:cubicBezTo>
                  <a:cubicBezTo>
                    <a:pt x="191" y="44"/>
                    <a:pt x="186" y="38"/>
                    <a:pt x="186" y="38"/>
                  </a:cubicBezTo>
                  <a:cubicBezTo>
                    <a:pt x="186" y="38"/>
                    <a:pt x="185" y="38"/>
                    <a:pt x="183" y="38"/>
                  </a:cubicBezTo>
                  <a:cubicBezTo>
                    <a:pt x="183" y="38"/>
                    <a:pt x="183" y="38"/>
                    <a:pt x="182" y="38"/>
                  </a:cubicBezTo>
                  <a:cubicBezTo>
                    <a:pt x="181" y="39"/>
                    <a:pt x="179" y="40"/>
                    <a:pt x="177" y="41"/>
                  </a:cubicBezTo>
                  <a:cubicBezTo>
                    <a:pt x="175" y="43"/>
                    <a:pt x="173" y="43"/>
                    <a:pt x="171" y="43"/>
                  </a:cubicBezTo>
                  <a:cubicBezTo>
                    <a:pt x="167" y="43"/>
                    <a:pt x="164" y="39"/>
                    <a:pt x="165" y="36"/>
                  </a:cubicBezTo>
                  <a:cubicBezTo>
                    <a:pt x="165" y="35"/>
                    <a:pt x="166" y="35"/>
                    <a:pt x="166" y="34"/>
                  </a:cubicBezTo>
                  <a:cubicBezTo>
                    <a:pt x="166" y="31"/>
                    <a:pt x="166" y="29"/>
                    <a:pt x="166" y="28"/>
                  </a:cubicBezTo>
                  <a:cubicBezTo>
                    <a:pt x="166" y="28"/>
                    <a:pt x="166" y="27"/>
                    <a:pt x="165" y="27"/>
                  </a:cubicBezTo>
                  <a:cubicBezTo>
                    <a:pt x="165" y="27"/>
                    <a:pt x="165" y="26"/>
                    <a:pt x="165" y="26"/>
                  </a:cubicBezTo>
                  <a:cubicBezTo>
                    <a:pt x="164" y="26"/>
                    <a:pt x="162" y="25"/>
                    <a:pt x="161" y="25"/>
                  </a:cubicBezTo>
                  <a:cubicBezTo>
                    <a:pt x="159" y="26"/>
                    <a:pt x="157" y="28"/>
                    <a:pt x="157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7" y="29"/>
                    <a:pt x="156" y="29"/>
                    <a:pt x="154" y="30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5" y="33"/>
                    <a:pt x="144" y="33"/>
                    <a:pt x="144" y="33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0" y="34"/>
                    <a:pt x="128" y="34"/>
                    <a:pt x="127" y="36"/>
                  </a:cubicBezTo>
                  <a:cubicBezTo>
                    <a:pt x="127" y="36"/>
                    <a:pt x="126" y="37"/>
                    <a:pt x="126" y="38"/>
                  </a:cubicBezTo>
                  <a:cubicBezTo>
                    <a:pt x="126" y="38"/>
                    <a:pt x="124" y="39"/>
                    <a:pt x="122" y="40"/>
                  </a:cubicBezTo>
                  <a:cubicBezTo>
                    <a:pt x="119" y="42"/>
                    <a:pt x="117" y="44"/>
                    <a:pt x="117" y="47"/>
                  </a:cubicBezTo>
                  <a:cubicBezTo>
                    <a:pt x="117" y="51"/>
                    <a:pt x="115" y="52"/>
                    <a:pt x="112" y="51"/>
                  </a:cubicBezTo>
                  <a:cubicBezTo>
                    <a:pt x="111" y="50"/>
                    <a:pt x="111" y="50"/>
                    <a:pt x="110" y="49"/>
                  </a:cubicBezTo>
                  <a:cubicBezTo>
                    <a:pt x="107" y="47"/>
                    <a:pt x="100" y="45"/>
                    <a:pt x="97" y="47"/>
                  </a:cubicBezTo>
                  <a:cubicBezTo>
                    <a:pt x="96" y="48"/>
                    <a:pt x="95" y="48"/>
                    <a:pt x="94" y="48"/>
                  </a:cubicBezTo>
                  <a:cubicBezTo>
                    <a:pt x="92" y="48"/>
                    <a:pt x="91" y="47"/>
                    <a:pt x="89" y="45"/>
                  </a:cubicBezTo>
                  <a:cubicBezTo>
                    <a:pt x="86" y="41"/>
                    <a:pt x="83" y="39"/>
                    <a:pt x="80" y="38"/>
                  </a:cubicBezTo>
                  <a:cubicBezTo>
                    <a:pt x="77" y="37"/>
                    <a:pt x="75" y="36"/>
                    <a:pt x="73" y="35"/>
                  </a:cubicBezTo>
                  <a:cubicBezTo>
                    <a:pt x="73" y="35"/>
                    <a:pt x="73" y="35"/>
                    <a:pt x="73" y="34"/>
                  </a:cubicBezTo>
                  <a:cubicBezTo>
                    <a:pt x="73" y="34"/>
                    <a:pt x="73" y="34"/>
                    <a:pt x="72" y="34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69" y="33"/>
                    <a:pt x="68" y="33"/>
                    <a:pt x="66" y="33"/>
                  </a:cubicBezTo>
                  <a:cubicBezTo>
                    <a:pt x="66" y="33"/>
                    <a:pt x="66" y="34"/>
                    <a:pt x="65" y="33"/>
                  </a:cubicBezTo>
                  <a:cubicBezTo>
                    <a:pt x="64" y="34"/>
                    <a:pt x="64" y="34"/>
                    <a:pt x="63" y="35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58" y="40"/>
                    <a:pt x="55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38"/>
                    <a:pt x="54" y="29"/>
                    <a:pt x="56" y="23"/>
                  </a:cubicBezTo>
                  <a:cubicBezTo>
                    <a:pt x="57" y="23"/>
                    <a:pt x="57" y="22"/>
                    <a:pt x="57" y="22"/>
                  </a:cubicBezTo>
                  <a:cubicBezTo>
                    <a:pt x="60" y="19"/>
                    <a:pt x="60" y="19"/>
                    <a:pt x="63" y="17"/>
                  </a:cubicBezTo>
                  <a:cubicBezTo>
                    <a:pt x="65" y="16"/>
                    <a:pt x="65" y="16"/>
                    <a:pt x="66" y="15"/>
                  </a:cubicBezTo>
                  <a:cubicBezTo>
                    <a:pt x="67" y="13"/>
                    <a:pt x="69" y="11"/>
                    <a:pt x="71" y="11"/>
                  </a:cubicBezTo>
                  <a:cubicBezTo>
                    <a:pt x="73" y="11"/>
                    <a:pt x="74" y="10"/>
                    <a:pt x="75" y="9"/>
                  </a:cubicBezTo>
                  <a:cubicBezTo>
                    <a:pt x="76" y="9"/>
                    <a:pt x="77" y="8"/>
                    <a:pt x="77" y="7"/>
                  </a:cubicBezTo>
                  <a:cubicBezTo>
                    <a:pt x="76" y="5"/>
                    <a:pt x="75" y="3"/>
                    <a:pt x="74" y="2"/>
                  </a:cubicBezTo>
                  <a:cubicBezTo>
                    <a:pt x="74" y="2"/>
                    <a:pt x="70" y="0"/>
                    <a:pt x="67" y="3"/>
                  </a:cubicBezTo>
                  <a:cubicBezTo>
                    <a:pt x="63" y="5"/>
                    <a:pt x="63" y="4"/>
                    <a:pt x="61" y="5"/>
                  </a:cubicBezTo>
                  <a:cubicBezTo>
                    <a:pt x="60" y="5"/>
                    <a:pt x="59" y="5"/>
                    <a:pt x="58" y="6"/>
                  </a:cubicBezTo>
                  <a:cubicBezTo>
                    <a:pt x="57" y="6"/>
                    <a:pt x="57" y="7"/>
                    <a:pt x="56" y="9"/>
                  </a:cubicBezTo>
                  <a:cubicBezTo>
                    <a:pt x="55" y="10"/>
                    <a:pt x="55" y="11"/>
                    <a:pt x="54" y="11"/>
                  </a:cubicBezTo>
                  <a:cubicBezTo>
                    <a:pt x="53" y="13"/>
                    <a:pt x="52" y="13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8" y="15"/>
                    <a:pt x="46" y="15"/>
                    <a:pt x="44" y="15"/>
                  </a:cubicBezTo>
                  <a:cubicBezTo>
                    <a:pt x="43" y="16"/>
                    <a:pt x="41" y="17"/>
                    <a:pt x="41" y="18"/>
                  </a:cubicBezTo>
                  <a:cubicBezTo>
                    <a:pt x="41" y="19"/>
                    <a:pt x="41" y="20"/>
                    <a:pt x="41" y="21"/>
                  </a:cubicBezTo>
                  <a:cubicBezTo>
                    <a:pt x="41" y="23"/>
                    <a:pt x="41" y="25"/>
                    <a:pt x="40" y="26"/>
                  </a:cubicBezTo>
                  <a:cubicBezTo>
                    <a:pt x="39" y="27"/>
                    <a:pt x="38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6" y="29"/>
                    <a:pt x="36" y="29"/>
                  </a:cubicBezTo>
                  <a:cubicBezTo>
                    <a:pt x="33" y="30"/>
                    <a:pt x="30" y="31"/>
                    <a:pt x="28" y="32"/>
                  </a:cubicBezTo>
                  <a:cubicBezTo>
                    <a:pt x="28" y="32"/>
                    <a:pt x="27" y="32"/>
                    <a:pt x="27" y="32"/>
                  </a:cubicBezTo>
                  <a:cubicBezTo>
                    <a:pt x="27" y="32"/>
                    <a:pt x="27" y="32"/>
                    <a:pt x="26" y="32"/>
                  </a:cubicBezTo>
                  <a:cubicBezTo>
                    <a:pt x="25" y="32"/>
                    <a:pt x="24" y="33"/>
                    <a:pt x="23" y="33"/>
                  </a:cubicBezTo>
                  <a:cubicBezTo>
                    <a:pt x="22" y="33"/>
                    <a:pt x="20" y="33"/>
                    <a:pt x="19" y="34"/>
                  </a:cubicBezTo>
                  <a:cubicBezTo>
                    <a:pt x="18" y="35"/>
                    <a:pt x="16" y="38"/>
                    <a:pt x="14" y="38"/>
                  </a:cubicBezTo>
                  <a:cubicBezTo>
                    <a:pt x="13" y="39"/>
                    <a:pt x="11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7" y="40"/>
                    <a:pt x="5" y="40"/>
                    <a:pt x="4" y="42"/>
                  </a:cubicBezTo>
                  <a:cubicBezTo>
                    <a:pt x="3" y="43"/>
                    <a:pt x="2" y="45"/>
                    <a:pt x="2" y="47"/>
                  </a:cubicBezTo>
                  <a:cubicBezTo>
                    <a:pt x="2" y="49"/>
                    <a:pt x="3" y="51"/>
                    <a:pt x="0" y="51"/>
                  </a:cubicBezTo>
                  <a:cubicBezTo>
                    <a:pt x="0" y="51"/>
                    <a:pt x="1" y="55"/>
                    <a:pt x="5" y="56"/>
                  </a:cubicBezTo>
                  <a:cubicBezTo>
                    <a:pt x="6" y="56"/>
                    <a:pt x="8" y="57"/>
                    <a:pt x="9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2" y="60"/>
                    <a:pt x="13" y="60"/>
                    <a:pt x="13" y="60"/>
                  </a:cubicBezTo>
                  <a:cubicBezTo>
                    <a:pt x="13" y="61"/>
                    <a:pt x="13" y="61"/>
                    <a:pt x="14" y="61"/>
                  </a:cubicBezTo>
                  <a:cubicBezTo>
                    <a:pt x="16" y="62"/>
                    <a:pt x="18" y="63"/>
                    <a:pt x="20" y="6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64"/>
                    <a:pt x="31" y="63"/>
                    <a:pt x="31" y="64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6"/>
                    <a:pt x="32" y="66"/>
                  </a:cubicBezTo>
                  <a:cubicBezTo>
                    <a:pt x="33" y="66"/>
                    <a:pt x="36" y="66"/>
                    <a:pt x="36" y="66"/>
                  </a:cubicBezTo>
                  <a:cubicBezTo>
                    <a:pt x="36" y="66"/>
                    <a:pt x="37" y="67"/>
                    <a:pt x="38" y="67"/>
                  </a:cubicBezTo>
                  <a:cubicBezTo>
                    <a:pt x="39" y="67"/>
                    <a:pt x="40" y="67"/>
                    <a:pt x="41" y="68"/>
                  </a:cubicBezTo>
                  <a:cubicBezTo>
                    <a:pt x="42" y="68"/>
                    <a:pt x="44" y="68"/>
                    <a:pt x="46" y="69"/>
                  </a:cubicBezTo>
                  <a:cubicBezTo>
                    <a:pt x="50" y="72"/>
                    <a:pt x="63" y="79"/>
                    <a:pt x="67" y="79"/>
                  </a:cubicBezTo>
                  <a:cubicBezTo>
                    <a:pt x="70" y="80"/>
                    <a:pt x="73" y="82"/>
                    <a:pt x="74" y="84"/>
                  </a:cubicBezTo>
                  <a:cubicBezTo>
                    <a:pt x="75" y="86"/>
                    <a:pt x="77" y="89"/>
                    <a:pt x="79" y="90"/>
                  </a:cubicBezTo>
                  <a:cubicBezTo>
                    <a:pt x="79" y="90"/>
                    <a:pt x="80" y="91"/>
                    <a:pt x="80" y="91"/>
                  </a:cubicBezTo>
                  <a:cubicBezTo>
                    <a:pt x="81" y="91"/>
                    <a:pt x="81" y="92"/>
                    <a:pt x="82" y="93"/>
                  </a:cubicBezTo>
                  <a:cubicBezTo>
                    <a:pt x="83" y="95"/>
                    <a:pt x="84" y="98"/>
                    <a:pt x="84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4" y="102"/>
                    <a:pt x="84" y="103"/>
                    <a:pt x="84" y="104"/>
                  </a:cubicBezTo>
                  <a:cubicBezTo>
                    <a:pt x="84" y="107"/>
                    <a:pt x="85" y="109"/>
                    <a:pt x="86" y="112"/>
                  </a:cubicBezTo>
                  <a:cubicBezTo>
                    <a:pt x="87" y="113"/>
                    <a:pt x="87" y="113"/>
                    <a:pt x="87" y="113"/>
                  </a:cubicBezTo>
                  <a:cubicBezTo>
                    <a:pt x="88" y="115"/>
                    <a:pt x="89" y="116"/>
                    <a:pt x="90" y="117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0" y="116"/>
                    <a:pt x="90" y="116"/>
                    <a:pt x="90" y="117"/>
                  </a:cubicBezTo>
                  <a:cubicBezTo>
                    <a:pt x="90" y="115"/>
                    <a:pt x="91" y="112"/>
                    <a:pt x="91" y="109"/>
                  </a:cubicBezTo>
                  <a:cubicBezTo>
                    <a:pt x="92" y="105"/>
                    <a:pt x="93" y="101"/>
                    <a:pt x="94" y="98"/>
                  </a:cubicBezTo>
                  <a:cubicBezTo>
                    <a:pt x="94" y="97"/>
                    <a:pt x="95" y="96"/>
                    <a:pt x="96" y="94"/>
                  </a:cubicBezTo>
                  <a:cubicBezTo>
                    <a:pt x="96" y="93"/>
                    <a:pt x="97" y="91"/>
                    <a:pt x="98" y="90"/>
                  </a:cubicBezTo>
                  <a:cubicBezTo>
                    <a:pt x="101" y="85"/>
                    <a:pt x="106" y="79"/>
                    <a:pt x="111" y="76"/>
                  </a:cubicBezTo>
                  <a:cubicBezTo>
                    <a:pt x="113" y="75"/>
                    <a:pt x="115" y="74"/>
                    <a:pt x="116" y="74"/>
                  </a:cubicBezTo>
                  <a:cubicBezTo>
                    <a:pt x="116" y="74"/>
                    <a:pt x="117" y="74"/>
                    <a:pt x="117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17" y="86"/>
                    <a:pt x="117" y="91"/>
                    <a:pt x="120" y="91"/>
                  </a:cubicBezTo>
                  <a:cubicBezTo>
                    <a:pt x="122" y="91"/>
                    <a:pt x="122" y="90"/>
                    <a:pt x="122" y="89"/>
                  </a:cubicBezTo>
                  <a:cubicBezTo>
                    <a:pt x="122" y="88"/>
                    <a:pt x="121" y="87"/>
                    <a:pt x="121" y="86"/>
                  </a:cubicBezTo>
                  <a:cubicBezTo>
                    <a:pt x="121" y="85"/>
                    <a:pt x="121" y="84"/>
                    <a:pt x="122" y="82"/>
                  </a:cubicBezTo>
                  <a:cubicBezTo>
                    <a:pt x="122" y="82"/>
                    <a:pt x="122" y="81"/>
                    <a:pt x="123" y="81"/>
                  </a:cubicBezTo>
                  <a:cubicBezTo>
                    <a:pt x="123" y="80"/>
                    <a:pt x="123" y="80"/>
                    <a:pt x="124" y="80"/>
                  </a:cubicBezTo>
                  <a:cubicBezTo>
                    <a:pt x="125" y="77"/>
                    <a:pt x="127" y="72"/>
                    <a:pt x="127" y="71"/>
                  </a:cubicBezTo>
                  <a:cubicBezTo>
                    <a:pt x="127" y="71"/>
                    <a:pt x="135" y="70"/>
                    <a:pt x="143" y="67"/>
                  </a:cubicBezTo>
                  <a:cubicBezTo>
                    <a:pt x="146" y="65"/>
                    <a:pt x="149" y="63"/>
                    <a:pt x="151" y="59"/>
                  </a:cubicBezTo>
                  <a:cubicBezTo>
                    <a:pt x="151" y="59"/>
                    <a:pt x="154" y="59"/>
                    <a:pt x="158" y="59"/>
                  </a:cubicBezTo>
                  <a:cubicBezTo>
                    <a:pt x="161" y="59"/>
                    <a:pt x="164" y="60"/>
                    <a:pt x="167" y="61"/>
                  </a:cubicBezTo>
                  <a:cubicBezTo>
                    <a:pt x="174" y="64"/>
                    <a:pt x="176" y="65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4" y="68"/>
                    <a:pt x="174" y="69"/>
                    <a:pt x="174" y="69"/>
                  </a:cubicBezTo>
                  <a:cubicBezTo>
                    <a:pt x="174" y="70"/>
                    <a:pt x="175" y="71"/>
                    <a:pt x="175" y="72"/>
                  </a:cubicBezTo>
                  <a:cubicBezTo>
                    <a:pt x="175" y="72"/>
                    <a:pt x="176" y="72"/>
                    <a:pt x="176" y="72"/>
                  </a:cubicBezTo>
                  <a:cubicBezTo>
                    <a:pt x="176" y="73"/>
                    <a:pt x="177" y="73"/>
                    <a:pt x="177" y="73"/>
                  </a:cubicBezTo>
                  <a:cubicBezTo>
                    <a:pt x="178" y="72"/>
                    <a:pt x="178" y="72"/>
                    <a:pt x="178" y="72"/>
                  </a:cubicBezTo>
                  <a:cubicBezTo>
                    <a:pt x="179" y="72"/>
                    <a:pt x="179" y="71"/>
                    <a:pt x="179" y="71"/>
                  </a:cubicBezTo>
                  <a:cubicBezTo>
                    <a:pt x="179" y="71"/>
                    <a:pt x="179" y="70"/>
                    <a:pt x="179" y="70"/>
                  </a:cubicBezTo>
                  <a:cubicBezTo>
                    <a:pt x="180" y="68"/>
                    <a:pt x="180" y="65"/>
                    <a:pt x="181" y="63"/>
                  </a:cubicBezTo>
                  <a:cubicBezTo>
                    <a:pt x="181" y="62"/>
                    <a:pt x="182" y="62"/>
                    <a:pt x="182" y="62"/>
                  </a:cubicBezTo>
                  <a:cubicBezTo>
                    <a:pt x="182" y="62"/>
                    <a:pt x="182" y="62"/>
                    <a:pt x="182" y="62"/>
                  </a:cubicBezTo>
                  <a:cubicBezTo>
                    <a:pt x="182" y="61"/>
                    <a:pt x="183" y="61"/>
                    <a:pt x="183" y="6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6" y="61"/>
                    <a:pt x="188" y="61"/>
                    <a:pt x="189" y="61"/>
                  </a:cubicBezTo>
                  <a:cubicBezTo>
                    <a:pt x="189" y="61"/>
                    <a:pt x="189" y="61"/>
                    <a:pt x="189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92" y="59"/>
                    <a:pt x="193" y="60"/>
                    <a:pt x="195" y="61"/>
                  </a:cubicBezTo>
                  <a:cubicBezTo>
                    <a:pt x="195" y="61"/>
                    <a:pt x="196" y="61"/>
                    <a:pt x="196" y="61"/>
                  </a:cubicBezTo>
                  <a:cubicBezTo>
                    <a:pt x="197" y="61"/>
                    <a:pt x="198" y="61"/>
                    <a:pt x="199" y="61"/>
                  </a:cubicBezTo>
                  <a:cubicBezTo>
                    <a:pt x="201" y="62"/>
                    <a:pt x="203" y="62"/>
                    <a:pt x="205" y="63"/>
                  </a:cubicBezTo>
                  <a:cubicBezTo>
                    <a:pt x="207" y="63"/>
                    <a:pt x="209" y="63"/>
                    <a:pt x="209" y="62"/>
                  </a:cubicBezTo>
                  <a:cubicBezTo>
                    <a:pt x="209" y="59"/>
                    <a:pt x="208" y="59"/>
                    <a:pt x="208" y="5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latin typeface="Arial Regular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4959203" y="8690649"/>
            <a:ext cx="231635" cy="170508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52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9334500" cy="25853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marketing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029700"/>
            <a:ext cx="1733550" cy="954107"/>
          </a:xfrm>
        </p:spPr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40</a:t>
            </a:fld>
            <a:endParaRPr b="0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74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89535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marketing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b="0">
                <a:solidFill>
                  <a:srgbClr val="C0C0C8"/>
                </a:solidFill>
                <a:latin typeface="Arial Regular" charset="0"/>
              </a:rPr>
              <a:pPr/>
              <a:t>41</a:t>
            </a:fld>
            <a:endParaRPr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506200" y="-25400"/>
            <a:ext cx="67691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rgbClr val="0A091B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2A3F21-2027-4B66-89AD-CCA0995A20B9}"/>
              </a:ext>
            </a:extLst>
          </p:cNvPr>
          <p:cNvGrpSpPr/>
          <p:nvPr/>
        </p:nvGrpSpPr>
        <p:grpSpPr>
          <a:xfrm>
            <a:off x="1066800" y="2400300"/>
            <a:ext cx="8153400" cy="5447645"/>
            <a:chOff x="7848600" y="5084128"/>
            <a:chExt cx="11605006" cy="544764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09F88B5-2BC2-4A96-9863-D942178C9C58}"/>
                </a:ext>
              </a:extLst>
            </p:cNvPr>
            <p:cNvGrpSpPr/>
            <p:nvPr/>
          </p:nvGrpSpPr>
          <p:grpSpPr>
            <a:xfrm>
              <a:off x="7848600" y="5084128"/>
              <a:ext cx="11605006" cy="5447645"/>
              <a:chOff x="7467600" y="5557807"/>
              <a:chExt cx="11605006" cy="544764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C1C407-844D-438F-944B-091EA32A100B}"/>
                  </a:ext>
                </a:extLst>
              </p:cNvPr>
              <p:cNvSpPr txBox="1"/>
              <p:nvPr/>
            </p:nvSpPr>
            <p:spPr>
              <a:xfrm>
                <a:off x="7587625" y="5557807"/>
                <a:ext cx="11484981" cy="5447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7C8"/>
                    </a:solidFill>
                    <a:latin typeface="Arial Narrow Regular" charset="0"/>
                  </a:rPr>
                  <a:t>New Customer Story</a:t>
                </a:r>
              </a:p>
              <a:p>
                <a:r>
                  <a:rPr lang="en-US" sz="3600" dirty="0">
                    <a:solidFill>
                      <a:srgbClr val="0077C8"/>
                    </a:solidFill>
                    <a:latin typeface="Arial Narrow Regular" charset="0"/>
                  </a:rPr>
                  <a:t>Baylor Scott &amp; White</a:t>
                </a:r>
              </a:p>
              <a:p>
                <a:endParaRPr lang="en-US" sz="3600" dirty="0">
                  <a:solidFill>
                    <a:srgbClr val="0077C8"/>
                  </a:solidFill>
                  <a:latin typeface="Arial Narrow Regular" charset="0"/>
                </a:endParaRP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Featuring Zurn: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Backflow Prevention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Floor Drains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Faucets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Flush Valves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Toilets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Urinals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Floor Drains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Arial Narrow Regular" charset="0"/>
                  </a:rPr>
                  <a:t>Linear Floor Drain Systems</a:t>
                </a:r>
              </a:p>
              <a:p>
                <a:r>
                  <a:rPr lang="en-US" sz="2400" dirty="0">
                    <a:latin typeface="Arial Narrow Regular" charset="0"/>
                  </a:rPr>
                  <a:t> 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76B1DEB-36BE-413A-97C3-AFA19D14A57B}"/>
                  </a:ext>
                </a:extLst>
              </p:cNvPr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8E4A99-47BC-4468-9B58-9995827CA288}"/>
                </a:ext>
              </a:extLst>
            </p:cNvPr>
            <p:cNvSpPr txBox="1"/>
            <p:nvPr/>
          </p:nvSpPr>
          <p:spPr>
            <a:xfrm>
              <a:off x="8279996" y="6294398"/>
              <a:ext cx="7481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858591"/>
                </a:buClr>
              </a:pPr>
              <a:endParaRPr lang="en-US" sz="1800" dirty="0">
                <a:solidFill>
                  <a:srgbClr val="858591"/>
                </a:solidFill>
                <a:latin typeface="Arial Regular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DD1CFE2-5BD4-4321-AC69-55359FE4B694}"/>
              </a:ext>
            </a:extLst>
          </p:cNvPr>
          <p:cNvSpPr/>
          <p:nvPr/>
        </p:nvSpPr>
        <p:spPr>
          <a:xfrm>
            <a:off x="13078041" y="8882955"/>
            <a:ext cx="47051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https://youtu.be/-hA6QxHI1ss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B1ADB1-17AD-4C2F-BA12-7119F788A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0" t="9259" r="59357" b="58889"/>
          <a:stretch/>
        </p:blipFill>
        <p:spPr>
          <a:xfrm>
            <a:off x="5660331" y="2045044"/>
            <a:ext cx="12003220" cy="674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98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89535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br>
              <a:rPr lang="en-US" dirty="0"/>
            </a:br>
            <a:r>
              <a:rPr lang="en-US" dirty="0"/>
              <a:t>case studies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b="0">
                <a:solidFill>
                  <a:srgbClr val="C0C0C8"/>
                </a:solidFill>
                <a:latin typeface="Arial Regular" charset="0"/>
              </a:rPr>
              <a:pPr/>
              <a:t>42</a:t>
            </a:fld>
            <a:endParaRPr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506200" y="-25400"/>
            <a:ext cx="67691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rgbClr val="0A091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06213-E782-4156-9FA9-2DE831FB2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17" t="9964" r="17998" b="52999"/>
          <a:stretch/>
        </p:blipFill>
        <p:spPr>
          <a:xfrm>
            <a:off x="5638800" y="9572"/>
            <a:ext cx="6217129" cy="10544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198A4-B951-4281-9175-EE6B37253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17" t="7777" r="18750" b="56667"/>
          <a:stretch/>
        </p:blipFill>
        <p:spPr>
          <a:xfrm>
            <a:off x="11131550" y="190499"/>
            <a:ext cx="6651625" cy="99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14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r="36911"/>
          <a:stretch/>
        </p:blipFill>
        <p:spPr>
          <a:xfrm>
            <a:off x="1" y="-38100"/>
            <a:ext cx="18288000" cy="1032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6819900" cy="196207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future launches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post-October 2019</a:t>
            </a:r>
            <a:br>
              <a:rPr lang="en-US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2404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108585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/>
              <a:t>connected faucet/ flush valve retrofit kits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44</a:t>
            </a:fld>
            <a:endParaRPr b="0" dirty="0"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734800" y="-25400"/>
            <a:ext cx="65405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E229C142-364F-45BE-A209-1DD7B8340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1289551"/>
            <a:ext cx="2941666" cy="2941666"/>
          </a:xfrm>
          <a:prstGeom prst="rect">
            <a:avLst/>
          </a:prstGeom>
        </p:spPr>
      </p:pic>
      <p:pic>
        <p:nvPicPr>
          <p:cNvPr id="6" name="Picture 5" descr="Z6950-XL_Serio_AL34.png">
            <a:extLst>
              <a:ext uri="{FF2B5EF4-FFF2-40B4-BE49-F238E27FC236}">
                <a16:creationId xmlns:a16="http://schemas.microsoft.com/office/drawing/2014/main" id="{7B7E3D09-9669-42EC-9F0B-D5C1EE9D14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63878" y="1235777"/>
            <a:ext cx="1338367" cy="1449897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66937AC-A186-43CE-B0F4-CB4FEA3B3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915" y="3260213"/>
            <a:ext cx="1466970" cy="128660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E41A1D-D423-4DC5-B992-F8ABE0ACCC62}"/>
              </a:ext>
            </a:extLst>
          </p:cNvPr>
          <p:cNvCxnSpPr>
            <a:cxnSpLocks/>
          </p:cNvCxnSpPr>
          <p:nvPr/>
        </p:nvCxnSpPr>
        <p:spPr>
          <a:xfrm>
            <a:off x="15309485" y="2685674"/>
            <a:ext cx="1313680" cy="778172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37D6CE-746F-4515-BE42-0E73F63EC4D8}"/>
              </a:ext>
            </a:extLst>
          </p:cNvPr>
          <p:cNvCxnSpPr>
            <a:cxnSpLocks/>
          </p:cNvCxnSpPr>
          <p:nvPr/>
        </p:nvCxnSpPr>
        <p:spPr>
          <a:xfrm>
            <a:off x="12890852" y="3463846"/>
            <a:ext cx="3547450" cy="394328"/>
          </a:xfrm>
          <a:prstGeom prst="line">
            <a:avLst/>
          </a:prstGeom>
          <a:ln w="254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DAABC4D-6E0F-4CC7-974C-5F31C386B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139" y="1141742"/>
            <a:ext cx="607723" cy="607723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40BBC68-12D1-453B-AB1C-BFBF44CB5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689" y="888595"/>
            <a:ext cx="607723" cy="6077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DB9A9B-5A3C-482F-A4DE-8BDA19DC035E}"/>
              </a:ext>
            </a:extLst>
          </p:cNvPr>
          <p:cNvSpPr/>
          <p:nvPr/>
        </p:nvSpPr>
        <p:spPr>
          <a:xfrm>
            <a:off x="927848" y="3184677"/>
            <a:ext cx="9144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Connect your faucet or flush valve to a gateway for real time connected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Customizable alert parameters for usage, water consumption and preventative maintenance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  <a:latin typeface="Arial Narrow Regular"/>
              </a:rPr>
              <a:t>Opt</a:t>
            </a: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 into real-time notifications via email or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View dashboard-style device alerts, performance data and trends via a secure web portal with 24/7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0A0E0D-DCFA-4C28-A348-AEA31C6A2737}"/>
              </a:ext>
            </a:extLst>
          </p:cNvPr>
          <p:cNvSpPr txBox="1"/>
          <p:nvPr/>
        </p:nvSpPr>
        <p:spPr>
          <a:xfrm>
            <a:off x="16251533" y="419100"/>
            <a:ext cx="24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              </a:t>
            </a:r>
          </a:p>
          <a:p>
            <a:r>
              <a:rPr lang="en-US" sz="1600" dirty="0">
                <a:solidFill>
                  <a:schemeClr val="tx2"/>
                </a:solidFill>
              </a:rPr>
              <a:t>P6950/55-RK-W1</a:t>
            </a:r>
            <a:r>
              <a:rPr lang="en-US" dirty="0"/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CAD1B-BA5D-4B64-A224-781662854217}"/>
              </a:ext>
            </a:extLst>
          </p:cNvPr>
          <p:cNvSpPr txBox="1"/>
          <p:nvPr/>
        </p:nvSpPr>
        <p:spPr>
          <a:xfrm>
            <a:off x="12864920" y="3699569"/>
            <a:ext cx="3505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PEMS6000-RK-W1</a:t>
            </a:r>
            <a:r>
              <a:rPr lang="en-US" dirty="0"/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B2C2E-7367-458E-A93C-8EC9986A3F65}"/>
              </a:ext>
            </a:extLst>
          </p:cNvPr>
          <p:cNvSpPr txBox="1"/>
          <p:nvPr/>
        </p:nvSpPr>
        <p:spPr>
          <a:xfrm>
            <a:off x="16216478" y="1399618"/>
            <a:ext cx="1900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Compatible with: Z6950 and Z6955</a:t>
            </a:r>
          </a:p>
          <a:p>
            <a:r>
              <a:rPr lang="en-US" sz="1600" dirty="0">
                <a:solidFill>
                  <a:schemeClr val="tx2"/>
                </a:solidFill>
              </a:rPr>
              <a:t>Faucets. Hardwired only.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BF41B7-DECE-407B-883E-C5308419429D}"/>
              </a:ext>
            </a:extLst>
          </p:cNvPr>
          <p:cNvSpPr txBox="1"/>
          <p:nvPr/>
        </p:nvSpPr>
        <p:spPr>
          <a:xfrm>
            <a:off x="12914952" y="4295218"/>
            <a:ext cx="188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Compatible with: ZEMS </a:t>
            </a:r>
            <a:r>
              <a:rPr lang="en-US" sz="1600" dirty="0" err="1">
                <a:solidFill>
                  <a:schemeClr val="tx2"/>
                </a:solidFill>
              </a:rPr>
              <a:t>skus</a:t>
            </a:r>
            <a:r>
              <a:rPr lang="en-US" sz="1600" dirty="0">
                <a:solidFill>
                  <a:schemeClr val="tx2"/>
                </a:solidFill>
              </a:rPr>
              <a:t> except for ZEMS-IS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8" name="Picture 17" descr="A picture containing black&#10;&#10;Description automatically generated">
            <a:extLst>
              <a:ext uri="{FF2B5EF4-FFF2-40B4-BE49-F238E27FC236}">
                <a16:creationId xmlns:a16="http://schemas.microsoft.com/office/drawing/2014/main" id="{36F13AA0-FD00-43DC-8604-17E279BAB7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808278"/>
            <a:ext cx="6540500" cy="44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 err="1"/>
              <a:t>plumbSMART</a:t>
            </a:r>
            <a:r>
              <a:rPr lang="en-US" dirty="0"/>
              <a:t> 3.0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45</a:t>
            </a:fld>
            <a:endParaRPr b="0" dirty="0"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0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C2F3DE-E692-4970-9230-0E2DB6B0C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" b="571"/>
          <a:stretch>
            <a:fillRect/>
          </a:stretch>
        </p:blipFill>
        <p:spPr>
          <a:xfrm>
            <a:off x="9296400" y="-19592"/>
            <a:ext cx="8991600" cy="49943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403ED-1DB3-4616-9012-34B88AEA70AA}"/>
              </a:ext>
            </a:extLst>
          </p:cNvPr>
          <p:cNvGrpSpPr/>
          <p:nvPr/>
        </p:nvGrpSpPr>
        <p:grpSpPr>
          <a:xfrm>
            <a:off x="1026233" y="1910236"/>
            <a:ext cx="9069928" cy="7276128"/>
            <a:chOff x="7968625" y="5084128"/>
            <a:chExt cx="7260734" cy="653973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7BC91-F4CF-4132-9C76-E2D3BC3DD1A6}"/>
                </a:ext>
              </a:extLst>
            </p:cNvPr>
            <p:cNvSpPr txBox="1"/>
            <p:nvPr/>
          </p:nvSpPr>
          <p:spPr>
            <a:xfrm>
              <a:off x="7968625" y="5084128"/>
              <a:ext cx="7260734" cy="580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sz="36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A056C5-73A4-42EA-B6B9-A7FA8FEA85C2}"/>
                </a:ext>
              </a:extLst>
            </p:cNvPr>
            <p:cNvSpPr txBox="1"/>
            <p:nvPr/>
          </p:nvSpPr>
          <p:spPr>
            <a:xfrm>
              <a:off x="8070890" y="5455070"/>
              <a:ext cx="5176233" cy="616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endParaRPr lang="en-US" sz="2000" dirty="0">
                <a:solidFill>
                  <a:schemeClr val="tx2"/>
                </a:solidFill>
                <a:latin typeface="Arial Narrow Regular"/>
              </a:endParaRPr>
            </a:p>
            <a:p>
              <a:r>
                <a:rPr lang="en-US" sz="2000" b="1" dirty="0">
                  <a:solidFill>
                    <a:srgbClr val="0070C0"/>
                  </a:solidFill>
                  <a:latin typeface="Arial Narrow Regular"/>
                </a:rPr>
                <a:t>Modular data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Customizable to fit user preference</a:t>
              </a:r>
            </a:p>
            <a:p>
              <a:pPr lvl="1"/>
              <a:endParaRPr lang="en-US" sz="2000" dirty="0">
                <a:solidFill>
                  <a:schemeClr val="tx2"/>
                </a:solidFill>
                <a:latin typeface="Arial Narrow Regular"/>
              </a:endParaRPr>
            </a:p>
            <a:p>
              <a:r>
                <a:rPr lang="en-US" sz="2000" b="1" dirty="0">
                  <a:solidFill>
                    <a:srgbClr val="0070C0"/>
                  </a:solidFill>
                  <a:latin typeface="Arial Narrow Regular"/>
                </a:rPr>
                <a:t>Scalable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Hundred of products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Multiple floors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Multiple buildings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tx2"/>
                </a:solidFill>
                <a:latin typeface="Arial Narrow Regular"/>
              </a:endParaRPr>
            </a:p>
            <a:p>
              <a:r>
                <a:rPr lang="en-US" sz="2000" b="1" dirty="0">
                  <a:solidFill>
                    <a:srgbClr val="0070C0"/>
                  </a:solidFill>
                  <a:latin typeface="Arial Narrow Regular"/>
                </a:rPr>
                <a:t>Easy to use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Simple navigation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Clean format</a:t>
              </a:r>
            </a:p>
            <a:p>
              <a:pPr lvl="1"/>
              <a:endParaRPr lang="en-US" sz="2000" dirty="0">
                <a:solidFill>
                  <a:schemeClr val="tx2"/>
                </a:solidFill>
                <a:latin typeface="Arial Narrow Regular"/>
              </a:endParaRPr>
            </a:p>
            <a:p>
              <a:r>
                <a:rPr lang="en-US" sz="2000" b="1" dirty="0">
                  <a:solidFill>
                    <a:srgbClr val="0070C0"/>
                  </a:solidFill>
                  <a:latin typeface="Arial Narrow Regular"/>
                </a:rPr>
                <a:t>Actionable insights into data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Graphs display actionable insights into your operations 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Maintenance calendar</a:t>
              </a:r>
            </a:p>
            <a:p>
              <a:pPr lvl="1"/>
              <a:endParaRPr lang="en-US" sz="2000" dirty="0">
                <a:solidFill>
                  <a:schemeClr val="tx2"/>
                </a:solidFill>
                <a:latin typeface="Arial Narrow Regular"/>
              </a:endParaRPr>
            </a:p>
            <a:p>
              <a:endParaRPr lang="en-US" sz="2000" b="1" dirty="0">
                <a:solidFill>
                  <a:srgbClr val="0070C0"/>
                </a:solidFill>
                <a:latin typeface="Arial Narrow Regular"/>
              </a:endParaRPr>
            </a:p>
            <a:p>
              <a:r>
                <a:rPr lang="en-US" sz="2000" b="1" dirty="0">
                  <a:solidFill>
                    <a:srgbClr val="0070C0"/>
                  </a:solidFill>
                  <a:latin typeface="Arial Narrow Regular"/>
                </a:rPr>
                <a:t>Mobile app version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/>
                </a:rPr>
                <a:t>Installer version / maintainer version</a:t>
              </a:r>
            </a:p>
            <a:p>
              <a:pPr marL="971550" lvl="1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tx2"/>
                </a:solidFill>
                <a:latin typeface="Arial Narrow Regular"/>
              </a:endParaRPr>
            </a:p>
            <a:p>
              <a:pPr lvl="1"/>
              <a:endParaRPr lang="en-US" sz="2000" dirty="0">
                <a:solidFill>
                  <a:schemeClr val="tx2"/>
                </a:solidFill>
                <a:latin typeface="Arial Narrow Regular"/>
              </a:endParaRPr>
            </a:p>
          </p:txBody>
        </p:sp>
      </p:grpSp>
      <p:pic>
        <p:nvPicPr>
          <p:cNvPr id="6" name="Picture 5" descr="A picture containing parking, electronics, meter, phone&#10;&#10;Description automatically generated">
            <a:extLst>
              <a:ext uri="{FF2B5EF4-FFF2-40B4-BE49-F238E27FC236}">
                <a16:creationId xmlns:a16="http://schemas.microsoft.com/office/drawing/2014/main" id="{AF7904B4-8BDB-45E8-8FFF-D705EA9B1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067300"/>
            <a:ext cx="3350417" cy="5101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1E9E9-BE44-4709-AC55-C79A40B91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1558" y="5694589"/>
            <a:ext cx="2133601" cy="381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5C2B91-E92E-473A-9F70-DBA6EB7C4DB6}"/>
              </a:ext>
            </a:extLst>
          </p:cNvPr>
          <p:cNvSpPr txBox="1"/>
          <p:nvPr/>
        </p:nvSpPr>
        <p:spPr>
          <a:xfrm>
            <a:off x="9567925" y="5539211"/>
            <a:ext cx="3141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Coming November 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0FF831-D0B7-43F0-A77F-170273E06AAB}"/>
              </a:ext>
            </a:extLst>
          </p:cNvPr>
          <p:cNvCxnSpPr/>
          <p:nvPr/>
        </p:nvCxnSpPr>
        <p:spPr>
          <a:xfrm>
            <a:off x="457200" y="7505700"/>
            <a:ext cx="7696200" cy="0"/>
          </a:xfrm>
          <a:prstGeom prst="line">
            <a:avLst/>
          </a:prstGeom>
          <a:ln w="25400" cap="sq">
            <a:solidFill>
              <a:schemeClr val="accent3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416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1" y="571412"/>
            <a:ext cx="10858502" cy="138499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/>
              <a:t>backflow prevention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lang="uk-UA" b="0">
                <a:solidFill>
                  <a:srgbClr val="C0C0C8"/>
                </a:solidFill>
                <a:latin typeface="Arial Regular" charset="0"/>
              </a:rPr>
              <a:pPr/>
              <a:t>46</a:t>
            </a:fld>
            <a:endParaRPr lang="uk-UA"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372601" y="-25400"/>
            <a:ext cx="89027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1" dirty="0">
              <a:solidFill>
                <a:srgbClr val="0A091B"/>
              </a:solidFill>
              <a:latin typeface="Roboto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DC7444-A95D-4DDC-B402-1C2BD968C61E}"/>
              </a:ext>
            </a:extLst>
          </p:cNvPr>
          <p:cNvGrpSpPr/>
          <p:nvPr/>
        </p:nvGrpSpPr>
        <p:grpSpPr>
          <a:xfrm>
            <a:off x="1057017" y="2342495"/>
            <a:ext cx="8467983" cy="3752720"/>
            <a:chOff x="7848600" y="5084128"/>
            <a:chExt cx="8134351" cy="31551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A03A6C-88BE-421E-9ABF-A5315D6EAADA}"/>
                </a:ext>
              </a:extLst>
            </p:cNvPr>
            <p:cNvGrpSpPr/>
            <p:nvPr/>
          </p:nvGrpSpPr>
          <p:grpSpPr>
            <a:xfrm>
              <a:off x="7848600" y="5084128"/>
              <a:ext cx="8134351" cy="543414"/>
              <a:chOff x="7467600" y="5557807"/>
              <a:chExt cx="8134351" cy="5434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B3A757-5665-4778-B9F8-B2674274080B}"/>
                  </a:ext>
                </a:extLst>
              </p:cNvPr>
              <p:cNvSpPr txBox="1"/>
              <p:nvPr/>
            </p:nvSpPr>
            <p:spPr>
              <a:xfrm>
                <a:off x="7587626" y="5557807"/>
                <a:ext cx="8014325" cy="543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738"/>
                <a:r>
                  <a:rPr lang="en-US" sz="3600" dirty="0">
                    <a:solidFill>
                      <a:srgbClr val="0077C8"/>
                    </a:solidFill>
                    <a:latin typeface="Arial Narrow Regular" charset="0"/>
                  </a:rPr>
                  <a:t>710 Pressure Vacuum Breaker</a:t>
                </a:r>
                <a:endParaRPr lang="uk-UA" sz="3600" dirty="0">
                  <a:solidFill>
                    <a:srgbClr val="0077C8"/>
                  </a:solidFill>
                  <a:latin typeface="Arial Narrow Regular" charset="0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610B1AE-5DAA-41C8-A251-764EE093A8D3}"/>
                  </a:ext>
                </a:extLst>
              </p:cNvPr>
              <p:cNvCxnSpPr/>
              <p:nvPr/>
            </p:nvCxnSpPr>
            <p:spPr>
              <a:xfrm>
                <a:off x="7467600" y="5672107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263C77-23BE-46B3-AC52-90AF899BF477}"/>
                </a:ext>
              </a:extLst>
            </p:cNvPr>
            <p:cNvSpPr txBox="1"/>
            <p:nvPr/>
          </p:nvSpPr>
          <p:spPr>
            <a:xfrm>
              <a:off x="8279996" y="5962129"/>
              <a:ext cx="7481286" cy="2277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0530" indent="-190530" defTabSz="914538">
                <a:spcAft>
                  <a:spcPts val="600"/>
                </a:spcAft>
                <a:buClr>
                  <a:srgbClr val="858591"/>
                </a:buClr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77C8"/>
                  </a:solidFill>
                  <a:latin typeface="Arial Narrow Regular" charset="0"/>
                </a:rPr>
                <a:t>Compact design </a:t>
              </a:r>
              <a:r>
                <a:rPr lang="en-US" sz="2000" dirty="0">
                  <a:solidFill>
                    <a:srgbClr val="858591"/>
                  </a:solidFill>
                  <a:latin typeface="Arial Narrow Regular" charset="0"/>
                </a:rPr>
                <a:t>for ease of installation</a:t>
              </a:r>
            </a:p>
            <a:p>
              <a:pPr marL="190530" indent="-190530" defTabSz="914538">
                <a:spcAft>
                  <a:spcPts val="600"/>
                </a:spcAft>
                <a:buClr>
                  <a:srgbClr val="858591"/>
                </a:buClr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77C8"/>
                  </a:solidFill>
                  <a:latin typeface="Arial Narrow Regular" charset="0"/>
                </a:rPr>
                <a:t>Small footprint</a:t>
              </a:r>
              <a:r>
                <a:rPr lang="en-US" sz="2000" dirty="0">
                  <a:solidFill>
                    <a:srgbClr val="0077C8"/>
                  </a:solidFill>
                  <a:latin typeface="Arial Narrow Regular" charset="0"/>
                </a:rPr>
                <a:t> </a:t>
              </a:r>
              <a:r>
                <a:rPr lang="en-US" sz="2000" dirty="0">
                  <a:solidFill>
                    <a:srgbClr val="858591"/>
                  </a:solidFill>
                  <a:latin typeface="Arial Narrow Regular" charset="0"/>
                </a:rPr>
                <a:t>for minimal installation impact</a:t>
              </a:r>
            </a:p>
            <a:p>
              <a:pPr marL="190530" indent="-190530" defTabSz="914538">
                <a:spcAft>
                  <a:spcPts val="600"/>
                </a:spcAft>
                <a:buClr>
                  <a:srgbClr val="858591"/>
                </a:buClr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77C8"/>
                  </a:solidFill>
                  <a:latin typeface="Arial Narrow Regular" charset="0"/>
                </a:rPr>
                <a:t>Economical</a:t>
              </a:r>
              <a:r>
                <a:rPr lang="en-US" sz="2000" dirty="0">
                  <a:solidFill>
                    <a:srgbClr val="0077C8"/>
                  </a:solidFill>
                  <a:latin typeface="Arial Narrow Regular" charset="0"/>
                </a:rPr>
                <a:t> </a:t>
              </a:r>
              <a:r>
                <a:rPr lang="en-US" sz="2000" dirty="0">
                  <a:solidFill>
                    <a:srgbClr val="858591"/>
                  </a:solidFill>
                  <a:latin typeface="Arial Narrow Regular" charset="0"/>
                </a:rPr>
                <a:t>and ideal for </a:t>
              </a:r>
              <a:r>
                <a:rPr lang="en-US" sz="2000" b="1" dirty="0">
                  <a:solidFill>
                    <a:srgbClr val="0077C8"/>
                  </a:solidFill>
                  <a:latin typeface="Arial Narrow Regular" charset="0"/>
                </a:rPr>
                <a:t>residential irrigation</a:t>
              </a:r>
              <a:r>
                <a:rPr lang="en-US" sz="2000" dirty="0">
                  <a:solidFill>
                    <a:srgbClr val="0077C8"/>
                  </a:solidFill>
                  <a:latin typeface="Arial Narrow Regular" charset="0"/>
                </a:rPr>
                <a:t> </a:t>
              </a:r>
              <a:r>
                <a:rPr lang="en-US" sz="2000" dirty="0">
                  <a:solidFill>
                    <a:srgbClr val="858591"/>
                  </a:solidFill>
                  <a:latin typeface="Arial Narrow Regular" charset="0"/>
                </a:rPr>
                <a:t>construction</a:t>
              </a:r>
            </a:p>
            <a:p>
              <a:pPr marL="190530" indent="-190530" defTabSz="9145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858591"/>
                  </a:solidFill>
                  <a:latin typeface="Arial Narrow Regular" charset="0"/>
                </a:rPr>
                <a:t>Sizes:  3/4” and 1”</a:t>
              </a:r>
            </a:p>
            <a:p>
              <a:pPr marL="190530" indent="-190530" defTabSz="9145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858591"/>
                  </a:solidFill>
                  <a:latin typeface="Arial Narrow Regular" charset="0"/>
                </a:rPr>
                <a:t>Competitive price</a:t>
              </a:r>
            </a:p>
            <a:p>
              <a:pPr marL="190530" indent="-190530" defTabSz="9145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858591"/>
                  </a:solidFill>
                  <a:latin typeface="Arial Narrow Regular" charset="0"/>
                </a:rPr>
                <a:t>Low cost repair kits</a:t>
              </a:r>
            </a:p>
            <a:p>
              <a:pPr marL="190530" indent="-190530" defTabSz="9145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858591"/>
                  </a:solidFill>
                  <a:latin typeface="Arial Narrow Regular" charset="0"/>
                </a:rPr>
                <a:t>One repair kit covers both sizes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D5680A2-8BFF-408F-8A34-BC546175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351" y="1864046"/>
            <a:ext cx="6959600" cy="65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5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/>
              <a:t>flush valves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b="0">
                <a:solidFill>
                  <a:srgbClr val="C0C0C8"/>
                </a:solidFill>
                <a:latin typeface="Arial Regular" charset="0"/>
              </a:rPr>
              <a:pPr/>
              <a:t>47</a:t>
            </a:fld>
            <a:endParaRPr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039065" y="0"/>
            <a:ext cx="8248935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rgbClr val="0A091B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30579" y="2500688"/>
            <a:ext cx="8467983" cy="1261884"/>
            <a:chOff x="7467600" y="5557807"/>
            <a:chExt cx="8134351" cy="1261884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7C8"/>
                  </a:solidFill>
                  <a:latin typeface="Arial Narrow Regular" charset="0"/>
                </a:rPr>
                <a:t>EZ-gear driven sensor flush valves</a:t>
              </a:r>
            </a:p>
            <a:p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  <a:p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5065D8-E16A-4731-B487-89C27C36AC7C}"/>
              </a:ext>
            </a:extLst>
          </p:cNvPr>
          <p:cNvSpPr txBox="1"/>
          <p:nvPr/>
        </p:nvSpPr>
        <p:spPr>
          <a:xfrm>
            <a:off x="830579" y="3728204"/>
            <a:ext cx="90458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Reliability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Motor gear-driven ceramic actuating platform is tested to withstand over 1,000,000 cycle tests – backed with a limited lifetime warranty.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Precision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Next generation IR sensor delivers precise forward and downward angled sensor range for better user detection.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Efficiency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Comes standard chemical resistant parts that last 8-10 times longer than traditional rubber components. Zurn diaphragms, gaskets, and seals save building owners maintenance and water cost.</a:t>
            </a: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6981CD-6768-45E2-A050-83BF3B0A9C5C}"/>
              </a:ext>
            </a:extLst>
          </p:cNvPr>
          <p:cNvGrpSpPr/>
          <p:nvPr/>
        </p:nvGrpSpPr>
        <p:grpSpPr>
          <a:xfrm>
            <a:off x="845216" y="7189031"/>
            <a:ext cx="9756481" cy="1816902"/>
            <a:chOff x="7848600" y="2615248"/>
            <a:chExt cx="8625840" cy="14535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E9CB020-7ECE-4342-8731-39E779062AEA}"/>
                </a:ext>
              </a:extLst>
            </p:cNvPr>
            <p:cNvGrpSpPr/>
            <p:nvPr/>
          </p:nvGrpSpPr>
          <p:grpSpPr>
            <a:xfrm>
              <a:off x="7848600" y="2615248"/>
              <a:ext cx="3638372" cy="539796"/>
              <a:chOff x="7467600" y="3017520"/>
              <a:chExt cx="3638372" cy="53979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7D5999-6EFF-464D-B84E-5C8AAA0415D3}"/>
                  </a:ext>
                </a:extLst>
              </p:cNvPr>
              <p:cNvSpPr txBox="1"/>
              <p:nvPr/>
            </p:nvSpPr>
            <p:spPr>
              <a:xfrm>
                <a:off x="7587625" y="3017520"/>
                <a:ext cx="3518347" cy="418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/>
                    </a:solidFill>
                    <a:latin typeface="Arial Narrow Regular" charset="0"/>
                  </a:rPr>
                  <a:t>key features</a:t>
                </a:r>
                <a:endParaRPr lang="uk-UA" sz="2800" dirty="0">
                  <a:solidFill>
                    <a:schemeClr val="accent1"/>
                  </a:solidFill>
                  <a:latin typeface="Arial Narrow Regular" charset="0"/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C3F61AB-606E-4B0F-8ABC-D7E42AC8380D}"/>
                  </a:ext>
                </a:extLst>
              </p:cNvPr>
              <p:cNvCxnSpPr/>
              <p:nvPr/>
            </p:nvCxnSpPr>
            <p:spPr>
              <a:xfrm>
                <a:off x="7467600" y="3139585"/>
                <a:ext cx="0" cy="417731"/>
              </a:xfrm>
              <a:prstGeom prst="line">
                <a:avLst/>
              </a:prstGeom>
              <a:ln w="38100" cap="sq">
                <a:solidFill>
                  <a:schemeClr val="accent2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57A6B6-A2F7-4152-9FA1-FFDFCD50AC62}"/>
                </a:ext>
              </a:extLst>
            </p:cNvPr>
            <p:cNvGrpSpPr/>
            <p:nvPr/>
          </p:nvGrpSpPr>
          <p:grpSpPr>
            <a:xfrm>
              <a:off x="8202244" y="3228102"/>
              <a:ext cx="3917568" cy="320099"/>
              <a:chOff x="7440244" y="3622754"/>
              <a:chExt cx="3917568" cy="32009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3C0232-F9E1-4B20-BEFB-55369C654198}"/>
                  </a:ext>
                </a:extLst>
              </p:cNvPr>
              <p:cNvSpPr txBox="1"/>
              <p:nvPr/>
            </p:nvSpPr>
            <p:spPr>
              <a:xfrm>
                <a:off x="7517332" y="3622754"/>
                <a:ext cx="3840480" cy="32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  <a:latin typeface="Arial Regular" charset="0"/>
                  </a:rPr>
                  <a:t>Motor gear- driven ceramic operation</a:t>
                </a:r>
                <a:endParaRPr lang="uk-UA" sz="2000" dirty="0">
                  <a:solidFill>
                    <a:schemeClr val="tx2"/>
                  </a:solidFill>
                  <a:latin typeface="Arial Regular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9832AF6-7543-4182-A157-BDB4F6A92EB4}"/>
                  </a:ext>
                </a:extLst>
              </p:cNvPr>
              <p:cNvSpPr/>
              <p:nvPr/>
            </p:nvSpPr>
            <p:spPr>
              <a:xfrm>
                <a:off x="7440244" y="3737083"/>
                <a:ext cx="91440" cy="91440"/>
              </a:xfrm>
              <a:prstGeom prst="ellipse">
                <a:avLst/>
              </a:prstGeom>
              <a:solidFill>
                <a:schemeClr val="accent1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 dirty="0">
                  <a:solidFill>
                    <a:schemeClr val="tx1"/>
                  </a:solidFill>
                  <a:latin typeface="Arial Regular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1A6331-D9D7-4209-9E47-4589FB4D1128}"/>
                </a:ext>
              </a:extLst>
            </p:cNvPr>
            <p:cNvGrpSpPr/>
            <p:nvPr/>
          </p:nvGrpSpPr>
          <p:grpSpPr>
            <a:xfrm>
              <a:off x="8204830" y="3744202"/>
              <a:ext cx="3954916" cy="320098"/>
              <a:chOff x="7442830" y="3605074"/>
              <a:chExt cx="3954916" cy="32009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8B5CE8-5647-4CFB-9926-153CC3658995}"/>
                  </a:ext>
                </a:extLst>
              </p:cNvPr>
              <p:cNvSpPr txBox="1"/>
              <p:nvPr/>
            </p:nvSpPr>
            <p:spPr>
              <a:xfrm>
                <a:off x="7557266" y="3605074"/>
                <a:ext cx="3840480" cy="320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  <a:latin typeface="Arial Regular" charset="0"/>
                  </a:rPr>
                  <a:t>Modern aesthetics – cast brass body</a:t>
                </a:r>
                <a:endParaRPr lang="uk-UA" sz="2000" dirty="0">
                  <a:solidFill>
                    <a:schemeClr val="tx2"/>
                  </a:solidFill>
                  <a:latin typeface="Arial Regular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1D6C835-DA60-4B3F-BBC8-E330B034B56A}"/>
                  </a:ext>
                </a:extLst>
              </p:cNvPr>
              <p:cNvSpPr/>
              <p:nvPr/>
            </p:nvSpPr>
            <p:spPr>
              <a:xfrm>
                <a:off x="7442830" y="3719454"/>
                <a:ext cx="91440" cy="91440"/>
              </a:xfrm>
              <a:prstGeom prst="ellipse">
                <a:avLst/>
              </a:prstGeom>
              <a:solidFill>
                <a:schemeClr val="accent1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 dirty="0">
                  <a:solidFill>
                    <a:schemeClr val="tx1"/>
                  </a:solidFill>
                  <a:latin typeface="Arial Regular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B1BA621-2521-4D92-BFDD-76D7B861C142}"/>
                </a:ext>
              </a:extLst>
            </p:cNvPr>
            <p:cNvGrpSpPr/>
            <p:nvPr/>
          </p:nvGrpSpPr>
          <p:grpSpPr>
            <a:xfrm>
              <a:off x="12461485" y="3228102"/>
              <a:ext cx="4012955" cy="566327"/>
              <a:chOff x="7493245" y="3622754"/>
              <a:chExt cx="4012955" cy="56632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2A1A0A-03B4-4823-BF5A-F6BDFBFCFEC2}"/>
                  </a:ext>
                </a:extLst>
              </p:cNvPr>
              <p:cNvSpPr txBox="1"/>
              <p:nvPr/>
            </p:nvSpPr>
            <p:spPr>
              <a:xfrm>
                <a:off x="7665720" y="3622754"/>
                <a:ext cx="3840480" cy="56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  <a:latin typeface="Arial Regular" charset="0"/>
                  </a:rPr>
                  <a:t>Labor saving- easy access to batteries and controls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5E838DD-51BE-414E-8698-150B33D9A5D8}"/>
                  </a:ext>
                </a:extLst>
              </p:cNvPr>
              <p:cNvSpPr/>
              <p:nvPr/>
            </p:nvSpPr>
            <p:spPr>
              <a:xfrm>
                <a:off x="7493245" y="3782803"/>
                <a:ext cx="91440" cy="91440"/>
              </a:xfrm>
              <a:prstGeom prst="ellipse">
                <a:avLst/>
              </a:prstGeom>
              <a:solidFill>
                <a:schemeClr val="accent1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 dirty="0">
                  <a:solidFill>
                    <a:schemeClr val="tx1"/>
                  </a:solidFill>
                  <a:latin typeface="Arial Regular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EB0A113-380D-419B-852B-BB5D54011891}"/>
                </a:ext>
              </a:extLst>
            </p:cNvPr>
            <p:cNvGrpSpPr/>
            <p:nvPr/>
          </p:nvGrpSpPr>
          <p:grpSpPr>
            <a:xfrm>
              <a:off x="12482345" y="3748718"/>
              <a:ext cx="3992094" cy="320098"/>
              <a:chOff x="7514105" y="3609590"/>
              <a:chExt cx="3992094" cy="32009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86E2D7-B997-4005-9DAC-CC28C10D7C0C}"/>
                  </a:ext>
                </a:extLst>
              </p:cNvPr>
              <p:cNvSpPr txBox="1"/>
              <p:nvPr/>
            </p:nvSpPr>
            <p:spPr>
              <a:xfrm>
                <a:off x="7665719" y="3609590"/>
                <a:ext cx="3840480" cy="320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  <a:latin typeface="Arial Regular" charset="0"/>
                  </a:rPr>
                  <a:t>Waterproof – IP65 compliant</a:t>
                </a:r>
                <a:endParaRPr lang="uk-UA" sz="2000" dirty="0">
                  <a:solidFill>
                    <a:schemeClr val="tx2"/>
                  </a:solidFill>
                  <a:latin typeface="Arial Regular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0010965-3CB7-4DEF-9938-5CED28DCAF35}"/>
                  </a:ext>
                </a:extLst>
              </p:cNvPr>
              <p:cNvSpPr/>
              <p:nvPr/>
            </p:nvSpPr>
            <p:spPr>
              <a:xfrm>
                <a:off x="7514105" y="3765173"/>
                <a:ext cx="91440" cy="91440"/>
              </a:xfrm>
              <a:prstGeom prst="ellipse">
                <a:avLst/>
              </a:prstGeom>
              <a:solidFill>
                <a:schemeClr val="accent1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uk-UA" sz="2800" dirty="0">
                  <a:solidFill>
                    <a:schemeClr val="tx1"/>
                  </a:solidFill>
                  <a:latin typeface="Arial Regular" charset="0"/>
                </a:endParaRPr>
              </a:p>
            </p:txBody>
          </p:sp>
        </p:grpSp>
      </p:grpSp>
      <p:pic>
        <p:nvPicPr>
          <p:cNvPr id="5" name="Picture 4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DB08E017-7A87-4978-ABE7-92F9E6E7E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 r="26715"/>
          <a:stretch/>
        </p:blipFill>
        <p:spPr>
          <a:xfrm>
            <a:off x="9993897" y="260208"/>
            <a:ext cx="5169904" cy="9240869"/>
          </a:xfrm>
          <a:prstGeom prst="rect">
            <a:avLst/>
          </a:prstGeom>
        </p:spPr>
      </p:pic>
      <p:pic>
        <p:nvPicPr>
          <p:cNvPr id="7" name="Picture 6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3C314B9-5AE6-4F78-867D-1B6ADBF6ED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36073"/>
          <a:stretch/>
        </p:blipFill>
        <p:spPr>
          <a:xfrm>
            <a:off x="14032833" y="1391779"/>
            <a:ext cx="4255167" cy="86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68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BBBBC1-E6FC-4DA1-9D68-69E92179DA3E}"/>
              </a:ext>
            </a:extLst>
          </p:cNvPr>
          <p:cNvSpPr/>
          <p:nvPr/>
        </p:nvSpPr>
        <p:spPr>
          <a:xfrm>
            <a:off x="381000" y="8648700"/>
            <a:ext cx="2590800" cy="1485764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136779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/>
              <a:t>flush valves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b="0">
                <a:solidFill>
                  <a:srgbClr val="C0C0C8"/>
                </a:solidFill>
                <a:latin typeface="Arial Regular" charset="0"/>
              </a:rPr>
              <a:pPr/>
              <a:t>48</a:t>
            </a:fld>
            <a:endParaRPr b="0" dirty="0">
              <a:solidFill>
                <a:srgbClr val="C0C0C8"/>
              </a:solidFill>
              <a:latin typeface="Arial Regular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5866B-D43C-433C-866E-D1FD6557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898372"/>
            <a:ext cx="14590384" cy="82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92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/>
              <a:t>flush valves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page</a:t>
            </a:r>
          </a:p>
          <a:p>
            <a:r>
              <a:rPr lang="en-US" b="0" dirty="0">
                <a:solidFill>
                  <a:srgbClr val="C0C0C8"/>
                </a:solidFill>
                <a:latin typeface="Arial Regular" charset="0"/>
              </a:rPr>
              <a:t>0</a:t>
            </a:r>
            <a:fld id="{37D409AB-2201-4E18-8A34-C31753AD9B06}" type="slidenum">
              <a:rPr b="0">
                <a:solidFill>
                  <a:srgbClr val="C0C0C8"/>
                </a:solidFill>
                <a:latin typeface="Arial Regular" charset="0"/>
              </a:rPr>
              <a:pPr/>
              <a:t>49</a:t>
            </a:fld>
            <a:endParaRPr b="0" dirty="0">
              <a:solidFill>
                <a:srgbClr val="C0C0C8"/>
              </a:solidFill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473306" y="0"/>
            <a:ext cx="4814694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rgbClr val="0A091B"/>
              </a:solidFill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830705" y="2157710"/>
            <a:ext cx="8467983" cy="1200329"/>
            <a:chOff x="7467600" y="5557807"/>
            <a:chExt cx="8134351" cy="1200329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7C8"/>
                  </a:solidFill>
                  <a:latin typeface="Arial Narrow Regular" charset="0"/>
                </a:rPr>
                <a:t>EZ Gear driven sensor flush valve launch plan</a:t>
              </a:r>
            </a:p>
            <a:p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  <a:p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5065D8-E16A-4731-B487-89C27C36AC7C}"/>
              </a:ext>
            </a:extLst>
          </p:cNvPr>
          <p:cNvSpPr txBox="1"/>
          <p:nvPr/>
        </p:nvSpPr>
        <p:spPr>
          <a:xfrm>
            <a:off x="830705" y="6512358"/>
            <a:ext cx="90458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Complete Valves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ZER6000AV-WS1-TM   1.6 Closet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ZER6000AV-HET-TM    1.28 Closet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ZER6000AV-ONE-TM   1.1 Closet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ZER6003AV-ULF-TM    0.125 Pint Urinal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ZER6003AV-EWS-TM   0.5 Urinal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ZER6003AV-WS1-TM   1.0 Urinal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D701B-49BB-45CE-BF3E-26B1DBD03F87}"/>
              </a:ext>
            </a:extLst>
          </p:cNvPr>
          <p:cNvSpPr txBox="1"/>
          <p:nvPr/>
        </p:nvSpPr>
        <p:spPr>
          <a:xfrm>
            <a:off x="14037392" y="7707182"/>
            <a:ext cx="3414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 Regular"/>
              </a:rPr>
              <a:t>Complete Top Mount </a:t>
            </a:r>
          </a:p>
          <a:p>
            <a:pPr algn="ctr"/>
            <a:r>
              <a:rPr lang="en-US" sz="2000" b="1" dirty="0">
                <a:latin typeface="Arial Narrow Regular"/>
              </a:rPr>
              <a:t>EZ Gear Driven Sensor FV</a:t>
            </a:r>
          </a:p>
          <a:p>
            <a:pPr algn="ctr"/>
            <a:r>
              <a:rPr lang="en-US" sz="2000" dirty="0">
                <a:latin typeface="Arial Narrow Regular"/>
              </a:rPr>
              <a:t>ZER6003AV-HET-TM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F160D5-5C18-4DE0-8CB0-96402205EDA3}"/>
              </a:ext>
            </a:extLst>
          </p:cNvPr>
          <p:cNvSpPr txBox="1"/>
          <p:nvPr/>
        </p:nvSpPr>
        <p:spPr>
          <a:xfrm>
            <a:off x="6165954" y="6512358"/>
            <a:ext cx="90458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Universal Retrofit Kits </a:t>
            </a:r>
            <a:r>
              <a:rPr lang="en-US" sz="1600" b="1" dirty="0">
                <a:solidFill>
                  <a:srgbClr val="0070C0"/>
                </a:solidFill>
              </a:rPr>
              <a:t>(Zurn Ring Std w/ Sloan included)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ZERK-C-WS1-TM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ZERK-C-HET-TM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ZERK-C-ONE-TM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ZERK-U-ULF-TM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ZERK-U-EWS-TM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ZERK-U-WS1-TM</a:t>
            </a:r>
          </a:p>
          <a:p>
            <a:pPr lvl="2"/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Optional –S for Sloan ring installed for retrofit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6489B-7140-4470-93CC-0AFF935F0B45}"/>
              </a:ext>
            </a:extLst>
          </p:cNvPr>
          <p:cNvSpPr txBox="1"/>
          <p:nvPr/>
        </p:nvSpPr>
        <p:spPr>
          <a:xfrm>
            <a:off x="876299" y="2992059"/>
            <a:ext cx="904585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Launching in December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600+ units in stock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15% Commission Structure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Commission structure good for 18 months… 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Incentivized to get specs in place and have time for jobs to come through!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Get specification / job input to DCRM to protect 15% commission</a:t>
            </a:r>
          </a:p>
          <a:p>
            <a:pPr lvl="1"/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EZ Flush Price Matching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Flip existing EZ flush orders to ZER-TM Top Mount and we will match price</a:t>
            </a:r>
          </a:p>
          <a:p>
            <a:pPr lvl="1"/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2"/>
              </a:solidFill>
              <a:latin typeface="Arial Narrow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FF4526-2422-4E44-9B50-31E5D4E70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15" b="2097"/>
          <a:stretch/>
        </p:blipFill>
        <p:spPr>
          <a:xfrm>
            <a:off x="13689078" y="903282"/>
            <a:ext cx="4349173" cy="64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1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 dirty="0">
                <a:latin typeface="Arial Narrow Regular"/>
              </a:rPr>
              <a:t>page</a:t>
            </a:r>
          </a:p>
          <a:p>
            <a:r>
              <a:rPr lang="en-US" b="0" dirty="0">
                <a:latin typeface="Arial Narrow Regular"/>
              </a:rPr>
              <a:t>0</a:t>
            </a:r>
            <a:fld id="{37D409AB-2201-4E18-8A34-C31753AD9B06}" type="slidenum">
              <a:rPr lang="en-US" b="0" smtClean="0">
                <a:latin typeface="Arial Narrow Regular"/>
              </a:rPr>
              <a:pPr/>
              <a:t>5</a:t>
            </a:fld>
            <a:endParaRPr lang="en-US" b="0" dirty="0">
              <a:latin typeface="Arial Narrow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1823" y="2000195"/>
            <a:ext cx="348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Arial Narrow Regular"/>
              </a:rPr>
              <a:t>Sanitary Drainage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360" y="6917199"/>
            <a:ext cx="44767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Standardize on Stainlessdrains.com as new Z1800 products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Example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Z1800-12B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838200" y="469014"/>
            <a:ext cx="89535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0" i="0" kern="1200">
                <a:solidFill>
                  <a:schemeClr val="tx1"/>
                </a:solidFill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past launches</a:t>
            </a:r>
            <a:br>
              <a:rPr lang="en-US" dirty="0"/>
            </a:br>
            <a:r>
              <a:rPr lang="en-US" dirty="0"/>
              <a:t>stainless drains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01306" y="2000195"/>
            <a:ext cx="348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Arial Narrow Regular"/>
              </a:rPr>
              <a:t>Area Drainage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10400" y="6917198"/>
            <a:ext cx="48219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6”, 8”, &amp; 10” sizes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  <a:p>
            <a:pPr algn="ctr"/>
            <a:endParaRPr lang="en-US" sz="2400" i="1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Example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Z1706 – 6” Round</a:t>
            </a:r>
            <a:endParaRPr lang="en-US" sz="2400" b="1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74802" y="2000195"/>
            <a:ext cx="348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Arial Narrow Regular"/>
              </a:rPr>
              <a:t>Floor Sinks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25400" y="6917198"/>
            <a:ext cx="52197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Unique Products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(i.e. Magnetic Lock &amp; Butterfly Valve)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Example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Z1750-</a:t>
            </a:r>
            <a:r>
              <a:rPr lang="en-US" sz="2400" b="1" dirty="0">
                <a:solidFill>
                  <a:schemeClr val="tx2"/>
                </a:solidFill>
                <a:latin typeface="Arial Narrow Regular"/>
                <a:cs typeface="Arial" panose="020B0604020202020204" pitchFamily="34" charset="0"/>
              </a:rPr>
              <a:t>SDC</a:t>
            </a:r>
          </a:p>
          <a:p>
            <a:pPr algn="ctr"/>
            <a:endParaRPr lang="en-US" sz="2400" dirty="0">
              <a:solidFill>
                <a:schemeClr val="tx2"/>
              </a:solidFill>
              <a:latin typeface="Arial Narrow Regular"/>
              <a:cs typeface="Arial" panose="020B0604020202020204" pitchFamily="34" charset="0"/>
            </a:endParaRPr>
          </a:p>
        </p:txBody>
      </p:sp>
      <p:pic>
        <p:nvPicPr>
          <p:cNvPr id="25" name="Picture 24" descr="A picture containing indoor, pan, kitchenware, wall&#10;&#10;Description automatically generated">
            <a:extLst>
              <a:ext uri="{FF2B5EF4-FFF2-40B4-BE49-F238E27FC236}">
                <a16:creationId xmlns:a16="http://schemas.microsoft.com/office/drawing/2014/main" id="{8EB1844F-3B04-4710-8C56-47679BEBA4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35000" r="31820" b="21000"/>
          <a:stretch/>
        </p:blipFill>
        <p:spPr>
          <a:xfrm>
            <a:off x="7532688" y="2715768"/>
            <a:ext cx="3354006" cy="4023343"/>
          </a:xfrm>
          <a:prstGeom prst="rect">
            <a:avLst/>
          </a:prstGeom>
        </p:spPr>
      </p:pic>
      <p:pic>
        <p:nvPicPr>
          <p:cNvPr id="33" name="Picture 32" descr="A picture containing sitting, metalware&#10;&#10;Description automatically generated">
            <a:extLst>
              <a:ext uri="{FF2B5EF4-FFF2-40B4-BE49-F238E27FC236}">
                <a16:creationId xmlns:a16="http://schemas.microsoft.com/office/drawing/2014/main" id="{7C4F547E-CC31-4679-B15E-DDCF631DB0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25000" r="12053" b="22000"/>
          <a:stretch/>
        </p:blipFill>
        <p:spPr>
          <a:xfrm>
            <a:off x="639453" y="2748952"/>
            <a:ext cx="5663682" cy="3955160"/>
          </a:xfrm>
          <a:prstGeom prst="rect">
            <a:avLst/>
          </a:prstGeom>
        </p:spPr>
      </p:pic>
      <p:pic>
        <p:nvPicPr>
          <p:cNvPr id="35" name="Picture 34" descr="A picture containing wall, sitting, bathroom, indoor&#10;&#10;Description automatically generated">
            <a:extLst>
              <a:ext uri="{FF2B5EF4-FFF2-40B4-BE49-F238E27FC236}">
                <a16:creationId xmlns:a16="http://schemas.microsoft.com/office/drawing/2014/main" id="{BD782917-B305-4200-9236-7AB2306AE6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4000" r="13999" b="25512"/>
          <a:stretch/>
        </p:blipFill>
        <p:spPr>
          <a:xfrm>
            <a:off x="12116247" y="2748952"/>
            <a:ext cx="5562012" cy="39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96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4EE9-E42C-41B8-B47B-78FEBBA98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143"/>
            <a:ext cx="11925300" cy="262687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/>
              <a:t>finish plumbing</a:t>
            </a:r>
            <a:br>
              <a:rPr lang="en-US" dirty="0"/>
            </a:br>
            <a:br>
              <a:rPr lang="en-US" sz="4800" dirty="0"/>
            </a:br>
            <a:endParaRPr lang="en-US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AFCD5F81-1993-437A-91F6-0BEF7B36C8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r>
              <a:rPr lang="en-US" b="0" dirty="0">
                <a:latin typeface="Arial Regular" charset="0"/>
              </a:rPr>
              <a:t>page</a:t>
            </a:r>
          </a:p>
          <a:p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50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16E6C-0FF5-44B6-A3B4-D00C56F79F49}"/>
              </a:ext>
            </a:extLst>
          </p:cNvPr>
          <p:cNvSpPr txBox="1"/>
          <p:nvPr/>
        </p:nvSpPr>
        <p:spPr>
          <a:xfrm>
            <a:off x="874426" y="2933700"/>
            <a:ext cx="90458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Packaging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New parts packaging developed for Ferguson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New packaging developed for Zurn Diaphragm Kits</a:t>
            </a:r>
          </a:p>
          <a:p>
            <a:pPr lvl="1"/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Marketing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Refreshed Parts Counter mats, Flush Valve/ Faucet Brochures and Sell Sheets available for order </a:t>
            </a:r>
            <a:r>
              <a:rPr lang="en-US" sz="2000">
                <a:solidFill>
                  <a:schemeClr val="tx2"/>
                </a:solidFill>
                <a:latin typeface="Arial Narrow Regular" charset="0"/>
              </a:rPr>
              <a:t>on ZIX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Arial Narrow Regular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New Parts Board for Counters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Parts Category added to Zurn.com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Updated A+ content on Zurn.com and Ecommerce channels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Promotions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A variety of sales promotions and a sales competition to be announced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Training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Parts Relaunch Webinar Monday, Nov. 4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 Regular" charset="0"/>
              </a:rPr>
              <a:t>Parts Training Presentation Added to Zurn.com training site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 Narrow Regular" charset="0"/>
            </a:endParaRPr>
          </a:p>
        </p:txBody>
      </p:sp>
      <p:grpSp>
        <p:nvGrpSpPr>
          <p:cNvPr id="11" name="Group 39">
            <a:extLst>
              <a:ext uri="{FF2B5EF4-FFF2-40B4-BE49-F238E27FC236}">
                <a16:creationId xmlns:a16="http://schemas.microsoft.com/office/drawing/2014/main" id="{70B9A5ED-AB8E-48D6-A472-40BA06D0E9E7}"/>
              </a:ext>
            </a:extLst>
          </p:cNvPr>
          <p:cNvGrpSpPr/>
          <p:nvPr/>
        </p:nvGrpSpPr>
        <p:grpSpPr>
          <a:xfrm>
            <a:off x="830705" y="2157710"/>
            <a:ext cx="8467983" cy="1200329"/>
            <a:chOff x="7467600" y="5557807"/>
            <a:chExt cx="8134351" cy="12003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73D9AA-A1F7-41D8-B9F1-85F9C78AA6EA}"/>
                </a:ext>
              </a:extLst>
            </p:cNvPr>
            <p:cNvSpPr txBox="1"/>
            <p:nvPr/>
          </p:nvSpPr>
          <p:spPr>
            <a:xfrm>
              <a:off x="7587625" y="5557807"/>
              <a:ext cx="80143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7C8"/>
                  </a:solidFill>
                  <a:latin typeface="Arial Narrow Regular" charset="0"/>
                </a:rPr>
                <a:t>Finish Plumbing Parts Re-launch plan</a:t>
              </a:r>
            </a:p>
            <a:p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  <a:p>
              <a:endParaRPr lang="en-US" sz="2000" dirty="0">
                <a:solidFill>
                  <a:srgbClr val="858591"/>
                </a:solidFill>
                <a:latin typeface="Arial Narrow Regular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F6320D4-1B52-4435-B0FF-FED318321BA5}"/>
                </a:ext>
              </a:extLst>
            </p:cNvPr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4DE9A0B-2372-41C6-AFF6-41B3737F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940" y="901676"/>
            <a:ext cx="7250339" cy="47587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E8473C-D443-4B93-94DD-BC7932747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968" y="4875135"/>
            <a:ext cx="6848806" cy="45101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470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108585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/>
              <a:t>hand dryers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51</a:t>
            </a:fld>
            <a:endParaRPr b="0" dirty="0"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385300" y="29460"/>
            <a:ext cx="89027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DB9A9B-5A3C-482F-A4DE-8BDA19DC035E}"/>
              </a:ext>
            </a:extLst>
          </p:cNvPr>
          <p:cNvSpPr/>
          <p:nvPr/>
        </p:nvSpPr>
        <p:spPr>
          <a:xfrm>
            <a:off x="815831" y="2464778"/>
            <a:ext cx="9144000" cy="69865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/>
                </a:solidFill>
                <a:latin typeface="Arial Narrow Regular"/>
              </a:rPr>
              <a:t>American Dryer is now an official World Dryer brand.</a:t>
            </a:r>
          </a:p>
          <a:p>
            <a:pPr lvl="0">
              <a:defRPr/>
            </a:pPr>
            <a:endParaRPr lang="en-US" sz="2800" dirty="0">
              <a:solidFill>
                <a:schemeClr val="tx2"/>
              </a:solidFill>
              <a:latin typeface="Arial Narrow Regular"/>
            </a:endParaRPr>
          </a:p>
          <a:p>
            <a:pPr lvl="0"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How will this change impact our business?</a:t>
            </a:r>
          </a:p>
          <a:p>
            <a:pPr lvl="1">
              <a:defRPr/>
            </a:pPr>
            <a:endParaRPr lang="en-US" sz="2800" dirty="0">
              <a:solidFill>
                <a:schemeClr val="tx2"/>
              </a:solidFill>
              <a:latin typeface="Arial Narrow Regular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Brand impact: </a:t>
            </a:r>
          </a:p>
          <a:p>
            <a:pPr marL="11430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WD’s brand standards</a:t>
            </a:r>
          </a:p>
          <a:p>
            <a:pPr marL="1143000" lvl="1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2"/>
              </a:solidFill>
              <a:latin typeface="Arial Narrow Regular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Digital impact:</a:t>
            </a:r>
          </a:p>
          <a:p>
            <a:pPr marL="11430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Managed under one website</a:t>
            </a:r>
          </a:p>
          <a:p>
            <a:pPr lvl="1">
              <a:defRPr/>
            </a:pPr>
            <a:endParaRPr lang="en-US" sz="2800" dirty="0">
              <a:solidFill>
                <a:schemeClr val="tx2"/>
              </a:solidFill>
              <a:latin typeface="Arial Narrow Regular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Business impact:</a:t>
            </a:r>
          </a:p>
          <a:p>
            <a:pPr marL="11430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From brand to product category</a:t>
            </a:r>
          </a:p>
          <a:p>
            <a:pPr marL="11430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Product focus shift</a:t>
            </a:r>
          </a:p>
          <a:p>
            <a:pPr marL="11430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 Narrow Regular"/>
              </a:rPr>
              <a:t>Price fighting focus</a:t>
            </a:r>
          </a:p>
          <a:p>
            <a:pPr marL="1143000" lvl="1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dk1"/>
              </a:solidFill>
              <a:latin typeface="Arial Narrow Regular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dk1"/>
              </a:solidFill>
              <a:latin typeface="Arial Narrow Regular"/>
            </a:endParaRP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6AC0A3-7861-4E2C-AE72-DAF19F50ED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520"/>
          <a:stretch/>
        </p:blipFill>
        <p:spPr>
          <a:xfrm>
            <a:off x="9525000" y="5600700"/>
            <a:ext cx="5334000" cy="4426092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0A5147-5181-457E-9577-7DE1EFF2E1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r="24243"/>
          <a:stretch/>
        </p:blipFill>
        <p:spPr>
          <a:xfrm>
            <a:off x="12954000" y="5260231"/>
            <a:ext cx="5334000" cy="47665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17521F-DA35-42A9-B3ED-4EBAEC8FE34A}"/>
              </a:ext>
            </a:extLst>
          </p:cNvPr>
          <p:cNvSpPr txBox="1"/>
          <p:nvPr/>
        </p:nvSpPr>
        <p:spPr>
          <a:xfrm>
            <a:off x="9934575" y="52351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Product Focus Change: (Drive-for-five now Elite 7)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032685-FFC7-4BE4-BCAC-CD9FB1CAC4BF}"/>
              </a:ext>
            </a:extLst>
          </p:cNvPr>
          <p:cNvSpPr txBox="1"/>
          <p:nvPr/>
        </p:nvSpPr>
        <p:spPr>
          <a:xfrm>
            <a:off x="13792200" y="1938322"/>
            <a:ext cx="1394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2"/>
                </a:solidFill>
              </a:rPr>
              <a:t>+</a:t>
            </a:r>
          </a:p>
        </p:txBody>
      </p:sp>
      <p:pic>
        <p:nvPicPr>
          <p:cNvPr id="29" name="Picture 28" descr="A picture containing sitting, toaster, table, monitor&#10;&#10;Description automatically generated">
            <a:extLst>
              <a:ext uri="{FF2B5EF4-FFF2-40B4-BE49-F238E27FC236}">
                <a16:creationId xmlns:a16="http://schemas.microsoft.com/office/drawing/2014/main" id="{97DDC109-319B-4BBC-96B0-78AEE757C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460" y="1854521"/>
            <a:ext cx="1457240" cy="1307779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06CA0451-3446-4CBD-A4CF-A03EE977D69E}"/>
              </a:ext>
            </a:extLst>
          </p:cNvPr>
          <p:cNvSpPr/>
          <p:nvPr/>
        </p:nvSpPr>
        <p:spPr>
          <a:xfrm>
            <a:off x="9753600" y="1325652"/>
            <a:ext cx="3810004" cy="3657310"/>
          </a:xfrm>
          <a:prstGeom prst="ellipse">
            <a:avLst/>
          </a:prstGeom>
          <a:noFill/>
          <a:ln w="635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4" name="Picture 23" descr="A picture containing indoor, sitting, table, white&#10;&#10;Description automatically generated">
            <a:extLst>
              <a:ext uri="{FF2B5EF4-FFF2-40B4-BE49-F238E27FC236}">
                <a16:creationId xmlns:a16="http://schemas.microsoft.com/office/drawing/2014/main" id="{E5E0E707-ECE9-45C2-9699-D3DCC6A32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358" y="1519040"/>
            <a:ext cx="1298675" cy="2226300"/>
          </a:xfrm>
          <a:prstGeom prst="rect">
            <a:avLst/>
          </a:prstGeom>
        </p:spPr>
      </p:pic>
      <p:pic>
        <p:nvPicPr>
          <p:cNvPr id="34" name="Picture 33" descr="A picture containing sitting, white, computer, light&#10;&#10;Description automatically generated">
            <a:extLst>
              <a:ext uri="{FF2B5EF4-FFF2-40B4-BE49-F238E27FC236}">
                <a16:creationId xmlns:a16="http://schemas.microsoft.com/office/drawing/2014/main" id="{0C34ABBE-523B-430F-AC38-757B98E5F3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3629987"/>
            <a:ext cx="1053729" cy="1361113"/>
          </a:xfrm>
          <a:prstGeom prst="rect">
            <a:avLst/>
          </a:prstGeom>
        </p:spPr>
      </p:pic>
      <p:pic>
        <p:nvPicPr>
          <p:cNvPr id="32" name="Picture 31" descr="A picture containing printer, monitor, indoor, car&#10;&#10;Description automatically generated">
            <a:extLst>
              <a:ext uri="{FF2B5EF4-FFF2-40B4-BE49-F238E27FC236}">
                <a16:creationId xmlns:a16="http://schemas.microsoft.com/office/drawing/2014/main" id="{637998E8-1225-4A04-96A6-6F1AB045B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291" y="3671413"/>
            <a:ext cx="1276952" cy="1243013"/>
          </a:xfrm>
          <a:prstGeom prst="rect">
            <a:avLst/>
          </a:prstGeom>
        </p:spPr>
      </p:pic>
      <p:pic>
        <p:nvPicPr>
          <p:cNvPr id="22" name="Picture 21" descr="A picture containing cup, indoor, coffee, sitting&#10;&#10;Description automatically generated">
            <a:extLst>
              <a:ext uri="{FF2B5EF4-FFF2-40B4-BE49-F238E27FC236}">
                <a16:creationId xmlns:a16="http://schemas.microsoft.com/office/drawing/2014/main" id="{C1A17019-A294-4E54-B028-BF43A3BA25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72" y="2130488"/>
            <a:ext cx="1072046" cy="1504121"/>
          </a:xfrm>
          <a:prstGeom prst="rect">
            <a:avLst/>
          </a:prstGeom>
        </p:spPr>
      </p:pic>
      <p:pic>
        <p:nvPicPr>
          <p:cNvPr id="20" name="Picture 19" descr="A picture containing monitor, sitting, white, car&#10;&#10;Description automatically generated">
            <a:extLst>
              <a:ext uri="{FF2B5EF4-FFF2-40B4-BE49-F238E27FC236}">
                <a16:creationId xmlns:a16="http://schemas.microsoft.com/office/drawing/2014/main" id="{D65EE6C8-4528-46CC-9E3D-39AE6F2D9C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02" y="1562100"/>
            <a:ext cx="1644598" cy="1897370"/>
          </a:xfrm>
          <a:prstGeom prst="rect">
            <a:avLst/>
          </a:prstGeom>
        </p:spPr>
      </p:pic>
      <p:pic>
        <p:nvPicPr>
          <p:cNvPr id="27" name="Picture 26" descr="A picture containing indoor, toaster, sitting, white&#10;&#10;Description automatically generated">
            <a:extLst>
              <a:ext uri="{FF2B5EF4-FFF2-40B4-BE49-F238E27FC236}">
                <a16:creationId xmlns:a16="http://schemas.microsoft.com/office/drawing/2014/main" id="{F9381A7A-F4C2-4F25-945B-9059B1DF91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" b="-1"/>
          <a:stretch/>
        </p:blipFill>
        <p:spPr>
          <a:xfrm>
            <a:off x="16144960" y="3073721"/>
            <a:ext cx="1457240" cy="130777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3DB5D9AF-B4EA-40D7-997B-9E832594AD24}"/>
              </a:ext>
            </a:extLst>
          </p:cNvPr>
          <p:cNvSpPr/>
          <p:nvPr/>
        </p:nvSpPr>
        <p:spPr>
          <a:xfrm>
            <a:off x="14706600" y="1414852"/>
            <a:ext cx="3276600" cy="3271448"/>
          </a:xfrm>
          <a:prstGeom prst="ellipse">
            <a:avLst/>
          </a:prstGeom>
          <a:noFill/>
          <a:ln w="635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53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7615083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launches</a:t>
            </a:r>
            <a:br>
              <a:rPr lang="en-US" dirty="0"/>
            </a:br>
            <a:r>
              <a:rPr lang="en-US" dirty="0"/>
              <a:t>product training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52</a:t>
            </a:fld>
            <a:endParaRPr b="0" dirty="0">
              <a:latin typeface="Arial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6400" y="-25400"/>
            <a:ext cx="8978900" cy="10287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30579" y="2466320"/>
            <a:ext cx="8467983" cy="5262979"/>
            <a:chOff x="7467600" y="5557807"/>
            <a:chExt cx="8134351" cy="5262979"/>
          </a:xfrm>
        </p:grpSpPr>
        <p:sp>
          <p:nvSpPr>
            <p:cNvPr id="42" name="TextBox 41"/>
            <p:cNvSpPr txBox="1"/>
            <p:nvPr/>
          </p:nvSpPr>
          <p:spPr>
            <a:xfrm>
              <a:off x="7587625" y="5557807"/>
              <a:ext cx="801432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Arial Narrow Regular" charset="0"/>
                </a:rPr>
                <a:t>live product training</a:t>
              </a:r>
            </a:p>
            <a:p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Zurn, Paso Robles, CA</a:t>
              </a:r>
            </a:p>
            <a:p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February, 2020 </a:t>
              </a:r>
            </a:p>
            <a:p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000" b="1" dirty="0">
                  <a:solidFill>
                    <a:schemeClr val="tx2"/>
                  </a:solidFill>
                  <a:latin typeface="Arial Narrow Regular" charset="0"/>
                </a:rPr>
                <a:t>Learn from our Zurn product experts: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2"/>
                  </a:solidFill>
                  <a:latin typeface="Arial Narrow Regular" charset="0"/>
                </a:rPr>
                <a:t>Product Value Proposition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2"/>
                  </a:solidFill>
                  <a:latin typeface="Arial Narrow Regular" charset="0"/>
                </a:rPr>
                <a:t>How it Works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2"/>
                  </a:solidFill>
                  <a:latin typeface="Arial Narrow Regular" charset="0"/>
                </a:rPr>
                <a:t>Top Features &amp; Benefits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2"/>
                  </a:solidFill>
                  <a:latin typeface="Arial Narrow Regular" charset="0"/>
                </a:rPr>
                <a:t>Design &amp; Specify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2"/>
                  </a:solidFill>
                  <a:latin typeface="Arial Narrow Regular" charset="0"/>
                </a:rPr>
                <a:t>Additional Resources</a:t>
              </a:r>
            </a:p>
            <a:p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  <a:p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  <a:p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36 student capacity</a:t>
              </a:r>
            </a:p>
            <a:p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For Zurn sales and rep sales</a:t>
              </a:r>
            </a:p>
            <a:p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Zurn customer care and rep customer care</a:t>
              </a:r>
            </a:p>
            <a:p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Other Zurn employees and rep employees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467600" y="5672107"/>
              <a:ext cx="0" cy="417731"/>
            </a:xfrm>
            <a:prstGeom prst="line">
              <a:avLst/>
            </a:prstGeom>
            <a:ln w="381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810000" y="8888018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1"/>
                </a:solidFill>
                <a:latin typeface="Arial Narrow Regular"/>
              </a:rPr>
              <a:t>Live product training </a:t>
            </a:r>
          </a:p>
          <a:p>
            <a:pPr algn="r"/>
            <a:r>
              <a:rPr lang="en-US" sz="2000" dirty="0">
                <a:solidFill>
                  <a:schemeClr val="accent1"/>
                </a:solidFill>
                <a:latin typeface="Arial Narrow Regular"/>
              </a:rPr>
              <a:t>July 2019</a:t>
            </a:r>
          </a:p>
          <a:p>
            <a:pPr algn="r"/>
            <a:r>
              <a:rPr lang="en-US" sz="2000" dirty="0">
                <a:solidFill>
                  <a:schemeClr val="accent1"/>
                </a:solidFill>
                <a:latin typeface="Arial Narrow Regular"/>
              </a:rPr>
              <a:t>Zurn Headquarters</a:t>
            </a:r>
          </a:p>
          <a:p>
            <a:pPr algn="r"/>
            <a:r>
              <a:rPr lang="en-US" sz="2000" dirty="0">
                <a:solidFill>
                  <a:schemeClr val="accent1"/>
                </a:solidFill>
                <a:latin typeface="Arial Narrow Regular"/>
              </a:rPr>
              <a:t>Milwaukee, WI</a:t>
            </a:r>
          </a:p>
        </p:txBody>
      </p:sp>
      <p:pic>
        <p:nvPicPr>
          <p:cNvPr id="1026" name="Picture 2" descr="2e1eed77-3740-4141-b334-38479c920421@namprd04">
            <a:extLst>
              <a:ext uri="{FF2B5EF4-FFF2-40B4-BE49-F238E27FC236}">
                <a16:creationId xmlns:a16="http://schemas.microsoft.com/office/drawing/2014/main" id="{CF948EFF-4708-4CA5-89FF-05D98295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732" y="1485900"/>
            <a:ext cx="8979568" cy="675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833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resources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support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105900"/>
            <a:ext cx="1733550" cy="954107"/>
          </a:xfrm>
        </p:spPr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53</a:t>
            </a:fld>
            <a:endParaRPr b="0" dirty="0">
              <a:latin typeface="Arial Regular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2200" y="3540672"/>
            <a:ext cx="351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 Regular" charset="0"/>
              </a:rPr>
              <a:t>address</a:t>
            </a:r>
            <a:endParaRPr lang="uk-UA" sz="3600" dirty="0">
              <a:latin typeface="Arial Narrow Regular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62200" y="4646214"/>
            <a:ext cx="36576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 Regular" charset="0"/>
              </a:rPr>
              <a:t>511</a:t>
            </a: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 Freshwater Way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Milwaukee, WI </a:t>
            </a:r>
            <a:r>
              <a:rPr lang="en-US" sz="2000" dirty="0">
                <a:latin typeface="Arial Regular" charset="0"/>
              </a:rPr>
              <a:t>53204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36569" y="354067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 Regular" charset="0"/>
              </a:rPr>
              <a:t>phone</a:t>
            </a:r>
            <a:endParaRPr lang="uk-UA" sz="3600" dirty="0">
              <a:latin typeface="Arial Narrow Regular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6569" y="4643315"/>
            <a:ext cx="33395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toll-free </a:t>
            </a:r>
            <a:r>
              <a:rPr lang="en-US" sz="2000" dirty="0">
                <a:latin typeface="Arial Regular" charset="0"/>
              </a:rPr>
              <a:t>1-855-ONE-ZURN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310938" y="354067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 Regular" charset="0"/>
              </a:rPr>
              <a:t>online</a:t>
            </a:r>
            <a:endParaRPr lang="uk-UA" sz="3600" dirty="0">
              <a:latin typeface="Arial Narrow Regular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0938" y="4643315"/>
            <a:ext cx="6443662" cy="455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 Regular" charset="0"/>
              </a:rPr>
              <a:t>zurn</a:t>
            </a: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.com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1"/>
                </a:solidFill>
                <a:latin typeface="Arial Narrow Regular"/>
              </a:rPr>
              <a:t>Product Pages | Tools, Specifications, &amp; Resources | Vertical Market Solutions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1"/>
                </a:solidFill>
                <a:latin typeface="Arial Narrow Regular"/>
              </a:rPr>
              <a:t>inSpec | Manufacturer Cross Reference | ARCAT | MasterSpec | SpecBuilder |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1"/>
                </a:solidFill>
                <a:latin typeface="Arial Narrow Regular"/>
              </a:rPr>
              <a:t>Specifiers | BIM/Revit Files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tx2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 Regular" charset="0"/>
                <a:hlinkClick r:id="rId3"/>
              </a:rPr>
              <a:t>zurn</a:t>
            </a:r>
            <a:r>
              <a:rPr lang="en-US" sz="2000" dirty="0">
                <a:solidFill>
                  <a:schemeClr val="tx2"/>
                </a:solidFill>
                <a:latin typeface="Arial Regular" charset="0"/>
                <a:hlinkClick r:id="rId3"/>
              </a:rPr>
              <a:t>.com/resources/product-training</a:t>
            </a:r>
            <a:endParaRPr lang="en-US" sz="2000" dirty="0">
              <a:solidFill>
                <a:schemeClr val="tx2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accent1"/>
                </a:solidFill>
                <a:latin typeface="Arial Narrow Regular"/>
              </a:rPr>
              <a:t>Zurn Product - Overview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tx2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linkedin/</a:t>
            </a:r>
            <a:r>
              <a:rPr lang="en-US" sz="2000" dirty="0">
                <a:latin typeface="Arial Regular" charset="0"/>
              </a:rPr>
              <a:t>Zurn Industries, LLC</a:t>
            </a:r>
            <a:endParaRPr lang="en-US" sz="2000" dirty="0">
              <a:solidFill>
                <a:schemeClr val="tx2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facebook/</a:t>
            </a:r>
            <a:r>
              <a:rPr lang="en-US" sz="2000" dirty="0">
                <a:latin typeface="Arial Regular" charset="0"/>
              </a:rPr>
              <a:t>Zurn Industries, LLC</a:t>
            </a:r>
            <a:endParaRPr lang="en-US" sz="2000" dirty="0">
              <a:solidFill>
                <a:schemeClr val="tx2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youtube/</a:t>
            </a:r>
            <a:r>
              <a:rPr lang="en-US" sz="2000" dirty="0">
                <a:latin typeface="Arial Regular" charset="0"/>
              </a:rPr>
              <a:t>Zurn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twitter/</a:t>
            </a:r>
            <a:r>
              <a:rPr lang="en-US" sz="2000" dirty="0">
                <a:latin typeface="Arial Regular" charset="0"/>
              </a:rPr>
              <a:t>ZurnInd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471738" y="4312607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67538" y="4312607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463338" y="4312607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20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299" y="571411"/>
            <a:ext cx="8953501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past launches</a:t>
            </a:r>
            <a:br>
              <a:rPr lang="en-US" dirty="0"/>
            </a:br>
            <a:r>
              <a:rPr lang="en-US" dirty="0"/>
              <a:t>World Dryer VMax V2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6</a:t>
            </a:fld>
            <a:endParaRPr b="0" dirty="0">
              <a:latin typeface="Arial Regular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6715AB9-472B-4FC2-8A1D-2272C6B0EF81}"/>
              </a:ext>
            </a:extLst>
          </p:cNvPr>
          <p:cNvGraphicFramePr>
            <a:graphicFrameLocks noGrp="1"/>
          </p:cNvGraphicFramePr>
          <p:nvPr/>
        </p:nvGraphicFramePr>
        <p:xfrm>
          <a:off x="675077" y="1994429"/>
          <a:ext cx="13487400" cy="8324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3002931206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1099989203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3568399489"/>
                    </a:ext>
                  </a:extLst>
                </a:gridCol>
              </a:tblGrid>
              <a:tr h="9734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VMax V2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(brushless motor)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715646"/>
                  </a:ext>
                </a:extLst>
              </a:tr>
              <a:tr h="404643">
                <a:tc>
                  <a:txBody>
                    <a:bodyPr/>
                    <a:lstStyle/>
                    <a:p>
                      <a:pPr marL="0" marR="0" algn="l" defTabSz="13716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13716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/>
                        <a:t>V-639A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V-649A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238627"/>
                  </a:ext>
                </a:extLst>
              </a:tr>
              <a:tr h="11560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LED Information Display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&amp;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Cavity Accent Lighting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150" marR="57150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357831"/>
                  </a:ext>
                </a:extLst>
              </a:tr>
              <a:tr h="1203778">
                <a:tc>
                  <a:txBody>
                    <a:bodyPr/>
                    <a:lstStyle/>
                    <a:p>
                      <a:pPr marL="0" marR="0" algn="l" defTabSz="13716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Operating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34344"/>
                  </a:ext>
                </a:extLst>
              </a:tr>
              <a:tr h="1174204">
                <a:tc>
                  <a:txBody>
                    <a:bodyPr/>
                    <a:lstStyle/>
                    <a:p>
                      <a:pPr marL="0" marR="0" algn="l" defTabSz="13716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Water Collection Empty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045878"/>
                  </a:ext>
                </a:extLst>
              </a:tr>
              <a:tr h="122630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HEPA Filter Replacement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08343"/>
                  </a:ext>
                </a:extLst>
              </a:tr>
              <a:tr h="218612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HEPA Filter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14128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32C0795-73BA-4051-A09B-D5C821E31B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56851" y="3338687"/>
            <a:ext cx="2266667" cy="1152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03F39A-6465-47C1-B219-EC88C73E58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4420" y="3388557"/>
            <a:ext cx="1647619" cy="1142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E3D6E-02B5-4D34-86BF-C88C356D6DA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8483" y="4667722"/>
            <a:ext cx="1999540" cy="923838"/>
          </a:xfrm>
          <a:prstGeom prst="rect">
            <a:avLst/>
          </a:prstGeom>
        </p:spPr>
      </p:pic>
      <p:pic>
        <p:nvPicPr>
          <p:cNvPr id="18" name="Picture 17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69A9C4C-751B-4983-A8F6-17FF3EAD30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04" y="4403978"/>
            <a:ext cx="1582890" cy="1619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EF168C-C40B-41AD-8CCC-8316D41DFA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846" y="4422729"/>
            <a:ext cx="1582890" cy="1619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1AAB1B-8375-4D4F-B534-16A822A9CA3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72596" y="5740170"/>
            <a:ext cx="1628571" cy="1047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0CBD10-67C5-4668-8CD6-493683BA1C3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132351" y="5756566"/>
            <a:ext cx="1047619" cy="10476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F063CA-7F87-427B-96EE-BFA3259BE2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60793" y="6965596"/>
            <a:ext cx="1641270" cy="10476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9D6E86-63CA-4344-9DBA-476B6CE8A03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132350" y="6984732"/>
            <a:ext cx="1047619" cy="1066667"/>
          </a:xfrm>
          <a:prstGeom prst="rect">
            <a:avLst/>
          </a:prstGeom>
        </p:spPr>
      </p:pic>
      <p:pic>
        <p:nvPicPr>
          <p:cNvPr id="2070" name="Picture 34" descr="image019">
            <a:extLst>
              <a:ext uri="{FF2B5EF4-FFF2-40B4-BE49-F238E27FC236}">
                <a16:creationId xmlns:a16="http://schemas.microsoft.com/office/drawing/2014/main" id="{56665CE4-4C81-4508-8D90-CDE1D379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99" y="8271752"/>
            <a:ext cx="1999540" cy="142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FFA0F5-CA98-4635-BBB8-C0078DED8A5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912481" y="8110676"/>
            <a:ext cx="1747930" cy="12697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CBB40E4-6D99-467B-B4A0-A62CBB5E66F3}"/>
              </a:ext>
            </a:extLst>
          </p:cNvPr>
          <p:cNvSpPr txBox="1"/>
          <p:nvPr/>
        </p:nvSpPr>
        <p:spPr>
          <a:xfrm>
            <a:off x="9507881" y="9364808"/>
            <a:ext cx="4654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3X longer filter life (1-3 yrs expected depending on washroom traffic)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AE37A6-2C25-4765-B9A2-A82F8E2D173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172579" y="2136654"/>
            <a:ext cx="406717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14D0-A579-6D4E-9986-A7D3A35F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19620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past launches</a:t>
            </a:r>
            <a:br>
              <a:rPr lang="en-US" dirty="0"/>
            </a:br>
            <a:r>
              <a:rPr lang="en-US" dirty="0"/>
              <a:t>ZIX literature fulfillment 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D22308-97C7-1642-B0D2-B5DC0ED7D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0">
                <a:latin typeface="Arial Regular" charset="0"/>
              </a:rPr>
              <a:t>page</a:t>
            </a:r>
          </a:p>
          <a:p>
            <a:r>
              <a:rPr lang="en-US" b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7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EA7C3-2DD3-6B4E-9DFF-7297F3E5A5E3}"/>
              </a:ext>
            </a:extLst>
          </p:cNvPr>
          <p:cNvSpPr txBox="1"/>
          <p:nvPr/>
        </p:nvSpPr>
        <p:spPr>
          <a:xfrm>
            <a:off x="762000" y="2933700"/>
            <a:ext cx="5334000" cy="542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Redesigned literature fulfillment site – organized and visually appealing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left-hand navigation that improves usability, filtering and provides easy access to the materials you need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 by category or collateral type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thumbnails for easier selection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Searchable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card ordering system </a:t>
            </a:r>
            <a:b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Zurn associates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Favorite Items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current ZIX users have access to this page. Any user without access may register and request access at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zix.zurn.com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1F9EC35-3A3B-C346-AC18-963CAFF4F4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7"/>
          <a:stretch/>
        </p:blipFill>
        <p:spPr>
          <a:xfrm>
            <a:off x="5181600" y="661710"/>
            <a:ext cx="13106400" cy="86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9"/>
          <a:stretch/>
        </p:blipFill>
        <p:spPr>
          <a:xfrm>
            <a:off x="0" y="20682"/>
            <a:ext cx="18288000" cy="10266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19620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</a:t>
            </a:r>
            <a:r>
              <a:rPr lang="en-US" dirty="0"/>
              <a:t> October 2019</a:t>
            </a:r>
            <a:br>
              <a:rPr lang="en-US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1767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9334500" cy="25853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present launches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fire valves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029700"/>
            <a:ext cx="1733550" cy="954107"/>
          </a:xfrm>
        </p:spPr>
        <p:txBody>
          <a:bodyPr/>
          <a:lstStyle/>
          <a:p>
            <a:pPr algn="l"/>
            <a:r>
              <a:rPr lang="en-US" b="0" dirty="0">
                <a:latin typeface="Arial Regular" charset="0"/>
              </a:rPr>
              <a:t>page</a:t>
            </a:r>
          </a:p>
          <a:p>
            <a:pPr algn="l"/>
            <a:r>
              <a:rPr lang="en-US" b="0" dirty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9</a:t>
            </a:fld>
            <a:endParaRPr b="0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367"/>
      </p:ext>
    </p:extLst>
  </p:cSld>
  <p:clrMapOvr>
    <a:masterClrMapping/>
  </p:clrMapOvr>
</p:sld>
</file>

<file path=ppt/theme/theme1.xml><?xml version="1.0" encoding="utf-8"?>
<a:theme xmlns:a="http://schemas.openxmlformats.org/drawingml/2006/main" name="GENARAL LAYOUTS">
  <a:themeElements>
    <a:clrScheme name="Custom 4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77C8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SLIDE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RTFOLIO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ENARAL LAYOUTS">
  <a:themeElements>
    <a:clrScheme name="Custom 4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77C8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36931</TotalTime>
  <Words>2630</Words>
  <Application>Microsoft Office PowerPoint</Application>
  <PresentationFormat>Custom</PresentationFormat>
  <Paragraphs>804</Paragraphs>
  <Slides>53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Arial Narrow</vt:lpstr>
      <vt:lpstr>Arial Narrow Regular</vt:lpstr>
      <vt:lpstr>Arial Regular</vt:lpstr>
      <vt:lpstr>Calibri</vt:lpstr>
      <vt:lpstr>Roboto</vt:lpstr>
      <vt:lpstr>GENARAL LAYOUTS</vt:lpstr>
      <vt:lpstr>TEAM SLIDES</vt:lpstr>
      <vt:lpstr>SLIDES WITH IMAGES</vt:lpstr>
      <vt:lpstr>PORTFOLIO</vt:lpstr>
      <vt:lpstr>1_GENARAL LAYOUTS</vt:lpstr>
      <vt:lpstr>PowerPoint Presentation</vt:lpstr>
      <vt:lpstr>agenda what you’ll learn </vt:lpstr>
      <vt:lpstr>past launches  October 2019  </vt:lpstr>
      <vt:lpstr>past launches stainlessdrains.com acquisition</vt:lpstr>
      <vt:lpstr>PowerPoint Presentation</vt:lpstr>
      <vt:lpstr>past launches World Dryer VMax V2</vt:lpstr>
      <vt:lpstr>past launches ZIX literature fulfillment site</vt:lpstr>
      <vt:lpstr>present launches October 2019 </vt:lpstr>
      <vt:lpstr>present launches  fire valves  </vt:lpstr>
      <vt:lpstr>present launches fire valves</vt:lpstr>
      <vt:lpstr>present launches fire valves</vt:lpstr>
      <vt:lpstr>present launches fire valves</vt:lpstr>
      <vt:lpstr>present launches fire valves</vt:lpstr>
      <vt:lpstr>present launches fire valves</vt:lpstr>
      <vt:lpstr>present launches fire valves</vt:lpstr>
      <vt:lpstr>present launches fire valves</vt:lpstr>
      <vt:lpstr>present launches fire valves</vt:lpstr>
      <vt:lpstr>present launches fire valves</vt:lpstr>
      <vt:lpstr>present launches fire valves</vt:lpstr>
      <vt:lpstr>present launches fire valves</vt:lpstr>
      <vt:lpstr>present launches  pressure reducing valves  </vt:lpstr>
      <vt:lpstr>present launches pressure reducing valves</vt:lpstr>
      <vt:lpstr>present launches pressure reducing valves</vt:lpstr>
      <vt:lpstr>present launches pressure reducing valves</vt:lpstr>
      <vt:lpstr>present launches  Zurn One Systems  </vt:lpstr>
      <vt:lpstr>present launches Zurn One Systems Relaunch</vt:lpstr>
      <vt:lpstr>present launches Zurn One Systems re-launch</vt:lpstr>
      <vt:lpstr>present launches Zurn One Systems</vt:lpstr>
      <vt:lpstr>Present launches Zurn One Systems </vt:lpstr>
      <vt:lpstr>present launches Zurn One Systems re-launch</vt:lpstr>
      <vt:lpstr>present launches Zurn One Systems re-launch</vt:lpstr>
      <vt:lpstr>present launches Zurn One Systems re-launch</vt:lpstr>
      <vt:lpstr>present launches Zurn One Systems re-launch</vt:lpstr>
      <vt:lpstr>finish plumbing product marketing Zurn One Systems marketing</vt:lpstr>
      <vt:lpstr>present launches  interceptors  </vt:lpstr>
      <vt:lpstr>present launches interceptors</vt:lpstr>
      <vt:lpstr>present launches interceptors</vt:lpstr>
      <vt:lpstr>present launches  19-9 product simplification  </vt:lpstr>
      <vt:lpstr>present launches 19-9 simplification</vt:lpstr>
      <vt:lpstr>present launches  marketing  </vt:lpstr>
      <vt:lpstr>present launches marketing</vt:lpstr>
      <vt:lpstr>present launches case studies</vt:lpstr>
      <vt:lpstr>future launches post-October 2019 </vt:lpstr>
      <vt:lpstr>future launches connected faucet/ flush valve retrofit kits</vt:lpstr>
      <vt:lpstr>future launches plumbSMART 3.0</vt:lpstr>
      <vt:lpstr>future launches backflow prevention</vt:lpstr>
      <vt:lpstr>future launches flush valves</vt:lpstr>
      <vt:lpstr>future launches flush valves</vt:lpstr>
      <vt:lpstr>future launches flush valves</vt:lpstr>
      <vt:lpstr>future launches finish plumbing  </vt:lpstr>
      <vt:lpstr>future launches hand dryers</vt:lpstr>
      <vt:lpstr>future launches product training</vt:lpstr>
      <vt:lpstr>resources support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Cassandra Wurster</cp:lastModifiedBy>
  <cp:revision>1996</cp:revision>
  <cp:lastPrinted>2019-01-22T15:04:12Z</cp:lastPrinted>
  <dcterms:created xsi:type="dcterms:W3CDTF">2015-01-20T11:47:48Z</dcterms:created>
  <dcterms:modified xsi:type="dcterms:W3CDTF">2019-10-29T18:48:20Z</dcterms:modified>
</cp:coreProperties>
</file>