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20"/>
  </p:notesMasterIdLst>
  <p:sldIdLst>
    <p:sldId id="269" r:id="rId5"/>
    <p:sldId id="547" r:id="rId6"/>
    <p:sldId id="548" r:id="rId7"/>
    <p:sldId id="549" r:id="rId8"/>
    <p:sldId id="562" r:id="rId9"/>
    <p:sldId id="563" r:id="rId10"/>
    <p:sldId id="565" r:id="rId11"/>
    <p:sldId id="569" r:id="rId12"/>
    <p:sldId id="570" r:id="rId13"/>
    <p:sldId id="564" r:id="rId14"/>
    <p:sldId id="566" r:id="rId15"/>
    <p:sldId id="567" r:id="rId16"/>
    <p:sldId id="568" r:id="rId17"/>
    <p:sldId id="572" r:id="rId18"/>
    <p:sldId id="561" r:id="rId19"/>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4"/>
    <p:restoredTop sz="96405" autoAdjust="0"/>
  </p:normalViewPr>
  <p:slideViewPr>
    <p:cSldViewPr>
      <p:cViewPr varScale="1">
        <p:scale>
          <a:sx n="57" d="100"/>
          <a:sy n="57" d="100"/>
        </p:scale>
        <p:origin x="466" y="58"/>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pPr/>
              <a:t>05.12.2017</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smtClean="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smtClean="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smtClean="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smtClean="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smtClean="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smtClean="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smtClean="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smtClean="0">
                <a:latin typeface="Arial Regular" charset="0"/>
              </a:rPr>
              <a:t>page</a:t>
            </a:r>
          </a:p>
          <a:p>
            <a:r>
              <a:rPr lang="en-US" b="0" dirty="0" smtClean="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8"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0972800" cy="861774"/>
          </a:xfrm>
          <a:prstGeom prst="rect">
            <a:avLst/>
          </a:prstGeom>
          <a:noFill/>
        </p:spPr>
        <p:txBody>
          <a:bodyPr wrap="square" rtlCol="0">
            <a:spAutoFit/>
          </a:bodyPr>
          <a:lstStyle/>
          <a:p>
            <a:r>
              <a:rPr lang="en-US" sz="5000" dirty="0" smtClean="0">
                <a:solidFill>
                  <a:schemeClr val="accent1"/>
                </a:solidFill>
                <a:latin typeface="Arial Regular" charset="0"/>
                <a:ea typeface="Lato Semibold" panose="020F0502020204030203" pitchFamily="34" charset="0"/>
                <a:cs typeface="Lato Semibold" panose="020F0502020204030203" pitchFamily="34" charset="0"/>
              </a:rPr>
              <a:t>Zurn Industries, LLC</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458200" y="8496300"/>
            <a:ext cx="9448800" cy="1255728"/>
          </a:xfrm>
        </p:spPr>
        <p:txBody>
          <a:bodyPr/>
          <a:lstStyle/>
          <a:p>
            <a:r>
              <a:rPr lang="en-US" sz="2800" dirty="0" smtClean="0">
                <a:solidFill>
                  <a:schemeClr val="accent1"/>
                </a:solidFill>
              </a:rPr>
              <a:t>Zurn water control products are designed to be easily installed, easy to maintain and to last for the life of the system, saving time and money.</a:t>
            </a:r>
            <a:endParaRPr lang="uk-UA" dirty="0">
              <a:solidFill>
                <a:schemeClr val="accent1"/>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6297" r="7407"/>
          <a:stretch/>
        </p:blipFill>
        <p:spPr>
          <a:xfrm>
            <a:off x="0" y="0"/>
            <a:ext cx="7848600" cy="10287000"/>
          </a:xfrm>
          <a:prstGeom prst="rect">
            <a:avLst/>
          </a:prstGeom>
        </p:spPr>
      </p:pic>
      <p:sp>
        <p:nvSpPr>
          <p:cNvPr id="8" name="Title 1"/>
          <p:cNvSpPr txBox="1">
            <a:spLocks/>
          </p:cNvSpPr>
          <p:nvPr/>
        </p:nvSpPr>
        <p:spPr>
          <a:xfrm>
            <a:off x="8420100" y="571411"/>
            <a:ext cx="9258300" cy="925638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Water Control</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Automatic Control Valves</a:t>
            </a:r>
          </a:p>
          <a:p>
            <a:pPr>
              <a:lnSpc>
                <a:spcPct val="150000"/>
              </a:lnSpc>
            </a:pPr>
            <a:r>
              <a:rPr lang="en-US" sz="2800" dirty="0" smtClean="0">
                <a:solidFill>
                  <a:schemeClr val="tx2"/>
                </a:solidFill>
              </a:rPr>
              <a:t>Pressure Reducing Valves</a:t>
            </a:r>
          </a:p>
          <a:p>
            <a:pPr>
              <a:lnSpc>
                <a:spcPct val="150000"/>
              </a:lnSpc>
            </a:pPr>
            <a:r>
              <a:rPr lang="en-US" sz="2800" dirty="0" smtClean="0">
                <a:solidFill>
                  <a:schemeClr val="tx2"/>
                </a:solidFill>
              </a:rPr>
              <a:t>Thermostatic Mixing Valves</a:t>
            </a:r>
          </a:p>
          <a:p>
            <a:pPr>
              <a:lnSpc>
                <a:spcPct val="150000"/>
              </a:lnSpc>
            </a:pPr>
            <a:r>
              <a:rPr lang="en-US" sz="2800" dirty="0" smtClean="0">
                <a:solidFill>
                  <a:schemeClr val="tx2"/>
                </a:solidFill>
              </a:rPr>
              <a:t>Dielectric Unions</a:t>
            </a:r>
          </a:p>
          <a:p>
            <a:pPr>
              <a:lnSpc>
                <a:spcPct val="150000"/>
              </a:lnSpc>
            </a:pPr>
            <a:r>
              <a:rPr lang="en-US" sz="2800" dirty="0" smtClean="0">
                <a:solidFill>
                  <a:schemeClr val="tx2"/>
                </a:solidFill>
              </a:rPr>
              <a:t>Water Hammer Arrestors</a:t>
            </a:r>
          </a:p>
          <a:p>
            <a:pPr>
              <a:lnSpc>
                <a:spcPct val="150000"/>
              </a:lnSpc>
            </a:pPr>
            <a:r>
              <a:rPr lang="en-US" sz="2800" dirty="0" smtClean="0">
                <a:solidFill>
                  <a:schemeClr val="tx2"/>
                </a:solidFill>
              </a:rPr>
              <a:t>Relief Valves</a:t>
            </a:r>
          </a:p>
          <a:p>
            <a:pPr>
              <a:lnSpc>
                <a:spcPct val="150000"/>
              </a:lnSpc>
            </a:pPr>
            <a:r>
              <a:rPr lang="en-US" sz="2800" dirty="0" smtClean="0">
                <a:solidFill>
                  <a:schemeClr val="tx2"/>
                </a:solidFill>
              </a:rPr>
              <a:t>Security</a:t>
            </a:r>
          </a:p>
          <a:p>
            <a:pPr>
              <a:lnSpc>
                <a:spcPct val="150000"/>
              </a:lnSpc>
            </a:pPr>
            <a:r>
              <a:rPr lang="en-US" sz="2800" dirty="0" smtClean="0">
                <a:solidFill>
                  <a:schemeClr val="tx2"/>
                </a:solidFill>
              </a:rPr>
              <a:t>Shut Off Valves</a:t>
            </a:r>
          </a:p>
          <a:p>
            <a:pPr>
              <a:lnSpc>
                <a:spcPct val="150000"/>
              </a:lnSpc>
            </a:pPr>
            <a:r>
              <a:rPr lang="en-US" sz="2800" dirty="0" smtClean="0">
                <a:solidFill>
                  <a:schemeClr val="tx2"/>
                </a:solidFill>
              </a:rPr>
              <a:t>Wye Strainers</a:t>
            </a:r>
          </a:p>
          <a:p>
            <a:pPr>
              <a:lnSpc>
                <a:spcPct val="150000"/>
              </a:lnSpc>
            </a:pPr>
            <a:r>
              <a:rPr lang="en-US" sz="2800" dirty="0" smtClean="0">
                <a:solidFill>
                  <a:schemeClr val="tx2"/>
                </a:solidFill>
              </a:rPr>
              <a:t>Thermal Expansion</a:t>
            </a:r>
          </a:p>
          <a:p>
            <a:pPr>
              <a:lnSpc>
                <a:spcPct val="150000"/>
              </a:lnSpc>
            </a:pPr>
            <a:endParaRPr lang="en-US" sz="2800" dirty="0" smtClean="0">
              <a:solidFill>
                <a:schemeClr val="tx2"/>
              </a:solidFill>
            </a:endParaRPr>
          </a:p>
          <a:p>
            <a:pPr>
              <a:lnSpc>
                <a:spcPct val="150000"/>
              </a:lnSpc>
            </a:pP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128327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420100" y="8039100"/>
            <a:ext cx="9029700" cy="1643527"/>
          </a:xfrm>
        </p:spPr>
        <p:txBody>
          <a:bodyPr/>
          <a:lstStyle/>
          <a:p>
            <a:r>
              <a:rPr lang="en-US" sz="2800" dirty="0" smtClean="0">
                <a:solidFill>
                  <a:schemeClr val="accent1"/>
                </a:solidFill>
              </a:rPr>
              <a:t>Zurn’s product reliability is critical for worldwide drinking water systems. Our backflow preventers are tried and tested to protect people from potentially life-threatening potable water contamination events.</a:t>
            </a:r>
            <a:endParaRPr lang="uk-UA" dirty="0">
              <a:solidFill>
                <a:schemeClr val="accent1"/>
              </a:solidFill>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9630" r="14074"/>
          <a:stretch/>
        </p:blipFill>
        <p:spPr>
          <a:xfrm>
            <a:off x="0" y="-7620"/>
            <a:ext cx="7848600" cy="10287000"/>
          </a:xfrm>
          <a:prstGeom prst="rect">
            <a:avLst/>
          </a:prstGeom>
        </p:spPr>
      </p:pic>
      <p:sp>
        <p:nvSpPr>
          <p:cNvPr id="8" name="Title 1"/>
          <p:cNvSpPr txBox="1">
            <a:spLocks/>
          </p:cNvSpPr>
          <p:nvPr/>
        </p:nvSpPr>
        <p:spPr>
          <a:xfrm>
            <a:off x="8420100" y="571411"/>
            <a:ext cx="9258300" cy="3439403"/>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Water Safety</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Backflow Prevention</a:t>
            </a:r>
          </a:p>
          <a:p>
            <a:pPr>
              <a:lnSpc>
                <a:spcPct val="150000"/>
              </a:lnSpc>
            </a:pPr>
            <a:r>
              <a:rPr lang="en-US" sz="2800" dirty="0" smtClean="0">
                <a:solidFill>
                  <a:schemeClr val="tx2"/>
                </a:solidFill>
              </a:rPr>
              <a:t>Fire Valve</a:t>
            </a:r>
          </a:p>
          <a:p>
            <a:pPr>
              <a:lnSpc>
                <a:spcPct val="150000"/>
              </a:lnSpc>
            </a:pP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325495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534400" y="7581900"/>
            <a:ext cx="9144000" cy="3042371"/>
          </a:xfrm>
        </p:spPr>
        <p:txBody>
          <a:bodyPr/>
          <a:lstStyle/>
          <a:p>
            <a:r>
              <a:rPr lang="en-US" sz="2800" dirty="0" smtClean="0">
                <a:solidFill>
                  <a:schemeClr val="accent1"/>
                </a:solidFill>
              </a:rPr>
              <a:t>Zurn’s PEX pipe fittings and accessories are secure, reliable and quickly installed. Our products are manufactured to the highest industry standards and certified for the highest UV and chlorine resistance in the industry. All Zurn PEX products are backed by an industry-leading 25-year warranty. </a:t>
            </a:r>
            <a:r>
              <a:rPr lang="en-US" dirty="0" smtClean="0">
                <a:solidFill>
                  <a:schemeClr val="accent1"/>
                </a:solidFill>
              </a:rPr>
              <a:t/>
            </a:r>
            <a:br>
              <a:rPr lang="en-US" dirty="0" smtClean="0">
                <a:solidFill>
                  <a:schemeClr val="accent1"/>
                </a:solidFill>
              </a:rPr>
            </a:br>
            <a:endParaRPr lang="uk-UA" dirty="0">
              <a:solidFill>
                <a:schemeClr val="accent1"/>
              </a:solidFill>
            </a:endParaRPr>
          </a:p>
        </p:txBody>
      </p:sp>
      <p:sp>
        <p:nvSpPr>
          <p:cNvPr id="7" name="Title 1"/>
          <p:cNvSpPr txBox="1">
            <a:spLocks/>
          </p:cNvSpPr>
          <p:nvPr/>
        </p:nvSpPr>
        <p:spPr>
          <a:xfrm>
            <a:off x="8420100" y="571411"/>
            <a:ext cx="9258300" cy="3439403"/>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PEX / Cross Linked Polyethylene</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Plumbing</a:t>
            </a:r>
          </a:p>
          <a:p>
            <a:pPr>
              <a:lnSpc>
                <a:spcPct val="150000"/>
              </a:lnSpc>
            </a:pPr>
            <a:r>
              <a:rPr lang="en-US" sz="2800" dirty="0" smtClean="0">
                <a:solidFill>
                  <a:schemeClr val="tx2"/>
                </a:solidFill>
              </a:rPr>
              <a:t>Radiant Heating Snow Melting &amp; Turf Conditioning</a:t>
            </a:r>
          </a:p>
          <a:p>
            <a:pPr>
              <a:lnSpc>
                <a:spcPct val="150000"/>
              </a:lnSpc>
            </a:pPr>
            <a:r>
              <a:rPr lang="en-US" sz="2800" dirty="0" smtClean="0">
                <a:solidFill>
                  <a:schemeClr val="tx2"/>
                </a:solidFill>
              </a:rPr>
              <a:t>Residential Fire Safety</a:t>
            </a: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710" t="-55" r="26439" b="55"/>
          <a:stretch/>
        </p:blipFill>
        <p:spPr>
          <a:xfrm>
            <a:off x="-8021" y="0"/>
            <a:ext cx="7848600" cy="10287000"/>
          </a:xfrm>
          <a:prstGeom prst="rect">
            <a:avLst/>
          </a:prstGeom>
        </p:spPr>
      </p:pic>
    </p:spTree>
    <p:extLst>
      <p:ext uri="{BB962C8B-B14F-4D97-AF65-F5344CB8AC3E}">
        <p14:creationId xmlns:p14="http://schemas.microsoft.com/office/powerpoint/2010/main" val="1101384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610600" y="8496300"/>
            <a:ext cx="8991600" cy="1255728"/>
          </a:xfrm>
        </p:spPr>
        <p:txBody>
          <a:bodyPr/>
          <a:lstStyle/>
          <a:p>
            <a:pPr>
              <a:defRPr/>
            </a:pPr>
            <a:r>
              <a:rPr lang="en-US" sz="2800" dirty="0" smtClean="0">
                <a:solidFill>
                  <a:schemeClr val="accent1"/>
                </a:solidFill>
                <a:latin typeface="Arial Regular"/>
              </a:rPr>
              <a:t>Zurn’s interceptors keep you in compliance with the lowest total cost of ownership, best warranty in the industry, and highest peace of mind.</a:t>
            </a:r>
            <a:endParaRPr lang="uk-UA" sz="2800" dirty="0">
              <a:solidFill>
                <a:schemeClr val="accent1"/>
              </a:solidFill>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3704"/>
          <a:stretch/>
        </p:blipFill>
        <p:spPr>
          <a:xfrm>
            <a:off x="0" y="-15240"/>
            <a:ext cx="7848600" cy="10287000"/>
          </a:xfrm>
          <a:prstGeom prst="rect">
            <a:avLst/>
          </a:prstGeom>
        </p:spPr>
      </p:pic>
      <p:sp>
        <p:nvSpPr>
          <p:cNvPr id="7" name="Title 1"/>
          <p:cNvSpPr txBox="1">
            <a:spLocks/>
          </p:cNvSpPr>
          <p:nvPr/>
        </p:nvSpPr>
        <p:spPr>
          <a:xfrm>
            <a:off x="8420100" y="571411"/>
            <a:ext cx="9639300" cy="4732065"/>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Grease, Oil &amp; Sediment Separation</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Grease Interceptor</a:t>
            </a:r>
          </a:p>
          <a:p>
            <a:pPr>
              <a:lnSpc>
                <a:spcPct val="150000"/>
              </a:lnSpc>
            </a:pPr>
            <a:r>
              <a:rPr lang="en-US" sz="2800" dirty="0" smtClean="0">
                <a:solidFill>
                  <a:schemeClr val="tx2"/>
                </a:solidFill>
              </a:rPr>
              <a:t>Oil &amp; Solids Interceptor</a:t>
            </a:r>
          </a:p>
          <a:p>
            <a:pPr>
              <a:lnSpc>
                <a:spcPct val="150000"/>
              </a:lnSpc>
            </a:pPr>
            <a:r>
              <a:rPr lang="en-US" sz="2800" dirty="0" smtClean="0">
                <a:solidFill>
                  <a:schemeClr val="tx2"/>
                </a:solidFill>
              </a:rPr>
              <a:t>Sediments &amp; Solids Interceptor</a:t>
            </a:r>
          </a:p>
          <a:p>
            <a:pPr>
              <a:lnSpc>
                <a:spcPct val="150000"/>
              </a:lnSpc>
            </a:pPr>
            <a:r>
              <a:rPr lang="en-US" sz="2800" dirty="0" smtClean="0">
                <a:solidFill>
                  <a:schemeClr val="tx2"/>
                </a:solidFill>
              </a:rPr>
              <a:t>Hair &amp; Lint Interceptor</a:t>
            </a:r>
          </a:p>
          <a:p>
            <a:pPr>
              <a:lnSpc>
                <a:spcPct val="150000"/>
              </a:lnSpc>
            </a:pPr>
            <a:r>
              <a:rPr lang="en-US" sz="2800" dirty="0" smtClean="0">
                <a:solidFill>
                  <a:schemeClr val="tx2"/>
                </a:solidFill>
              </a:rPr>
              <a:t>Options</a:t>
            </a: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331806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3" name="Title 2"/>
          <p:cNvSpPr>
            <a:spLocks noGrp="1"/>
          </p:cNvSpPr>
          <p:nvPr>
            <p:ph type="title"/>
          </p:nvPr>
        </p:nvSpPr>
        <p:spPr>
          <a:xfrm>
            <a:off x="876300" y="571411"/>
            <a:ext cx="10477500" cy="1338828"/>
          </a:xfrm>
        </p:spPr>
        <p:txBody>
          <a:bodyPr/>
          <a:lstStyle/>
          <a:p>
            <a:r>
              <a:rPr lang="en-US" dirty="0" smtClean="0">
                <a:solidFill>
                  <a:schemeClr val="accent1"/>
                </a:solidFill>
              </a:rPr>
              <a:t>Zurn specification strategy</a:t>
            </a:r>
            <a:br>
              <a:rPr lang="en-US" dirty="0" smtClean="0">
                <a:solidFill>
                  <a:schemeClr val="accent1"/>
                </a:solidFill>
              </a:rPr>
            </a:br>
            <a:r>
              <a:rPr lang="en-US" dirty="0" smtClean="0"/>
              <a:t>from project start through occupancy</a:t>
            </a:r>
            <a:endParaRPr lang="en-US" dirty="0"/>
          </a:p>
        </p:txBody>
      </p:sp>
      <p:pic>
        <p:nvPicPr>
          <p:cNvPr id="7" name="Picture 2"/>
          <p:cNvPicPr>
            <a:picLocks noChangeAspect="1" noChangeArrowheads="1"/>
          </p:cNvPicPr>
          <p:nvPr/>
        </p:nvPicPr>
        <p:blipFill rotWithShape="1">
          <a:blip r:embed="rId2" cstate="print"/>
          <a:srcRect l="21109" t="968" b="62055"/>
          <a:stretch/>
        </p:blipFill>
        <p:spPr bwMode="auto">
          <a:xfrm>
            <a:off x="3276600" y="2217282"/>
            <a:ext cx="11201400" cy="3048156"/>
          </a:xfrm>
          <a:prstGeom prst="rect">
            <a:avLst/>
          </a:prstGeom>
          <a:noFill/>
          <a:ln w="9525">
            <a:noFill/>
            <a:miter lim="800000"/>
            <a:headEnd/>
            <a:tailEnd/>
          </a:ln>
        </p:spPr>
      </p:pic>
      <p:pic>
        <p:nvPicPr>
          <p:cNvPr id="8" name="Picture 7"/>
          <p:cNvPicPr>
            <a:picLocks noChangeAspect="1"/>
          </p:cNvPicPr>
          <p:nvPr/>
        </p:nvPicPr>
        <p:blipFill rotWithShape="1">
          <a:blip r:embed="rId3" cstate="print"/>
          <a:srcRect l="5679" r="5458" b="13011"/>
          <a:stretch/>
        </p:blipFill>
        <p:spPr>
          <a:xfrm>
            <a:off x="3200400" y="5265438"/>
            <a:ext cx="11147580" cy="4831062"/>
          </a:xfrm>
          <a:prstGeom prst="rect">
            <a:avLst/>
          </a:prstGeom>
        </p:spPr>
      </p:pic>
    </p:spTree>
    <p:extLst>
      <p:ext uri="{BB962C8B-B14F-4D97-AF65-F5344CB8AC3E}">
        <p14:creationId xmlns:p14="http://schemas.microsoft.com/office/powerpoint/2010/main" val="13470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9105900" cy="1338828"/>
          </a:xfrm>
        </p:spPr>
        <p:txBody>
          <a:bodyPr/>
          <a:lstStyle/>
          <a:p>
            <a:r>
              <a:rPr lang="en-US" dirty="0" smtClean="0">
                <a:solidFill>
                  <a:schemeClr val="accent1"/>
                </a:solidFill>
              </a:rPr>
              <a:t>Zurn value to our customers</a:t>
            </a:r>
            <a:br>
              <a:rPr lang="en-US" dirty="0" smtClean="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15</a:t>
            </a:fld>
            <a:endParaRPr b="0" dirty="0">
              <a:latin typeface="Arial Regular" charset="0"/>
            </a:endParaRPr>
          </a:p>
        </p:txBody>
      </p:sp>
      <p:cxnSp>
        <p:nvCxnSpPr>
          <p:cNvPr id="5" name="Straight Connector 4"/>
          <p:cNvCxnSpPr/>
          <p:nvPr/>
        </p:nvCxnSpPr>
        <p:spPr>
          <a:xfrm>
            <a:off x="6019800" y="2857500"/>
            <a:ext cx="0" cy="53340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2857500"/>
            <a:ext cx="5562598" cy="3423285"/>
            <a:chOff x="1714500" y="3695700"/>
            <a:chExt cx="3829050" cy="3423285"/>
          </a:xfrm>
        </p:grpSpPr>
        <p:sp>
          <p:nvSpPr>
            <p:cNvPr id="9" name="TextBox 8"/>
            <p:cNvSpPr txBox="1"/>
            <p:nvPr/>
          </p:nvSpPr>
          <p:spPr>
            <a:xfrm>
              <a:off x="1714500" y="6134100"/>
              <a:ext cx="3829050" cy="984885"/>
            </a:xfrm>
            <a:prstGeom prst="rect">
              <a:avLst/>
            </a:prstGeom>
            <a:noFill/>
          </p:spPr>
          <p:txBody>
            <a:bodyPr wrap="square" rtlCol="0">
              <a:spAutoFit/>
            </a:bodyPr>
            <a:lstStyle/>
            <a:p>
              <a:pPr algn="ctr"/>
              <a:r>
                <a:rPr lang="en-US" sz="2000" b="1" dirty="0" smtClean="0">
                  <a:latin typeface="Arial Narrow Regular"/>
                </a:rPr>
                <a:t>Lean construction</a:t>
              </a:r>
            </a:p>
            <a:p>
              <a:pPr algn="ctr"/>
              <a:r>
                <a:rPr lang="en-US" sz="2000" b="1" dirty="0">
                  <a:latin typeface="Arial Narrow Regular"/>
                </a:rPr>
                <a:t>e</a:t>
              </a:r>
              <a:r>
                <a:rPr lang="en-US" sz="2000" b="1" dirty="0" smtClean="0">
                  <a:latin typeface="Arial Narrow Regular"/>
                </a:rPr>
                <a:t>ase of maintenance &amp; support</a:t>
              </a:r>
            </a:p>
            <a:p>
              <a:pPr algn="ctr"/>
              <a:endParaRPr lang="en-US" sz="1800" dirty="0" smtClean="0">
                <a:solidFill>
                  <a:schemeClr val="tx2"/>
                </a:solidFill>
                <a:latin typeface="Arial Narrow" panose="020B0606020202030204" pitchFamily="34"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smtClean="0">
                  <a:solidFill>
                    <a:schemeClr val="accent6">
                      <a:lumMod val="75000"/>
                    </a:schemeClr>
                  </a:solidFill>
                  <a:latin typeface="Arial Narrow Regular" charset="0"/>
                </a:rPr>
                <a:t>Contractor</a:t>
              </a:r>
              <a:endParaRPr lang="uk-UA" sz="3600" dirty="0">
                <a:solidFill>
                  <a:schemeClr val="accent6">
                    <a:lumMod val="75000"/>
                  </a:schemeClr>
                </a:solidFill>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29482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smtClean="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smtClean="0">
                  <a:solidFill>
                    <a:schemeClr val="accent6">
                      <a:lumMod val="75000"/>
                    </a:schemeClr>
                  </a:solidFill>
                  <a:latin typeface="Arial Narrow Regular" charset="0"/>
                </a:rPr>
                <a:t>Building Owner</a:t>
              </a:r>
              <a:endParaRPr lang="uk-UA" sz="3600" dirty="0">
                <a:solidFill>
                  <a:schemeClr val="accent6">
                    <a:lumMod val="75000"/>
                  </a:schemeClr>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2857500"/>
            <a:ext cx="5680947" cy="3700284"/>
            <a:chOff x="12553951" y="3695700"/>
            <a:chExt cx="4299621" cy="3700284"/>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smtClean="0">
                  <a:solidFill>
                    <a:schemeClr val="accent6">
                      <a:lumMod val="75000"/>
                    </a:schemeClr>
                  </a:solidFill>
                  <a:latin typeface="Arial Narrow Regular" charset="0"/>
                </a:rPr>
                <a:t>Architect &amp; Engineer</a:t>
              </a:r>
            </a:p>
          </p:txBody>
        </p:sp>
        <p:sp>
          <p:nvSpPr>
            <p:cNvPr id="13" name="TextBox 12"/>
            <p:cNvSpPr txBox="1"/>
            <p:nvPr/>
          </p:nvSpPr>
          <p:spPr>
            <a:xfrm>
              <a:off x="12553951" y="6134100"/>
              <a:ext cx="4299621" cy="1261884"/>
            </a:xfrm>
            <a:prstGeom prst="rect">
              <a:avLst/>
            </a:prstGeom>
            <a:noFill/>
          </p:spPr>
          <p:txBody>
            <a:bodyPr wrap="square" rtlCol="0">
              <a:spAutoFit/>
            </a:bodyPr>
            <a:lstStyle/>
            <a:p>
              <a:pPr algn="ctr"/>
              <a:r>
                <a:rPr lang="en-US" sz="2000" b="1" dirty="0" smtClean="0">
                  <a:latin typeface="Arial Narrow Regular"/>
                </a:rPr>
                <a:t>Ease of specification through digital tools and world-class sales &amp; service</a:t>
              </a:r>
            </a:p>
            <a:p>
              <a:pPr algn="ctr"/>
              <a:endParaRPr lang="uk-UA" sz="3600" b="1" dirty="0">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621413149"/>
              </p:ext>
            </p:extLst>
          </p:nvPr>
        </p:nvGraphicFramePr>
        <p:xfrm>
          <a:off x="152400" y="5285874"/>
          <a:ext cx="5680948" cy="701040"/>
        </p:xfrm>
        <a:graphic>
          <a:graphicData uri="http://schemas.openxmlformats.org/drawingml/2006/table">
            <a:tbl>
              <a:tblPr firstRow="1" bandRow="1">
                <a:tableStyleId>{5C22544A-7EE6-4342-B048-85BDC9FD1C3A}</a:tableStyleId>
              </a:tblPr>
              <a:tblGrid>
                <a:gridCol w="5680948"/>
              </a:tblGrid>
              <a:tr h="640080">
                <a:tc>
                  <a:txBody>
                    <a:bodyPr/>
                    <a:lstStyle/>
                    <a:p>
                      <a:pPr marL="0" algn="ctr" defTabSz="1371600" rtl="0" eaLnBrk="1" latinLnBrk="0" hangingPunct="1"/>
                      <a:r>
                        <a:rPr lang="en-US" sz="2000" b="1" kern="1200" dirty="0" smtClean="0">
                          <a:solidFill>
                            <a:schemeClr val="tx1"/>
                          </a:solidFill>
                          <a:latin typeface="Arial Narrow Regular"/>
                          <a:ea typeface="+mn-ea"/>
                          <a:cs typeface="+mn-cs"/>
                        </a:rPr>
                        <a:t>Water efficiency, sustainability, &amp;</a:t>
                      </a:r>
                    </a:p>
                    <a:p>
                      <a:pPr marL="0" algn="ctr" defTabSz="1371600" rtl="0" eaLnBrk="1" latinLnBrk="0" hangingPunct="1"/>
                      <a:r>
                        <a:rPr lang="en-US" sz="2000" b="1" kern="1200" dirty="0" smtClean="0">
                          <a:solidFill>
                            <a:schemeClr val="tx1"/>
                          </a:solidFill>
                          <a:latin typeface="Arial Narrow Regular"/>
                          <a:ea typeface="+mn-ea"/>
                          <a:cs typeface="+mn-cs"/>
                        </a:rPr>
                        <a:t>lowest total cost of ownership</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cxnSp>
        <p:nvCxnSpPr>
          <p:cNvPr id="26" name="Straight Connector 25"/>
          <p:cNvCxnSpPr/>
          <p:nvPr/>
        </p:nvCxnSpPr>
        <p:spPr>
          <a:xfrm>
            <a:off x="12344400" y="2857500"/>
            <a:ext cx="0" cy="53340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61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a:t>
            </a:r>
            <a:r>
              <a:rPr lang="en-US" dirty="0" smtClean="0">
                <a:solidFill>
                  <a:schemeClr val="accent1"/>
                </a:solidFill>
              </a:rPr>
              <a:t>genda</a:t>
            </a:r>
            <a:br>
              <a:rPr lang="en-US" dirty="0" smtClean="0">
                <a:solidFill>
                  <a:schemeClr val="accent1"/>
                </a:solidFill>
              </a:rPr>
            </a:br>
            <a:r>
              <a:rPr lang="en-US" dirty="0" smtClean="0"/>
              <a:t/>
            </a:r>
            <a:br>
              <a:rPr lang="en-US" dirty="0" smtClean="0"/>
            </a:br>
            <a:endParaRPr lang="uk-UA" dirty="0"/>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w</a:t>
              </a:r>
              <a:r>
                <a:rPr lang="en-US" sz="3600" dirty="0" smtClean="0">
                  <a:solidFill>
                    <a:srgbClr val="0A091B"/>
                  </a:solidFill>
                  <a:latin typeface="Arial Narrow Regular" charset="0"/>
                </a:rPr>
                <a:t>hat we do</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smtClean="0">
                  <a:solidFill>
                    <a:srgbClr val="0A091B"/>
                  </a:solidFill>
                  <a:latin typeface="Arial Narrow Regular" charset="0"/>
                </a:rPr>
                <a:t>products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smtClean="0">
                  <a:solidFill>
                    <a:srgbClr val="0A091B"/>
                  </a:solidFill>
                  <a:latin typeface="Arial Narrow Regular" charset="0"/>
                </a:rPr>
                <a:t>markets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smtClean="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smtClean="0">
                  <a:solidFill>
                    <a:srgbClr val="0A091B"/>
                  </a:solidFill>
                  <a:latin typeface="Arial Narrow Regular" charset="0"/>
                </a:rPr>
                <a:t>value</a:t>
              </a:r>
              <a:endParaRPr lang="uk-UA" sz="3600" dirty="0">
                <a:solidFill>
                  <a:srgbClr val="0A091B"/>
                </a:solidFill>
                <a:latin typeface="Arial Narrow Regular" charset="0"/>
              </a:endParaRPr>
            </a:p>
          </p:txBody>
        </p:sp>
      </p:grpSp>
      <p:sp>
        <p:nvSpPr>
          <p:cNvPr id="6" name="Rectangle 5"/>
          <p:cNvSpPr/>
          <p:nvPr/>
        </p:nvSpPr>
        <p:spPr>
          <a:xfrm>
            <a:off x="16535400" y="9029700"/>
            <a:ext cx="457200" cy="990600"/>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Tree>
    <p:extLst>
      <p:ext uri="{BB962C8B-B14F-4D97-AF65-F5344CB8AC3E}">
        <p14:creationId xmlns:p14="http://schemas.microsoft.com/office/powerpoint/2010/main" val="122213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5" name="Rectangle 4"/>
          <p:cNvSpPr/>
          <p:nvPr/>
        </p:nvSpPr>
        <p:spPr>
          <a:xfrm>
            <a:off x="9163049" y="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smtClean="0">
              <a:solidFill>
                <a:schemeClr val="tx1"/>
              </a:solidFill>
              <a:latin typeface="Arial Regular" charset="0"/>
            </a:endParaRPr>
          </a:p>
        </p:txBody>
      </p:sp>
      <p:sp>
        <p:nvSpPr>
          <p:cNvPr id="2" name="TextBox 1"/>
          <p:cNvSpPr txBox="1"/>
          <p:nvPr/>
        </p:nvSpPr>
        <p:spPr>
          <a:xfrm>
            <a:off x="14676785" y="5684594"/>
            <a:ext cx="4011265"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097000" y="952500"/>
            <a:ext cx="3619500" cy="8217634"/>
          </a:xfrm>
          <a:prstGeom prst="rect">
            <a:avLst/>
          </a:prstGeom>
          <a:noFill/>
        </p:spPr>
        <p:txBody>
          <a:bodyPr wrap="square" rtlCol="0">
            <a:spAutoFit/>
          </a:bodyPr>
          <a:lstStyle/>
          <a:p>
            <a:r>
              <a:rPr lang="en-US" sz="2400" dirty="0">
                <a:solidFill>
                  <a:schemeClr val="bg2"/>
                </a:solidFill>
                <a:latin typeface="Arial Narrow Regular"/>
              </a:rPr>
              <a:t>Zurn manufactures the industry spectrum of advanced water solutions – spanning building water safety, site drainage, behind-the-wall systems, and front-of-wall fixtures and trim. </a:t>
            </a:r>
            <a:endParaRPr lang="en-US" sz="2400" dirty="0" smtClean="0">
              <a:solidFill>
                <a:schemeClr val="bg2"/>
              </a:solidFill>
              <a:latin typeface="Arial Narrow Regular"/>
            </a:endParaRPr>
          </a:p>
          <a:p>
            <a:endParaRPr lang="en-US" sz="2400" dirty="0" smtClean="0">
              <a:solidFill>
                <a:schemeClr val="bg2"/>
              </a:solidFill>
              <a:latin typeface="Arial Narrow Regular"/>
            </a:endParaRPr>
          </a:p>
          <a:p>
            <a:r>
              <a:rPr lang="en-US" sz="2400" dirty="0" smtClean="0">
                <a:solidFill>
                  <a:schemeClr val="bg2"/>
                </a:solidFill>
                <a:latin typeface="Arial Narrow Regular"/>
              </a:rPr>
              <a:t>We’re </a:t>
            </a:r>
            <a:r>
              <a:rPr lang="en-US" sz="2400" dirty="0">
                <a:solidFill>
                  <a:schemeClr val="bg2"/>
                </a:solidFill>
                <a:latin typeface="Arial Narrow Regular"/>
              </a:rPr>
              <a:t>focused on solving smarter for the customer through continuous improvement. </a:t>
            </a:r>
            <a:endParaRPr lang="en-US" sz="2400" dirty="0" smtClean="0">
              <a:solidFill>
                <a:schemeClr val="bg2"/>
              </a:solidFill>
              <a:latin typeface="Arial Narrow Regular"/>
            </a:endParaRPr>
          </a:p>
          <a:p>
            <a:endParaRPr lang="en-US" sz="2400" dirty="0" smtClean="0">
              <a:solidFill>
                <a:schemeClr val="bg2"/>
              </a:solidFill>
              <a:latin typeface="Arial Narrow Regular"/>
            </a:endParaRPr>
          </a:p>
          <a:p>
            <a:r>
              <a:rPr lang="en-US" sz="2400" dirty="0" smtClean="0">
                <a:solidFill>
                  <a:schemeClr val="bg2"/>
                </a:solidFill>
                <a:latin typeface="Arial Narrow Regular"/>
              </a:rPr>
              <a:t>Our </a:t>
            </a:r>
            <a:r>
              <a:rPr lang="en-US" sz="2400" dirty="0">
                <a:solidFill>
                  <a:schemeClr val="bg2"/>
                </a:solidFill>
                <a:latin typeface="Arial Narrow Regular"/>
              </a:rPr>
              <a:t>innovative thinking keeps us forging ahead in customer service, specification and design expertise, lean construction, and products that provide low lifecycle </a:t>
            </a:r>
            <a:r>
              <a:rPr lang="en-US" sz="2400" dirty="0" smtClean="0">
                <a:solidFill>
                  <a:schemeClr val="bg2"/>
                </a:solidFill>
                <a:latin typeface="Arial Narrow Regular"/>
              </a:rPr>
              <a:t>costs.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339" t="246" r="3499" b="172"/>
          <a:stretch/>
        </p:blipFill>
        <p:spPr>
          <a:xfrm>
            <a:off x="0" y="0"/>
            <a:ext cx="13335000" cy="10287000"/>
          </a:xfrm>
          <a:prstGeom prst="rect">
            <a:avLst/>
          </a:prstGeom>
        </p:spPr>
      </p:pic>
    </p:spTree>
    <p:extLst>
      <p:ext uri="{BB962C8B-B14F-4D97-AF65-F5344CB8AC3E}">
        <p14:creationId xmlns:p14="http://schemas.microsoft.com/office/powerpoint/2010/main" val="2250184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7962900" cy="1962076"/>
          </a:xfrm>
        </p:spPr>
        <p:txBody>
          <a:bodyPr/>
          <a:lstStyle/>
          <a:p>
            <a:r>
              <a:rPr lang="en-US" dirty="0" smtClean="0">
                <a:solidFill>
                  <a:schemeClr val="accent1"/>
                </a:solidFill>
              </a:rPr>
              <a:t>Our customers and markets</a:t>
            </a:r>
            <a:br>
              <a:rPr lang="en-US" dirty="0" smtClean="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smtClean="0">
                  <a:latin typeface="Arial Narrow Regular"/>
                </a:rPr>
                <a:t>“I need </a:t>
              </a:r>
              <a:r>
                <a:rPr lang="en-US" sz="2000" dirty="0">
                  <a:latin typeface="Arial Narrow Regular"/>
                </a:rPr>
                <a:t>products that are </a:t>
              </a:r>
              <a:r>
                <a:rPr lang="en-US" sz="2000" b="1" dirty="0">
                  <a:latin typeface="Arial Narrow Regular"/>
                </a:rPr>
                <a:t>easy and cost-effective to install and maintain</a:t>
              </a:r>
              <a:r>
                <a:rPr lang="en-US" sz="2000" dirty="0">
                  <a:latin typeface="Arial Narrow Regular"/>
                </a:rPr>
                <a:t>, that are assembled and packaged in manner that streamlines labor</a:t>
              </a:r>
              <a:r>
                <a:rPr lang="en-US" sz="2000" dirty="0" smtClean="0">
                  <a:latin typeface="Arial Narrow Regular"/>
                </a:rPr>
                <a:t>.” </a:t>
              </a:r>
              <a:endParaRPr lang="uk-UA" sz="2000" dirty="0">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smtClean="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310086"/>
            <a:chOff x="7010403" y="3771900"/>
            <a:chExt cx="4343270" cy="3310086"/>
          </a:xfrm>
        </p:grpSpPr>
        <p:sp>
          <p:nvSpPr>
            <p:cNvPr id="11" name="TextBox 10"/>
            <p:cNvSpPr txBox="1"/>
            <p:nvPr/>
          </p:nvSpPr>
          <p:spPr>
            <a:xfrm>
              <a:off x="7010403" y="5758547"/>
              <a:ext cx="4343270" cy="1323439"/>
            </a:xfrm>
            <a:prstGeom prst="rect">
              <a:avLst/>
            </a:prstGeom>
            <a:noFill/>
          </p:spPr>
          <p:txBody>
            <a:bodyPr wrap="square" rtlCol="0">
              <a:spAutoFit/>
            </a:bodyPr>
            <a:lstStyle/>
            <a:p>
              <a:pPr algn="ctr"/>
              <a:r>
                <a:rPr lang="en-US" sz="2000" dirty="0" smtClean="0">
                  <a:latin typeface="Arial Narrow Regular"/>
                </a:rPr>
                <a:t>“I </a:t>
              </a:r>
              <a:r>
                <a:rPr lang="en-US" sz="2000" dirty="0">
                  <a:latin typeface="Arial Narrow Regular"/>
                </a:rPr>
                <a:t>need products that </a:t>
              </a:r>
              <a:r>
                <a:rPr lang="en-US" sz="2000" dirty="0" smtClean="0">
                  <a:latin typeface="Arial Narrow Regular"/>
                </a:rPr>
                <a:t>are </a:t>
              </a:r>
              <a:r>
                <a:rPr lang="en-US" sz="2000" b="1" dirty="0" smtClean="0">
                  <a:latin typeface="Arial Narrow Regular"/>
                </a:rPr>
                <a:t>aesthetically pleasing, durable </a:t>
              </a:r>
              <a:r>
                <a:rPr lang="en-US" sz="2000" b="1" dirty="0">
                  <a:latin typeface="Arial Narrow Regular"/>
                </a:rPr>
                <a:t>and have a low total cost of ownership </a:t>
              </a:r>
              <a:r>
                <a:rPr lang="en-US" sz="2000" dirty="0">
                  <a:latin typeface="Arial Narrow Regular"/>
                </a:rPr>
                <a:t>+ require </a:t>
              </a:r>
              <a:r>
                <a:rPr lang="en-US" sz="2000" b="1" dirty="0">
                  <a:latin typeface="Arial Narrow Regular"/>
                </a:rPr>
                <a:t>minimum downtime for maintenance</a:t>
              </a:r>
              <a:r>
                <a:rPr lang="en-US" sz="2000" dirty="0" smtClean="0">
                  <a:latin typeface="Arial Narrow Regular"/>
                </a:rPr>
                <a:t>.”</a:t>
              </a:r>
              <a:endParaRPr lang="en-US" sz="2000" dirty="0">
                <a:latin typeface="Arial Narrow Regular"/>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smtClean="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a:t>
              </a:r>
              <a:r>
                <a:rPr lang="en-US" sz="3600" dirty="0" smtClean="0">
                  <a:solidFill>
                    <a:srgbClr val="0A091B"/>
                  </a:solidFill>
                  <a:latin typeface="Arial Narrow Regular" charset="0"/>
                </a:rPr>
                <a:t>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smtClean="0">
                  <a:latin typeface="Arial Narrow Regular"/>
                </a:rPr>
                <a:t>“I </a:t>
              </a:r>
              <a:r>
                <a:rPr lang="en-US" sz="2000" dirty="0">
                  <a:latin typeface="Arial Narrow Regular"/>
                </a:rPr>
                <a:t>need products that are </a:t>
              </a:r>
              <a:r>
                <a:rPr lang="en-US" sz="2000" b="1" dirty="0" smtClean="0">
                  <a:latin typeface="Arial Narrow Regular"/>
                </a:rPr>
                <a:t>aesthetically pleasing, durable</a:t>
              </a:r>
              <a:r>
                <a:rPr lang="en-US" sz="2000" dirty="0" smtClean="0">
                  <a:latin typeface="Arial Narrow Regular"/>
                </a:rPr>
                <a:t> and </a:t>
              </a:r>
              <a:r>
                <a:rPr lang="en-US" sz="2000" b="1" dirty="0" smtClean="0">
                  <a:latin typeface="Arial Narrow Regular"/>
                </a:rPr>
                <a:t>cost-effective</a:t>
              </a:r>
              <a:r>
                <a:rPr lang="en-US" sz="2000" dirty="0" smtClean="0">
                  <a:latin typeface="Arial Narrow Regular"/>
                </a:rPr>
                <a:t>.”</a:t>
              </a:r>
              <a:endParaRPr lang="uk-UA" sz="2000" dirty="0">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2768644" y="8006357"/>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solidFill>
                  <a:schemeClr val="tx1"/>
                </a:solidFill>
                <a:latin typeface="Arial Narrow Regular"/>
              </a:rPr>
              <a:t>Healthcare  </a:t>
            </a:r>
            <a:r>
              <a:rPr lang="en-US" sz="2000" b="1" dirty="0">
                <a:solidFill>
                  <a:schemeClr val="tx1"/>
                </a:solidFill>
                <a:latin typeface="Arial Narrow Regular"/>
              </a:rPr>
              <a:t>|  Retail  |  Food Service  |  Hospitality  |  Restaurants  |  Institutional/Education  |  </a:t>
            </a:r>
            <a:r>
              <a:rPr lang="en-US" sz="2000" b="1" dirty="0" smtClean="0">
                <a:solidFill>
                  <a:schemeClr val="tx1"/>
                </a:solidFill>
                <a:latin typeface="Arial Narrow Regular"/>
              </a:rPr>
              <a:t>Government</a:t>
            </a:r>
            <a:endParaRPr lang="en-US" sz="2400" b="1" dirty="0">
              <a:solidFill>
                <a:schemeClr val="tx1"/>
              </a:solidFill>
            </a:endParaRPr>
          </a:p>
        </p:txBody>
      </p:sp>
    </p:spTree>
    <p:extLst>
      <p:ext uri="{BB962C8B-B14F-4D97-AF65-F5344CB8AC3E}">
        <p14:creationId xmlns:p14="http://schemas.microsoft.com/office/powerpoint/2010/main" val="61115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5943600" y="952500"/>
            <a:ext cx="11391900" cy="715581"/>
          </a:xfrm>
        </p:spPr>
        <p:txBody>
          <a:bodyPr/>
          <a:lstStyle/>
          <a:p>
            <a:pPr algn="ctr"/>
            <a:r>
              <a:rPr lang="en-US" dirty="0" smtClean="0">
                <a:solidFill>
                  <a:schemeClr val="accent1"/>
                </a:solidFill>
              </a:rPr>
              <a:t>Zurn Products</a:t>
            </a:r>
            <a:endParaRPr lang="uk-UA" dirty="0"/>
          </a:p>
        </p:txBody>
      </p:sp>
      <p:sp>
        <p:nvSpPr>
          <p:cNvPr id="3" name="Slide Number Placeholder 2"/>
          <p:cNvSpPr>
            <a:spLocks noGrp="1"/>
          </p:cNvSpPr>
          <p:nvPr>
            <p:ph type="sldNum" sz="quarter" idx="10"/>
          </p:nvPr>
        </p:nvSpPr>
        <p:spPr>
          <a:xfrm>
            <a:off x="3531568" y="9124828"/>
            <a:ext cx="1878632" cy="984778"/>
          </a:xfrm>
        </p:spPr>
        <p:txBody>
          <a:bodyPr/>
          <a:lstStyle/>
          <a:p>
            <a:pPr algn="l"/>
            <a:r>
              <a:rPr lang="en-US" b="0" dirty="0" smtClean="0">
                <a:latin typeface="Arial Regular" charset="0"/>
              </a:rPr>
              <a:t>page</a:t>
            </a:r>
          </a:p>
          <a:p>
            <a:pPr algn="l"/>
            <a:r>
              <a:rPr lang="en-US" b="0" dirty="0" smtClean="0">
                <a:latin typeface="Arial Regular" charset="0"/>
              </a:rPr>
              <a:t>0</a:t>
            </a:r>
            <a:fld id="{37D409AB-2201-4E18-8A34-C31753AD9B06}" type="slidenum">
              <a:rPr b="0" smtClean="0">
                <a:latin typeface="Arial Regular" charset="0"/>
              </a:rPr>
              <a:pPr algn="l"/>
              <a:t>5</a:t>
            </a:fld>
            <a:endParaRPr b="0" dirty="0">
              <a:latin typeface="Arial Regular" charset="0"/>
            </a:endParaRPr>
          </a:p>
        </p:txBody>
      </p:sp>
      <p:pic>
        <p:nvPicPr>
          <p:cNvPr id="5" name="Picture 4"/>
          <p:cNvPicPr>
            <a:picLocks noChangeAspect="1"/>
          </p:cNvPicPr>
          <p:nvPr/>
        </p:nvPicPr>
        <p:blipFill rotWithShape="1">
          <a:blip r:embed="rId2" cstate="print"/>
          <a:srcRect l="58125" t="12963" r="9792" b="8519"/>
          <a:stretch/>
        </p:blipFill>
        <p:spPr>
          <a:xfrm>
            <a:off x="5743036" y="2019300"/>
            <a:ext cx="12011564" cy="8267700"/>
          </a:xfrm>
          <a:prstGeom prst="rect">
            <a:avLst/>
          </a:prstGeom>
        </p:spPr>
      </p:pic>
      <p:pic>
        <p:nvPicPr>
          <p:cNvPr id="21" name="Picture 2" descr="WaterSafety"/>
          <p:cNvPicPr>
            <a:picLocks noChangeAspect="1" noChangeArrowheads="1"/>
          </p:cNvPicPr>
          <p:nvPr/>
        </p:nvPicPr>
        <p:blipFill rotWithShape="1">
          <a:blip r:embed="rId3" cstate="print"/>
          <a:srcRect l="6610" t="9663" r="6281" b="3011"/>
          <a:stretch/>
        </p:blipFill>
        <p:spPr bwMode="auto">
          <a:xfrm>
            <a:off x="3200400" y="5633628"/>
            <a:ext cx="1752600" cy="4419600"/>
          </a:xfrm>
          <a:prstGeom prst="rect">
            <a:avLst/>
          </a:prstGeom>
          <a:noFill/>
          <a:ln>
            <a:noFill/>
          </a:ln>
        </p:spPr>
      </p:pic>
      <p:pic>
        <p:nvPicPr>
          <p:cNvPr id="22" name="Picture 3" descr="WaterComfort"/>
          <p:cNvPicPr>
            <a:picLocks noChangeAspect="1" noChangeArrowheads="1"/>
          </p:cNvPicPr>
          <p:nvPr/>
        </p:nvPicPr>
        <p:blipFill rotWithShape="1">
          <a:blip r:embed="rId4" cstate="print"/>
          <a:srcRect l="6752" t="7546" r="8855" b="4527"/>
          <a:stretch/>
        </p:blipFill>
        <p:spPr bwMode="auto">
          <a:xfrm>
            <a:off x="685800" y="5600700"/>
            <a:ext cx="1656540" cy="4439650"/>
          </a:xfrm>
          <a:prstGeom prst="rect">
            <a:avLst/>
          </a:prstGeom>
          <a:noFill/>
          <a:ln>
            <a:noFill/>
          </a:ln>
        </p:spPr>
      </p:pic>
      <p:pic>
        <p:nvPicPr>
          <p:cNvPr id="23" name="Picture 4" descr="WaterCons"/>
          <p:cNvPicPr>
            <a:picLocks noChangeAspect="1" noChangeArrowheads="1"/>
          </p:cNvPicPr>
          <p:nvPr/>
        </p:nvPicPr>
        <p:blipFill rotWithShape="1">
          <a:blip r:embed="rId5" cstate="print"/>
          <a:srcRect l="6576" t="7581" r="7616" b="2960"/>
          <a:stretch/>
        </p:blipFill>
        <p:spPr bwMode="auto">
          <a:xfrm>
            <a:off x="3200400" y="495300"/>
            <a:ext cx="1676400" cy="4495800"/>
          </a:xfrm>
          <a:prstGeom prst="rect">
            <a:avLst/>
          </a:prstGeom>
          <a:noFill/>
          <a:ln>
            <a:noFill/>
          </a:ln>
        </p:spPr>
      </p:pic>
      <p:pic>
        <p:nvPicPr>
          <p:cNvPr id="24" name="Picture 5" descr="WaterControl"/>
          <p:cNvPicPr>
            <a:picLocks noChangeAspect="1" noChangeArrowheads="1"/>
          </p:cNvPicPr>
          <p:nvPr/>
        </p:nvPicPr>
        <p:blipFill rotWithShape="1">
          <a:blip r:embed="rId6" cstate="print"/>
          <a:srcRect l="6757" t="7505" r="8292" b="3929"/>
          <a:stretch/>
        </p:blipFill>
        <p:spPr bwMode="auto">
          <a:xfrm>
            <a:off x="685800" y="495300"/>
            <a:ext cx="1676400" cy="4495800"/>
          </a:xfrm>
          <a:prstGeom prst="rect">
            <a:avLst/>
          </a:prstGeom>
          <a:noFill/>
          <a:ln>
            <a:noFill/>
          </a:ln>
        </p:spPr>
      </p:pic>
    </p:spTree>
    <p:extLst>
      <p:ext uri="{BB962C8B-B14F-4D97-AF65-F5344CB8AC3E}">
        <p14:creationId xmlns:p14="http://schemas.microsoft.com/office/powerpoint/2010/main" val="2582010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534400" y="8406705"/>
            <a:ext cx="9144000" cy="1384995"/>
          </a:xfrm>
        </p:spPr>
        <p:txBody>
          <a:bodyPr/>
          <a:lstStyle/>
          <a:p>
            <a:pPr>
              <a:lnSpc>
                <a:spcPct val="100000"/>
              </a:lnSpc>
            </a:pPr>
            <a:r>
              <a:rPr lang="en-US" sz="2800" kern="0" dirty="0" smtClean="0">
                <a:solidFill>
                  <a:schemeClr val="accent1"/>
                </a:solidFill>
                <a:latin typeface="Arial Narrow Regular"/>
                <a:cs typeface="Arial" pitchFamily="34" charset="0"/>
              </a:rPr>
              <a:t>With product systems designed to work better together, Zurn simplifies commercial plumbing through our breadth of high-quality, low-maintenance products.</a:t>
            </a:r>
            <a:endParaRPr lang="uk-UA" sz="2800" kern="0" dirty="0">
              <a:solidFill>
                <a:schemeClr val="accent1"/>
              </a:solidFill>
              <a:latin typeface="Arial Narrow Regular"/>
              <a:cs typeface="Arial"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3704"/>
          <a:stretch/>
        </p:blipFill>
        <p:spPr>
          <a:xfrm>
            <a:off x="0" y="-7620"/>
            <a:ext cx="7848600" cy="10287000"/>
          </a:xfrm>
          <a:prstGeom prst="rect">
            <a:avLst/>
          </a:prstGeom>
        </p:spPr>
      </p:pic>
      <p:sp>
        <p:nvSpPr>
          <p:cNvPr id="8" name="Title 1"/>
          <p:cNvSpPr txBox="1">
            <a:spLocks/>
          </p:cNvSpPr>
          <p:nvPr/>
        </p:nvSpPr>
        <p:spPr>
          <a:xfrm>
            <a:off x="8420100" y="571411"/>
            <a:ext cx="9258300" cy="5378395"/>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Finish Plumbing</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Zurn One Systems</a:t>
            </a:r>
          </a:p>
          <a:p>
            <a:pPr>
              <a:lnSpc>
                <a:spcPct val="150000"/>
              </a:lnSpc>
            </a:pPr>
            <a:r>
              <a:rPr lang="en-US" sz="2800" dirty="0" smtClean="0">
                <a:solidFill>
                  <a:schemeClr val="tx2"/>
                </a:solidFill>
              </a:rPr>
              <a:t>Fixtures</a:t>
            </a:r>
          </a:p>
          <a:p>
            <a:pPr>
              <a:lnSpc>
                <a:spcPct val="150000"/>
              </a:lnSpc>
            </a:pPr>
            <a:r>
              <a:rPr lang="en-US" sz="2800" dirty="0" smtClean="0">
                <a:solidFill>
                  <a:schemeClr val="tx2"/>
                </a:solidFill>
              </a:rPr>
              <a:t>Faucets</a:t>
            </a:r>
          </a:p>
          <a:p>
            <a:pPr>
              <a:lnSpc>
                <a:spcPct val="150000"/>
              </a:lnSpc>
            </a:pPr>
            <a:r>
              <a:rPr lang="en-US" sz="2800" dirty="0" smtClean="0">
                <a:solidFill>
                  <a:schemeClr val="tx2"/>
                </a:solidFill>
              </a:rPr>
              <a:t>Flush Valves</a:t>
            </a:r>
          </a:p>
          <a:p>
            <a:pPr>
              <a:lnSpc>
                <a:spcPct val="150000"/>
              </a:lnSpc>
            </a:pPr>
            <a:r>
              <a:rPr lang="en-US" sz="2800" dirty="0" smtClean="0">
                <a:solidFill>
                  <a:schemeClr val="tx2"/>
                </a:solidFill>
              </a:rPr>
              <a:t>Showering</a:t>
            </a:r>
          </a:p>
          <a:p>
            <a:pPr>
              <a:lnSpc>
                <a:spcPct val="150000"/>
              </a:lnSpc>
            </a:pPr>
            <a:r>
              <a:rPr lang="en-US" sz="2800" dirty="0" smtClean="0">
                <a:solidFill>
                  <a:schemeClr val="tx2"/>
                </a:solidFill>
              </a:rPr>
              <a:t>Tubular Brass</a:t>
            </a: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2583420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420100" y="8420100"/>
            <a:ext cx="9258299" cy="1384995"/>
          </a:xfrm>
        </p:spPr>
        <p:txBody>
          <a:bodyPr/>
          <a:lstStyle/>
          <a:p>
            <a:pPr>
              <a:lnSpc>
                <a:spcPct val="100000"/>
              </a:lnSpc>
            </a:pPr>
            <a:r>
              <a:rPr lang="en-CA" sz="2800" kern="0" dirty="0" smtClean="0">
                <a:solidFill>
                  <a:schemeClr val="accent1"/>
                </a:solidFill>
                <a:latin typeface="Arial Narrow Regular"/>
                <a:cs typeface="Arial" pitchFamily="34" charset="0"/>
              </a:rPr>
              <a:t>Engineered for easy layout and installation, Zurn’s </a:t>
            </a:r>
            <a:r>
              <a:rPr lang="en-CA" sz="2800" kern="0" dirty="0" smtClean="0">
                <a:solidFill>
                  <a:schemeClr val="accent1"/>
                </a:solidFill>
                <a:latin typeface="Arial Narrow Regular"/>
                <a:cs typeface="Arial" pitchFamily="34" charset="0"/>
              </a:rPr>
              <a:t>trench drain systems </a:t>
            </a:r>
            <a:r>
              <a:rPr lang="en-CA" sz="2800" kern="0" dirty="0" smtClean="0">
                <a:solidFill>
                  <a:schemeClr val="accent1"/>
                </a:solidFill>
                <a:latin typeface="Arial Narrow Regular"/>
                <a:cs typeface="Arial" pitchFamily="34" charset="0"/>
              </a:rPr>
              <a:t>deliver the industry’s lowest total installed cost to the site owner.</a:t>
            </a:r>
            <a:endParaRPr lang="uk-UA" sz="2800" dirty="0">
              <a:solidFill>
                <a:schemeClr val="accent1"/>
              </a:solidFill>
            </a:endParaRPr>
          </a:p>
        </p:txBody>
      </p:sp>
      <p:sp>
        <p:nvSpPr>
          <p:cNvPr id="11" name="Rectangle 10"/>
          <p:cNvSpPr/>
          <p:nvPr/>
        </p:nvSpPr>
        <p:spPr>
          <a:xfrm>
            <a:off x="4267200" y="501674"/>
            <a:ext cx="1093673" cy="609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23704"/>
          <a:stretch/>
        </p:blipFill>
        <p:spPr>
          <a:xfrm>
            <a:off x="0" y="0"/>
            <a:ext cx="7848600" cy="10287000"/>
          </a:xfrm>
          <a:prstGeom prst="rect">
            <a:avLst/>
          </a:prstGeom>
        </p:spPr>
      </p:pic>
      <p:sp>
        <p:nvSpPr>
          <p:cNvPr id="7" name="Title 1"/>
          <p:cNvSpPr txBox="1">
            <a:spLocks/>
          </p:cNvSpPr>
          <p:nvPr/>
        </p:nvSpPr>
        <p:spPr>
          <a:xfrm>
            <a:off x="8420100" y="571411"/>
            <a:ext cx="9258300" cy="4732065"/>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Trench </a:t>
            </a:r>
            <a:r>
              <a:rPr lang="en-US" b="1" dirty="0" smtClean="0"/>
              <a:t>Drain Systems</a:t>
            </a:r>
            <a:endParaRPr lang="en-US" b="1" dirty="0" smtClean="0"/>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Trench Drains</a:t>
            </a:r>
            <a:endParaRPr lang="en-US" sz="2800" dirty="0" smtClean="0">
              <a:solidFill>
                <a:schemeClr val="tx2"/>
              </a:solidFill>
            </a:endParaRPr>
          </a:p>
          <a:p>
            <a:pPr>
              <a:lnSpc>
                <a:spcPct val="150000"/>
              </a:lnSpc>
            </a:pPr>
            <a:r>
              <a:rPr lang="en-US" sz="2800" dirty="0" smtClean="0">
                <a:solidFill>
                  <a:schemeClr val="tx2"/>
                </a:solidFill>
              </a:rPr>
              <a:t>Catch Basins</a:t>
            </a:r>
          </a:p>
          <a:p>
            <a:pPr>
              <a:lnSpc>
                <a:spcPct val="150000"/>
              </a:lnSpc>
            </a:pPr>
            <a:r>
              <a:rPr lang="en-US" sz="2800" dirty="0" smtClean="0">
                <a:solidFill>
                  <a:schemeClr val="tx2"/>
                </a:solidFill>
              </a:rPr>
              <a:t>Separators</a:t>
            </a:r>
          </a:p>
          <a:p>
            <a:pPr>
              <a:lnSpc>
                <a:spcPct val="150000"/>
              </a:lnSpc>
            </a:pPr>
            <a:r>
              <a:rPr lang="en-US" sz="2800" dirty="0" smtClean="0">
                <a:solidFill>
                  <a:schemeClr val="tx2"/>
                </a:solidFill>
              </a:rPr>
              <a:t>Frame &amp; Grates</a:t>
            </a:r>
          </a:p>
          <a:p>
            <a:pPr>
              <a:lnSpc>
                <a:spcPct val="150000"/>
              </a:lnSpc>
            </a:pP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370987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420100" y="8572500"/>
            <a:ext cx="9182100" cy="1255728"/>
          </a:xfrm>
        </p:spPr>
        <p:txBody>
          <a:bodyPr/>
          <a:lstStyle/>
          <a:p>
            <a:r>
              <a:rPr lang="en-US" sz="2800" dirty="0" smtClean="0">
                <a:solidFill>
                  <a:schemeClr val="accent1"/>
                </a:solidFill>
              </a:rPr>
              <a:t>Zurn’s complete package of building drainage and rough plumbing products drive efficiencies while reducing labor throughout the construction process.</a:t>
            </a:r>
            <a:endParaRPr lang="uk-UA" sz="2800" dirty="0">
              <a:solidFill>
                <a:schemeClr val="accent1"/>
              </a:solidFill>
            </a:endParaRPr>
          </a:p>
        </p:txBody>
      </p:sp>
      <p:sp>
        <p:nvSpPr>
          <p:cNvPr id="11" name="Rectangle 10"/>
          <p:cNvSpPr/>
          <p:nvPr/>
        </p:nvSpPr>
        <p:spPr>
          <a:xfrm>
            <a:off x="4267200" y="501674"/>
            <a:ext cx="1093673" cy="609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9629" r="14074"/>
          <a:stretch/>
        </p:blipFill>
        <p:spPr>
          <a:xfrm>
            <a:off x="0" y="-7620"/>
            <a:ext cx="7848600" cy="10287000"/>
          </a:xfrm>
          <a:prstGeom prst="rect">
            <a:avLst/>
          </a:prstGeom>
        </p:spPr>
      </p:pic>
      <p:sp>
        <p:nvSpPr>
          <p:cNvPr id="8" name="Title 1"/>
          <p:cNvSpPr txBox="1">
            <a:spLocks/>
          </p:cNvSpPr>
          <p:nvPr/>
        </p:nvSpPr>
        <p:spPr>
          <a:xfrm>
            <a:off x="8420100" y="571411"/>
            <a:ext cx="9258300" cy="8610049"/>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Building Drainage</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Roof Drains</a:t>
            </a:r>
          </a:p>
          <a:p>
            <a:pPr>
              <a:lnSpc>
                <a:spcPct val="150000"/>
              </a:lnSpc>
            </a:pPr>
            <a:r>
              <a:rPr lang="en-US" sz="2800" dirty="0" smtClean="0">
                <a:solidFill>
                  <a:schemeClr val="tx2"/>
                </a:solidFill>
              </a:rPr>
              <a:t>Floor Drains</a:t>
            </a:r>
          </a:p>
          <a:p>
            <a:pPr>
              <a:lnSpc>
                <a:spcPct val="150000"/>
              </a:lnSpc>
            </a:pPr>
            <a:r>
              <a:rPr lang="en-US" sz="2800" dirty="0" smtClean="0">
                <a:solidFill>
                  <a:schemeClr val="tx2"/>
                </a:solidFill>
              </a:rPr>
              <a:t>Cleanouts</a:t>
            </a:r>
          </a:p>
          <a:p>
            <a:pPr>
              <a:lnSpc>
                <a:spcPct val="150000"/>
              </a:lnSpc>
            </a:pPr>
            <a:r>
              <a:rPr lang="en-US" sz="2800" dirty="0" smtClean="0">
                <a:solidFill>
                  <a:schemeClr val="tx2"/>
                </a:solidFill>
              </a:rPr>
              <a:t>Carriers &amp; Fixture Supports</a:t>
            </a:r>
          </a:p>
          <a:p>
            <a:pPr>
              <a:lnSpc>
                <a:spcPct val="150000"/>
              </a:lnSpc>
            </a:pPr>
            <a:r>
              <a:rPr lang="en-US" sz="2800" dirty="0" smtClean="0">
                <a:solidFill>
                  <a:schemeClr val="tx2"/>
                </a:solidFill>
              </a:rPr>
              <a:t>Floor Sinks</a:t>
            </a:r>
          </a:p>
          <a:p>
            <a:pPr>
              <a:lnSpc>
                <a:spcPct val="150000"/>
              </a:lnSpc>
            </a:pPr>
            <a:r>
              <a:rPr lang="en-US" sz="2800" dirty="0" smtClean="0">
                <a:solidFill>
                  <a:schemeClr val="tx2"/>
                </a:solidFill>
              </a:rPr>
              <a:t>Stainless Steel Drainage</a:t>
            </a:r>
          </a:p>
          <a:p>
            <a:pPr>
              <a:lnSpc>
                <a:spcPct val="150000"/>
              </a:lnSpc>
            </a:pPr>
            <a:r>
              <a:rPr lang="en-US" sz="2800" dirty="0" smtClean="0">
                <a:solidFill>
                  <a:schemeClr val="tx2"/>
                </a:solidFill>
              </a:rPr>
              <a:t>Backwater Valves</a:t>
            </a:r>
          </a:p>
          <a:p>
            <a:pPr>
              <a:lnSpc>
                <a:spcPct val="150000"/>
              </a:lnSpc>
            </a:pPr>
            <a:r>
              <a:rPr lang="en-US" sz="2800" dirty="0" smtClean="0">
                <a:solidFill>
                  <a:schemeClr val="tx2"/>
                </a:solidFill>
              </a:rPr>
              <a:t>Traps Primers &amp; Specialties</a:t>
            </a:r>
          </a:p>
          <a:p>
            <a:pPr>
              <a:lnSpc>
                <a:spcPct val="150000"/>
              </a:lnSpc>
            </a:pPr>
            <a:r>
              <a:rPr lang="en-US" sz="2800" dirty="0" smtClean="0">
                <a:solidFill>
                  <a:schemeClr val="tx2"/>
                </a:solidFill>
              </a:rPr>
              <a:t>Hydrants</a:t>
            </a:r>
          </a:p>
          <a:p>
            <a:pPr>
              <a:lnSpc>
                <a:spcPct val="150000"/>
              </a:lnSpc>
            </a:pPr>
            <a:r>
              <a:rPr lang="en-US" sz="2800" dirty="0" smtClean="0">
                <a:solidFill>
                  <a:schemeClr val="tx2"/>
                </a:solidFill>
              </a:rPr>
              <a:t>Water Hammer Arrestors</a:t>
            </a:r>
          </a:p>
          <a:p>
            <a:pPr>
              <a:lnSpc>
                <a:spcPct val="150000"/>
              </a:lnSpc>
            </a:pPr>
            <a:r>
              <a:rPr lang="en-US" sz="2800" dirty="0" smtClean="0">
                <a:solidFill>
                  <a:schemeClr val="tx2"/>
                </a:solidFill>
              </a:rPr>
              <a:t>Light Commercial</a:t>
            </a: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1124639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sp>
        <p:nvSpPr>
          <p:cNvPr id="2" name="Title 1"/>
          <p:cNvSpPr>
            <a:spLocks noGrp="1"/>
          </p:cNvSpPr>
          <p:nvPr>
            <p:ph type="title"/>
          </p:nvPr>
        </p:nvSpPr>
        <p:spPr>
          <a:xfrm>
            <a:off x="8477250" y="8224272"/>
            <a:ext cx="9201150" cy="1643527"/>
          </a:xfrm>
        </p:spPr>
        <p:txBody>
          <a:bodyPr/>
          <a:lstStyle/>
          <a:p>
            <a:r>
              <a:rPr lang="en-US" sz="2800" dirty="0" smtClean="0">
                <a:solidFill>
                  <a:schemeClr val="accent1"/>
                </a:solidFill>
              </a:rPr>
              <a:t>Zurn’s chemical drainage products are made with polypropylene and plenum-rated PVDF components for dependable chemical resistance and a leak-free drainage line.</a:t>
            </a:r>
            <a:endParaRPr lang="uk-UA" sz="2800" dirty="0">
              <a:solidFill>
                <a:schemeClr val="accent1"/>
              </a:solidFill>
            </a:endParaRPr>
          </a:p>
        </p:txBody>
      </p:sp>
      <p:sp>
        <p:nvSpPr>
          <p:cNvPr id="11" name="Rectangle 10"/>
          <p:cNvSpPr/>
          <p:nvPr/>
        </p:nvSpPr>
        <p:spPr>
          <a:xfrm>
            <a:off x="4267200" y="501674"/>
            <a:ext cx="1093673" cy="6096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smtClean="0">
              <a:solidFill>
                <a:schemeClr val="tx1"/>
              </a:solidFill>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1333" t="222" r="2223" b="-222"/>
          <a:stretch/>
        </p:blipFill>
        <p:spPr>
          <a:xfrm>
            <a:off x="-15240" y="0"/>
            <a:ext cx="7863840" cy="10287000"/>
          </a:xfrm>
          <a:prstGeom prst="rect">
            <a:avLst/>
          </a:prstGeom>
        </p:spPr>
      </p:pic>
      <p:sp>
        <p:nvSpPr>
          <p:cNvPr id="7" name="Title 1"/>
          <p:cNvSpPr txBox="1">
            <a:spLocks/>
          </p:cNvSpPr>
          <p:nvPr/>
        </p:nvSpPr>
        <p:spPr>
          <a:xfrm>
            <a:off x="8420100" y="571411"/>
            <a:ext cx="9258300" cy="6024726"/>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0" i="0" kern="1200">
                <a:solidFill>
                  <a:schemeClr val="tx1"/>
                </a:solidFill>
                <a:latin typeface="Arial Regular" charset="0"/>
                <a:ea typeface="Arial Narrow Regular" charset="0"/>
                <a:cs typeface="+mn-cs"/>
              </a:defRPr>
            </a:lvl1pPr>
          </a:lstStyle>
          <a:p>
            <a:r>
              <a:rPr lang="en-US" b="1" dirty="0" smtClean="0"/>
              <a:t>Chemical Drainage</a:t>
            </a:r>
          </a:p>
          <a:p>
            <a:r>
              <a:rPr lang="en-US" sz="1000" b="1" dirty="0" smtClean="0">
                <a:solidFill>
                  <a:schemeClr val="accent2">
                    <a:lumMod val="60000"/>
                    <a:lumOff val="40000"/>
                  </a:schemeClr>
                </a:solidFill>
              </a:rPr>
              <a:t>_____________________________________________________________________________________________</a:t>
            </a:r>
          </a:p>
          <a:p>
            <a:pPr>
              <a:lnSpc>
                <a:spcPct val="150000"/>
              </a:lnSpc>
            </a:pPr>
            <a:r>
              <a:rPr lang="en-US" sz="2800" dirty="0" smtClean="0">
                <a:solidFill>
                  <a:schemeClr val="tx2"/>
                </a:solidFill>
              </a:rPr>
              <a:t>Pipe</a:t>
            </a:r>
          </a:p>
          <a:p>
            <a:pPr>
              <a:lnSpc>
                <a:spcPct val="150000"/>
              </a:lnSpc>
            </a:pPr>
            <a:r>
              <a:rPr lang="en-US" sz="2800" dirty="0" smtClean="0">
                <a:solidFill>
                  <a:schemeClr val="tx2"/>
                </a:solidFill>
              </a:rPr>
              <a:t>Fittings</a:t>
            </a:r>
          </a:p>
          <a:p>
            <a:pPr>
              <a:lnSpc>
                <a:spcPct val="150000"/>
              </a:lnSpc>
            </a:pPr>
            <a:r>
              <a:rPr lang="en-US" sz="2800" dirty="0" smtClean="0">
                <a:solidFill>
                  <a:schemeClr val="tx2"/>
                </a:solidFill>
              </a:rPr>
              <a:t>Drains &amp; Cleanouts</a:t>
            </a:r>
          </a:p>
          <a:p>
            <a:pPr>
              <a:lnSpc>
                <a:spcPct val="150000"/>
              </a:lnSpc>
            </a:pPr>
            <a:r>
              <a:rPr lang="en-US" sz="2800" dirty="0" smtClean="0">
                <a:solidFill>
                  <a:schemeClr val="tx2"/>
                </a:solidFill>
              </a:rPr>
              <a:t>Neutralization Products</a:t>
            </a:r>
          </a:p>
          <a:p>
            <a:pPr>
              <a:lnSpc>
                <a:spcPct val="150000"/>
              </a:lnSpc>
            </a:pPr>
            <a:r>
              <a:rPr lang="en-US" sz="2800" dirty="0" smtClean="0">
                <a:solidFill>
                  <a:schemeClr val="tx2"/>
                </a:solidFill>
              </a:rPr>
              <a:t>Tools</a:t>
            </a:r>
          </a:p>
          <a:p>
            <a:pPr>
              <a:lnSpc>
                <a:spcPct val="150000"/>
              </a:lnSpc>
            </a:pPr>
            <a:r>
              <a:rPr lang="en-US" sz="2800" dirty="0" smtClean="0">
                <a:solidFill>
                  <a:schemeClr val="tx2"/>
                </a:solidFill>
              </a:rPr>
              <a:t>Specialties</a:t>
            </a:r>
          </a:p>
          <a:p>
            <a:pPr>
              <a:lnSpc>
                <a:spcPct val="150000"/>
              </a:lnSpc>
            </a:pPr>
            <a:r>
              <a:rPr lang="en-US" sz="2800" dirty="0" smtClean="0">
                <a:solidFill>
                  <a:schemeClr val="accent1"/>
                </a:solidFill>
              </a:rPr>
              <a:t/>
            </a:r>
            <a:br>
              <a:rPr lang="en-US" sz="2800" dirty="0" smtClean="0">
                <a:solidFill>
                  <a:schemeClr val="accent1"/>
                </a:solidFill>
              </a:rPr>
            </a:br>
            <a:endParaRPr lang="en-US" sz="2800" dirty="0">
              <a:solidFill>
                <a:srgbClr val="0A091B"/>
              </a:solidFill>
            </a:endParaRPr>
          </a:p>
        </p:txBody>
      </p:sp>
    </p:spTree>
    <p:extLst>
      <p:ext uri="{BB962C8B-B14F-4D97-AF65-F5344CB8AC3E}">
        <p14:creationId xmlns:p14="http://schemas.microsoft.com/office/powerpoint/2010/main" val="174739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7939</TotalTime>
  <Words>541</Words>
  <Application>Microsoft Office PowerPoint</Application>
  <PresentationFormat>Custom</PresentationFormat>
  <Paragraphs>116</Paragraphs>
  <Slides>15</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Arial</vt:lpstr>
      <vt:lpstr>Arial Narrow</vt:lpstr>
      <vt:lpstr>Arial Narrow Regular</vt:lpstr>
      <vt:lpstr>Arial Regular</vt:lpstr>
      <vt:lpstr>Calibri</vt:lpstr>
      <vt:lpstr>Lato Semibold</vt:lpstr>
      <vt:lpstr>Roboto</vt:lpstr>
      <vt:lpstr>GENARAL LAYOUTS</vt:lpstr>
      <vt:lpstr>TEAM SLIDES</vt:lpstr>
      <vt:lpstr>SLIDES WITH IMAGES</vt:lpstr>
      <vt:lpstr>PORTFOLIO</vt:lpstr>
      <vt:lpstr>PowerPoint Presentation</vt:lpstr>
      <vt:lpstr>agenda  </vt:lpstr>
      <vt:lpstr>PowerPoint Presentation</vt:lpstr>
      <vt:lpstr>Our customers and markets </vt:lpstr>
      <vt:lpstr>Zurn Products</vt:lpstr>
      <vt:lpstr>With product systems designed to work better together, Zurn simplifies commercial plumbing through our breadth of high-quality, low-maintenance products.</vt:lpstr>
      <vt:lpstr>Engineered for easy layout and installation, Zurn’s trench drain systems deliver the industry’s lowest total installed cost to the site owner.</vt:lpstr>
      <vt:lpstr>Zurn’s complete package of building drainage and rough plumbing products drive efficiencies while reducing labor throughout the construction process.</vt:lpstr>
      <vt:lpstr>Zurn’s chemical drainage products are made with polypropylene and plenum-rated PVDF components for dependable chemical resistance and a leak-free drainage line.</vt:lpstr>
      <vt:lpstr>Zurn water control products are designed to be easily installed, easy to maintain and to last for the life of the system, saving time and money.</vt:lpstr>
      <vt:lpstr>Zurn’s product reliability is critical for worldwide drinking water systems. Our backflow preventers are tried and tested to protect people from potentially life-threatening potable water contamination events.</vt:lpstr>
      <vt:lpstr>Zurn’s PEX pipe fittings and accessories are secure, reliable and quickly installed. Our products are manufactured to the highest industry standards and certified for the highest UV and chlorine resistance in the industry. All Zurn PEX products are backed by an industry-leading 25-year warranty.  </vt:lpstr>
      <vt:lpstr>Zurn’s interceptors keep you in compliance with the lowest total cost of ownership, best warranty in the industry, and highest peace of mind.</vt:lpstr>
      <vt:lpstr>Zurn specification strategy from project start through occupancy</vt:lpstr>
      <vt:lpstr>Zurn value to our customers </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954</cp:revision>
  <dcterms:created xsi:type="dcterms:W3CDTF">2015-01-20T11:47:48Z</dcterms:created>
  <dcterms:modified xsi:type="dcterms:W3CDTF">2017-12-05T16:00:37Z</dcterms:modified>
</cp:coreProperties>
</file>