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34"/>
  </p:notesMasterIdLst>
  <p:sldIdLst>
    <p:sldId id="269" r:id="rId5"/>
    <p:sldId id="624" r:id="rId6"/>
    <p:sldId id="625" r:id="rId7"/>
    <p:sldId id="626" r:id="rId8"/>
    <p:sldId id="653" r:id="rId9"/>
    <p:sldId id="650" r:id="rId10"/>
    <p:sldId id="649" r:id="rId11"/>
    <p:sldId id="648" r:id="rId12"/>
    <p:sldId id="651" r:id="rId13"/>
    <p:sldId id="652" r:id="rId14"/>
    <p:sldId id="662" r:id="rId15"/>
    <p:sldId id="663" r:id="rId16"/>
    <p:sldId id="631" r:id="rId17"/>
    <p:sldId id="632" r:id="rId18"/>
    <p:sldId id="633" r:id="rId19"/>
    <p:sldId id="655" r:id="rId20"/>
    <p:sldId id="630" r:id="rId21"/>
    <p:sldId id="635" r:id="rId22"/>
    <p:sldId id="636" r:id="rId23"/>
    <p:sldId id="637" r:id="rId24"/>
    <p:sldId id="656" r:id="rId25"/>
    <p:sldId id="657" r:id="rId26"/>
    <p:sldId id="658" r:id="rId27"/>
    <p:sldId id="659" r:id="rId28"/>
    <p:sldId id="660" r:id="rId29"/>
    <p:sldId id="664" r:id="rId30"/>
    <p:sldId id="638" r:id="rId31"/>
    <p:sldId id="639" r:id="rId32"/>
    <p:sldId id="665" r:id="rId33"/>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E"/>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3" autoAdjust="0"/>
    <p:restoredTop sz="96405" autoAdjust="0"/>
  </p:normalViewPr>
  <p:slideViewPr>
    <p:cSldViewPr>
      <p:cViewPr varScale="1">
        <p:scale>
          <a:sx n="77" d="100"/>
          <a:sy n="77" d="100"/>
        </p:scale>
        <p:origin x="336" y="102"/>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12.07.2019</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227204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18</a:t>
            </a:fld>
            <a:endParaRPr lang="uk-UA"/>
          </a:p>
        </p:txBody>
      </p:sp>
    </p:spTree>
    <p:extLst>
      <p:ext uri="{BB962C8B-B14F-4D97-AF65-F5344CB8AC3E}">
        <p14:creationId xmlns:p14="http://schemas.microsoft.com/office/powerpoint/2010/main" val="890918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19</a:t>
            </a:fld>
            <a:endParaRPr lang="uk-UA"/>
          </a:p>
        </p:txBody>
      </p:sp>
    </p:spTree>
    <p:extLst>
      <p:ext uri="{BB962C8B-B14F-4D97-AF65-F5344CB8AC3E}">
        <p14:creationId xmlns:p14="http://schemas.microsoft.com/office/powerpoint/2010/main" val="2381590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21</a:t>
            </a:fld>
            <a:endParaRPr lang="uk-UA"/>
          </a:p>
        </p:txBody>
      </p:sp>
    </p:spTree>
    <p:extLst>
      <p:ext uri="{BB962C8B-B14F-4D97-AF65-F5344CB8AC3E}">
        <p14:creationId xmlns:p14="http://schemas.microsoft.com/office/powerpoint/2010/main" val="1344361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22</a:t>
            </a:fld>
            <a:endParaRPr lang="uk-UA"/>
          </a:p>
        </p:txBody>
      </p:sp>
    </p:spTree>
    <p:extLst>
      <p:ext uri="{BB962C8B-B14F-4D97-AF65-F5344CB8AC3E}">
        <p14:creationId xmlns:p14="http://schemas.microsoft.com/office/powerpoint/2010/main" val="655427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837354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889509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4082600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188639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105396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412801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Raftery</a:t>
            </a:r>
          </a:p>
          <a:p>
            <a:pPr marL="174176" indent="-174176" defTabSz="928939">
              <a:buFont typeface="Arial" pitchFamily="34" charset="0"/>
              <a:buChar char="•"/>
              <a:defRPr/>
            </a:pPr>
            <a:r>
              <a:rPr lang="en-US" baseline="0" dirty="0"/>
              <a:t>Direct drop-in replacement for the Watts 25AUB</a:t>
            </a:r>
          </a:p>
          <a:p>
            <a:pPr marL="638646" lvl="1" indent="-174176" defTabSz="928939">
              <a:buFont typeface="Arial" pitchFamily="34" charset="0"/>
              <a:buChar char="•"/>
              <a:defRPr/>
            </a:pPr>
            <a:r>
              <a:rPr lang="en-US" baseline="0" dirty="0"/>
              <a:t>Watts 25AUB is their#1 selling PRV so many are out in the field</a:t>
            </a:r>
          </a:p>
          <a:p>
            <a:pPr marL="638646" lvl="1" indent="-174176" defTabSz="928939">
              <a:buFont typeface="Arial" pitchFamily="34" charset="0"/>
              <a:buChar char="•"/>
              <a:defRPr/>
            </a:pPr>
            <a:r>
              <a:rPr lang="en-US" baseline="0" dirty="0"/>
              <a:t>In the past like-for-like has been most replacements an prior to the 625XL this would have required re-piping</a:t>
            </a:r>
          </a:p>
          <a:p>
            <a:pPr marL="638646" lvl="1" indent="-174176" defTabSz="928939">
              <a:buFont typeface="Arial" pitchFamily="34" charset="0"/>
              <a:buChar char="•"/>
              <a:defRPr/>
            </a:pPr>
            <a:r>
              <a:rPr lang="en-US" baseline="0" dirty="0"/>
              <a:t>Huge opportunity to take over the market with a superior product due to ease of the 625XL as a direct drop-in replacement </a:t>
            </a:r>
          </a:p>
          <a:p>
            <a:pPr marL="174176" indent="-174176">
              <a:buFont typeface="Arial" pitchFamily="34" charset="0"/>
              <a:buChar char="•"/>
            </a:pPr>
            <a:r>
              <a:rPr lang="en-US" baseline="0" dirty="0"/>
              <a:t>Launched January 2017</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16</a:t>
            </a:fld>
            <a:endParaRPr lang="uk-UA"/>
          </a:p>
        </p:txBody>
      </p:sp>
    </p:spTree>
    <p:extLst>
      <p:ext uri="{BB962C8B-B14F-4D97-AF65-F5344CB8AC3E}">
        <p14:creationId xmlns:p14="http://schemas.microsoft.com/office/powerpoint/2010/main" val="1004430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17</a:t>
            </a:fld>
            <a:endParaRPr lang="uk-UA"/>
          </a:p>
        </p:txBody>
      </p:sp>
    </p:spTree>
    <p:extLst>
      <p:ext uri="{BB962C8B-B14F-4D97-AF65-F5344CB8AC3E}">
        <p14:creationId xmlns:p14="http://schemas.microsoft.com/office/powerpoint/2010/main" val="2615226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0022214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75923317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5280969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4635797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733436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413604017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351645375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133033183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2653937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411797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9629812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3268737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18288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07913603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9197058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8934818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34950923"/>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6950" y="9258300"/>
            <a:ext cx="1599811" cy="677021"/>
          </a:xfrm>
          <a:prstGeom prst="rect">
            <a:avLst/>
          </a:prstGeom>
        </p:spPr>
      </p:pic>
    </p:spTree>
    <p:extLst>
      <p:ext uri="{BB962C8B-B14F-4D97-AF65-F5344CB8AC3E}">
        <p14:creationId xmlns:p14="http://schemas.microsoft.com/office/powerpoint/2010/main" val="109969304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0571165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lvl1pPr>
              <a:defRPr b="0" i="0">
                <a:latin typeface="Arial Regular" charset="0"/>
              </a:defRPr>
            </a:lvl1pPr>
          </a:lstStyle>
          <a:p>
            <a:endParaRPr lang="uk-UA" dirty="0"/>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813172478"/>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188229608"/>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6477975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2094298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47077449"/>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6257686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26213430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b="0" i="0">
                <a:latin typeface="Arial Regular" charset="0"/>
              </a:defRPr>
            </a:lvl1pPr>
          </a:lstStyle>
          <a:p>
            <a:endParaRPr lang="uk-UA" dirty="0"/>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b="0" i="0">
                <a:latin typeface="Arial Regular" charset="0"/>
              </a:defRPr>
            </a:lvl1pPr>
          </a:lstStyle>
          <a:p>
            <a:endParaRPr lang="uk-UA" dirty="0"/>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b="0" i="0">
                <a:latin typeface="Arial Regular" charset="0"/>
              </a:defRPr>
            </a:lvl1pPr>
          </a:lstStyle>
          <a:p>
            <a:endParaRPr lang="uk-UA"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09179937"/>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7995374"/>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716150183"/>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lvl1pPr>
              <a:defRPr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725685958"/>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1557463"/>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82868103"/>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7309795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513924228"/>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30857641"/>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37340191"/>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72348581"/>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916747259"/>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400998396"/>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b="0" i="0">
                <a:latin typeface="Arial Regular" charset="0"/>
              </a:defRPr>
            </a:lvl1pPr>
          </a:lstStyle>
          <a:p>
            <a:endParaRPr lang="uk-UA"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48509339"/>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9846816"/>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7673552"/>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5143500"/>
            <a:ext cx="4572000" cy="2743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lvl1pPr>
              <a:defRPr b="0" i="0">
                <a:latin typeface="Arial Regular" charset="0"/>
              </a:defRPr>
            </a:lvl1pPr>
          </a:lstStyle>
          <a:p>
            <a:endParaRPr lang="uk-UA" dirty="0"/>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lvl1pPr>
              <a:defRPr b="0" i="0">
                <a:latin typeface="Arial Regular" charset="0"/>
              </a:defRPr>
            </a:lvl1pPr>
          </a:lstStyle>
          <a:p>
            <a:endParaRPr lang="uk-UA"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46770696"/>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71967628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6734" y="9258300"/>
            <a:ext cx="1599811" cy="677021"/>
          </a:xfrm>
          <a:prstGeom prst="rect">
            <a:avLst/>
          </a:prstGeom>
        </p:spPr>
      </p:pic>
    </p:spTree>
    <p:extLst>
      <p:ext uri="{BB962C8B-B14F-4D97-AF65-F5344CB8AC3E}">
        <p14:creationId xmlns:p14="http://schemas.microsoft.com/office/powerpoint/2010/main" val="204602708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99298113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1394355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232210201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029272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4.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734" r:id="rId4"/>
    <p:sldLayoutId id="2147483743" r:id="rId5"/>
    <p:sldLayoutId id="2147483756" r:id="rId6"/>
    <p:sldLayoutId id="2147483761" r:id="rId7"/>
    <p:sldLayoutId id="2147483762"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ZUo8awLb_bI&amp;t=8s" TargetMode="External"/><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35Dgup5WT-0&amp;t=151s"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zurn.com/resources/product-trainin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71600" y="7886700"/>
            <a:ext cx="11887200" cy="1631216"/>
          </a:xfrm>
          <a:prstGeom prst="rect">
            <a:avLst/>
          </a:prstGeom>
          <a:noFill/>
        </p:spPr>
        <p:txBody>
          <a:bodyPr wrap="square" rtlCol="0">
            <a:spAutoFit/>
          </a:bodyPr>
          <a:lstStyle/>
          <a:p>
            <a:r>
              <a:rPr lang="en-US" sz="5000" dirty="0">
                <a:solidFill>
                  <a:schemeClr val="accent1"/>
                </a:solidFill>
                <a:latin typeface="Arial Regular" charset="0"/>
                <a:ea typeface="Lato Semibold" panose="020F0502020204030203" pitchFamily="34" charset="0"/>
                <a:cs typeface="Lato Semibold" panose="020F0502020204030203" pitchFamily="34" charset="0"/>
              </a:rPr>
              <a:t>Zurn Wilkins Pressure Reducing Valves – Overview</a:t>
            </a:r>
            <a:endParaRPr lang="ru-RU" sz="5000" dirty="0">
              <a:solidFill>
                <a:schemeClr val="accent1"/>
              </a:solidFill>
              <a:latin typeface="Arial Regular" charset="0"/>
              <a:ea typeface="Lato Semibold" panose="020F0502020204030203" pitchFamily="34" charset="0"/>
              <a:cs typeface="Lato Semibold" panose="020F0502020204030203" pitchFamily="34" charset="0"/>
            </a:endParaRPr>
          </a:p>
        </p:txBody>
      </p:sp>
      <p:sp>
        <p:nvSpPr>
          <p:cNvPr id="4" name="TextBox 3"/>
          <p:cNvSpPr txBox="1"/>
          <p:nvPr/>
        </p:nvSpPr>
        <p:spPr>
          <a:xfrm>
            <a:off x="1447800" y="9563100"/>
            <a:ext cx="10744200" cy="477054"/>
          </a:xfrm>
          <a:prstGeom prst="rect">
            <a:avLst/>
          </a:prstGeom>
          <a:noFill/>
        </p:spPr>
        <p:txBody>
          <a:bodyPr wrap="square" rtlCol="0">
            <a:spAutoFit/>
          </a:bodyPr>
          <a:lstStyle/>
          <a:p>
            <a:r>
              <a:rPr lang="en-US" sz="2500" dirty="0">
                <a:solidFill>
                  <a:schemeClr val="tx2"/>
                </a:solidFill>
                <a:latin typeface="Arial Regular" charset="0"/>
              </a:rPr>
              <a:t>February 18, 2019</a:t>
            </a:r>
            <a:endParaRPr lang="uk-UA" sz="2500" dirty="0">
              <a:solidFill>
                <a:schemeClr val="tx2"/>
              </a:solidFill>
              <a:latin typeface="Arial Regular" charset="0"/>
            </a:endParaRPr>
          </a:p>
        </p:txBody>
      </p:sp>
    </p:spTree>
    <p:extLst>
      <p:ext uri="{BB962C8B-B14F-4D97-AF65-F5344CB8AC3E}">
        <p14:creationId xmlns:p14="http://schemas.microsoft.com/office/powerpoint/2010/main" val="518851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8" name="Content Placeholder 2"/>
          <p:cNvSpPr txBox="1">
            <a:spLocks/>
          </p:cNvSpPr>
          <p:nvPr/>
        </p:nvSpPr>
        <p:spPr>
          <a:xfrm>
            <a:off x="12573000" y="1638300"/>
            <a:ext cx="5257800" cy="6663018"/>
          </a:xfrm>
          <a:prstGeom prst="rect">
            <a:avLst/>
          </a:prstGeom>
        </p:spPr>
        <p:txBody>
          <a:bodyPr>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solidFill>
                <a:schemeClr val="bg2"/>
              </a:solidFill>
            </a:endParaRPr>
          </a:p>
          <a:p>
            <a:pPr marL="0" indent="0">
              <a:buFont typeface="Arial" panose="020B0604020202020204" pitchFamily="34" charset="0"/>
              <a:buNone/>
            </a:pPr>
            <a:r>
              <a:rPr lang="en-US" sz="3900" dirty="0">
                <a:solidFill>
                  <a:schemeClr val="bg2"/>
                </a:solidFill>
                <a:latin typeface="Arial Narrow Regular"/>
              </a:rPr>
              <a:t>Test Your Knowledge</a:t>
            </a:r>
          </a:p>
          <a:p>
            <a:pPr marL="0" indent="0">
              <a:buFont typeface="Arial" panose="020B0604020202020204" pitchFamily="34" charset="0"/>
              <a:buNone/>
            </a:pPr>
            <a:r>
              <a:rPr lang="en-US" sz="2100" b="1" dirty="0">
                <a:solidFill>
                  <a:schemeClr val="bg2"/>
                </a:solidFill>
                <a:latin typeface="Arial Narrow Regular"/>
              </a:rPr>
              <a:t>How do Zurn pressure reducing valves function when a faucet or other fixture is used?</a:t>
            </a:r>
          </a:p>
          <a:p>
            <a:pPr marL="0" indent="0">
              <a:buFont typeface="Arial" panose="020B0604020202020204" pitchFamily="34" charset="0"/>
              <a:buNone/>
            </a:pPr>
            <a:endParaRPr lang="en-US" sz="2100" b="1" dirty="0">
              <a:solidFill>
                <a:schemeClr val="bg2"/>
              </a:solidFill>
              <a:latin typeface="Arial Narrow Regular"/>
            </a:endParaRPr>
          </a:p>
          <a:p>
            <a:pPr marL="0" indent="0">
              <a:buFont typeface="Arial" panose="020B0604020202020204" pitchFamily="34" charset="0"/>
              <a:buNone/>
            </a:pPr>
            <a:r>
              <a:rPr lang="en-US" sz="2100" b="1" dirty="0">
                <a:solidFill>
                  <a:schemeClr val="bg2"/>
                </a:solidFill>
                <a:latin typeface="Arial Narrow Regular"/>
              </a:rPr>
              <a:t>Place the following in the correct order:</a:t>
            </a:r>
          </a:p>
          <a:p>
            <a:pPr marL="514350" indent="-514350">
              <a:buFont typeface="+mj-lt"/>
              <a:buAutoNum type="alphaUcPeriod"/>
            </a:pPr>
            <a:r>
              <a:rPr lang="en-US" sz="2000" b="1" dirty="0">
                <a:solidFill>
                  <a:schemeClr val="bg2"/>
                </a:solidFill>
                <a:latin typeface="Arial Narrow Regular"/>
              </a:rPr>
              <a:t>When demand ceases, the valve senses rising pressure on the downstream side of the valve and closes</a:t>
            </a:r>
          </a:p>
          <a:p>
            <a:pPr marL="514350" indent="-514350">
              <a:buFont typeface="+mj-lt"/>
              <a:buAutoNum type="alphaUcPeriod"/>
            </a:pPr>
            <a:r>
              <a:rPr lang="en-US" sz="2000" b="1" dirty="0">
                <a:solidFill>
                  <a:schemeClr val="bg2"/>
                </a:solidFill>
                <a:latin typeface="Arial Narrow Regular"/>
              </a:rPr>
              <a:t>A drop in pressure is sensed on the downstream side of the valve by the diaphragm allowing the spring to push the plunger off the seat and the valve opens</a:t>
            </a:r>
          </a:p>
          <a:p>
            <a:pPr marL="514350" indent="-514350">
              <a:buFont typeface="+mj-lt"/>
              <a:buAutoNum type="alphaUcPeriod"/>
            </a:pPr>
            <a:r>
              <a:rPr lang="en-US" sz="2000" b="1" dirty="0">
                <a:solidFill>
                  <a:schemeClr val="bg2"/>
                </a:solidFill>
                <a:latin typeface="Arial Narrow Regular"/>
              </a:rPr>
              <a:t>Increased demand causes a drop in pressure on the downstream side of the valve and the spring pushes the plunger and seal ring farther away from the seat allowing the valve to open more to satisfy demand</a:t>
            </a:r>
            <a:endParaRPr lang="en-US" sz="2900" b="1" dirty="0">
              <a:solidFill>
                <a:schemeClr val="bg2"/>
              </a:solidFill>
              <a:latin typeface="Arial Narrow Regular"/>
            </a:endParaRPr>
          </a:p>
          <a:p>
            <a:pPr marL="0" indent="0">
              <a:buFont typeface="Arial" panose="020B0604020202020204" pitchFamily="34" charset="0"/>
              <a:buNone/>
            </a:pPr>
            <a:endParaRPr lang="en-US" sz="2400" b="1" dirty="0">
              <a:solidFill>
                <a:schemeClr val="accent1"/>
              </a:solidFill>
            </a:endParaRPr>
          </a:p>
          <a:p>
            <a:pPr marL="0" indent="0">
              <a:buFont typeface="Arial" panose="020B0604020202020204" pitchFamily="34" charset="0"/>
              <a:buNone/>
            </a:pPr>
            <a:endParaRPr lang="en-US" sz="2400" b="1" dirty="0">
              <a:solidFill>
                <a:schemeClr val="accent1"/>
              </a:solidFill>
            </a:endParaRPr>
          </a:p>
          <a:p>
            <a:pPr marL="0" indent="0">
              <a:buFont typeface="Arial" panose="020B0604020202020204" pitchFamily="34" charset="0"/>
              <a:buNone/>
            </a:pPr>
            <a:r>
              <a:rPr lang="en-US" sz="2400" b="1" dirty="0">
                <a:solidFill>
                  <a:schemeClr val="accent1"/>
                </a:solidFill>
              </a:rPr>
              <a:t> </a:t>
            </a: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pic>
        <p:nvPicPr>
          <p:cNvPr id="13" name="Picture 12">
            <a:extLst>
              <a:ext uri="{FF2B5EF4-FFF2-40B4-BE49-F238E27FC236}">
                <a16:creationId xmlns:a16="http://schemas.microsoft.com/office/drawing/2014/main" id="{C31C5DF5-D025-4049-9340-2065F07C9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7124700"/>
            <a:ext cx="18059173" cy="18922002"/>
          </a:xfrm>
          <a:prstGeom prst="rect">
            <a:avLst/>
          </a:prstGeom>
        </p:spPr>
      </p:pic>
      <p:sp>
        <p:nvSpPr>
          <p:cNvPr id="12" name="Rectangle 11">
            <a:extLst>
              <a:ext uri="{FF2B5EF4-FFF2-40B4-BE49-F238E27FC236}">
                <a16:creationId xmlns:a16="http://schemas.microsoft.com/office/drawing/2014/main" id="{6902EE51-B499-4D69-91BA-55FC45E6EEF4}"/>
              </a:ext>
            </a:extLst>
          </p:cNvPr>
          <p:cNvSpPr/>
          <p:nvPr/>
        </p:nvSpPr>
        <p:spPr>
          <a:xfrm>
            <a:off x="-7288306" y="-342900"/>
            <a:ext cx="19175506" cy="109728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Tree>
    <p:extLst>
      <p:ext uri="{BB962C8B-B14F-4D97-AF65-F5344CB8AC3E}">
        <p14:creationId xmlns:p14="http://schemas.microsoft.com/office/powerpoint/2010/main" val="1998901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300" y="571411"/>
            <a:ext cx="10020300" cy="1962076"/>
          </a:xfrm>
        </p:spPr>
        <p:txBody>
          <a:bodyPr/>
          <a:lstStyle/>
          <a:p>
            <a:r>
              <a:rPr lang="en-US" dirty="0">
                <a:solidFill>
                  <a:schemeClr val="accent1"/>
                </a:solidFill>
              </a:rPr>
              <a:t>features &amp; benefits</a:t>
            </a:r>
            <a:br>
              <a:rPr lang="en-US" dirty="0"/>
            </a:br>
            <a:r>
              <a:rPr lang="en-US" dirty="0"/>
              <a:t>for all Zurn pressure reducing valves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11</a:t>
            </a:fld>
            <a:endParaRPr b="0" dirty="0">
              <a:latin typeface="Arial Regular" charset="0"/>
            </a:endParaRPr>
          </a:p>
        </p:txBody>
      </p:sp>
      <p:grpSp>
        <p:nvGrpSpPr>
          <p:cNvPr id="27" name="Group 26"/>
          <p:cNvGrpSpPr/>
          <p:nvPr/>
        </p:nvGrpSpPr>
        <p:grpSpPr>
          <a:xfrm>
            <a:off x="9470369" y="2933700"/>
            <a:ext cx="10006521" cy="4098252"/>
            <a:chOff x="7848600" y="5084128"/>
            <a:chExt cx="10006521" cy="4098252"/>
          </a:xfrm>
        </p:grpSpPr>
        <p:grpSp>
          <p:nvGrpSpPr>
            <p:cNvPr id="22" name="Group 21"/>
            <p:cNvGrpSpPr/>
            <p:nvPr/>
          </p:nvGrpSpPr>
          <p:grpSpPr>
            <a:xfrm>
              <a:off x="7848600" y="5084128"/>
              <a:ext cx="6323859" cy="646331"/>
              <a:chOff x="7467600" y="5557807"/>
              <a:chExt cx="6323859" cy="646331"/>
            </a:xfrm>
          </p:grpSpPr>
          <p:sp>
            <p:nvSpPr>
              <p:cNvPr id="23" name="TextBox 22"/>
              <p:cNvSpPr txBox="1"/>
              <p:nvPr/>
            </p:nvSpPr>
            <p:spPr>
              <a:xfrm>
                <a:off x="7587625" y="5557807"/>
                <a:ext cx="62038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23857" y="6073837"/>
              <a:ext cx="9631264" cy="3108543"/>
            </a:xfrm>
            <a:prstGeom prst="rect">
              <a:avLst/>
            </a:prstGeom>
            <a:noFill/>
          </p:spPr>
          <p:txBody>
            <a:bodyPr wrap="square" rtlCol="0">
              <a:spAutoFit/>
            </a:bodyPr>
            <a:lstStyle/>
            <a:p>
              <a:endParaRPr lang="en-US" sz="2000" dirty="0">
                <a:solidFill>
                  <a:schemeClr val="tx2"/>
                </a:solidFill>
                <a:latin typeface="Arial Regular"/>
              </a:endParaRPr>
            </a:p>
            <a:p>
              <a:pPr marL="342900" indent="-342900">
                <a:buClr>
                  <a:schemeClr val="tx2"/>
                </a:buClr>
                <a:buFont typeface="Arial" panose="020B0604020202020204" pitchFamily="34" charset="0"/>
                <a:buChar char="•"/>
              </a:pPr>
              <a:r>
                <a:rPr lang="en-US" sz="2000" dirty="0">
                  <a:solidFill>
                    <a:schemeClr val="accent1"/>
                  </a:solidFill>
                  <a:latin typeface="Arial Regular"/>
                </a:rPr>
                <a:t>Corrosion-resistant </a:t>
              </a:r>
              <a:r>
                <a:rPr lang="en-US" sz="2000" dirty="0">
                  <a:solidFill>
                    <a:schemeClr val="tx2"/>
                  </a:solidFill>
                  <a:latin typeface="Arial Regular"/>
                </a:rPr>
                <a:t>lead-free bronze or </a:t>
              </a:r>
            </a:p>
            <a:p>
              <a:pPr>
                <a:buClr>
                  <a:schemeClr val="tx2"/>
                </a:buClr>
              </a:pPr>
              <a:r>
                <a:rPr lang="en-US" sz="2000" dirty="0">
                  <a:solidFill>
                    <a:schemeClr val="tx2"/>
                  </a:solidFill>
                  <a:latin typeface="Arial Regular"/>
                </a:rPr>
                <a:t>     reinforced nylon composite construction (stronger than bronze)</a:t>
              </a:r>
            </a:p>
            <a:p>
              <a:pPr marL="342900" indent="-342900">
                <a:buClr>
                  <a:schemeClr val="tx2"/>
                </a:buClr>
                <a:buFont typeface="Arial" panose="020B0604020202020204" pitchFamily="34" charset="0"/>
                <a:buChar char="•"/>
              </a:pPr>
              <a:r>
                <a:rPr lang="en-US" sz="2000" dirty="0">
                  <a:solidFill>
                    <a:schemeClr val="tx2"/>
                  </a:solidFill>
                  <a:latin typeface="Arial Regular"/>
                </a:rPr>
                <a:t>Zurn manufactured the first threaded bell and uses this extensively</a:t>
              </a:r>
            </a:p>
            <a:p>
              <a:pPr marL="342900" indent="-342900">
                <a:buClr>
                  <a:schemeClr val="tx2"/>
                </a:buClr>
                <a:buFont typeface="Arial" panose="020B0604020202020204" pitchFamily="34" charset="0"/>
                <a:buChar char="•"/>
              </a:pPr>
              <a:r>
                <a:rPr lang="en-US" sz="2000" dirty="0">
                  <a:solidFill>
                    <a:schemeClr val="accent1"/>
                  </a:solidFill>
                  <a:latin typeface="Arial Regular"/>
                </a:rPr>
                <a:t>Hex on bell, for greater repair access</a:t>
              </a:r>
            </a:p>
            <a:p>
              <a:pPr marL="342900" indent="-342900">
                <a:buClr>
                  <a:schemeClr val="tx2"/>
                </a:buClr>
                <a:buFont typeface="Arial" panose="020B0604020202020204" pitchFamily="34" charset="0"/>
                <a:buChar char="•"/>
              </a:pPr>
              <a:r>
                <a:rPr lang="en-US" sz="2000" dirty="0">
                  <a:solidFill>
                    <a:schemeClr val="accent1"/>
                  </a:solidFill>
                  <a:latin typeface="Arial Regular"/>
                </a:rPr>
                <a:t>Widest range of end connections</a:t>
              </a:r>
            </a:p>
            <a:p>
              <a:pPr marL="342900" indent="-342900">
                <a:buClr>
                  <a:schemeClr val="tx2"/>
                </a:buClr>
                <a:buFont typeface="Arial" panose="020B0604020202020204" pitchFamily="34" charset="0"/>
                <a:buChar char="•"/>
              </a:pPr>
              <a:r>
                <a:rPr lang="en-US" sz="2000" dirty="0">
                  <a:solidFill>
                    <a:schemeClr val="tx2"/>
                  </a:solidFill>
                  <a:latin typeface="Arial Regular"/>
                </a:rPr>
                <a:t>Horizontal or vertical installation</a:t>
              </a:r>
            </a:p>
            <a:p>
              <a:pPr marL="342900" indent="-342900">
                <a:buClr>
                  <a:schemeClr val="tx2"/>
                </a:buClr>
                <a:buFont typeface="Arial" panose="020B0604020202020204" pitchFamily="34" charset="0"/>
                <a:buChar char="•"/>
              </a:pPr>
              <a:r>
                <a:rPr lang="en-US" sz="2000" dirty="0">
                  <a:solidFill>
                    <a:schemeClr val="accent1"/>
                  </a:solidFill>
                  <a:latin typeface="Arial Regular"/>
                </a:rPr>
                <a:t>Retrofit</a:t>
              </a:r>
              <a:r>
                <a:rPr lang="en-US" sz="2000" dirty="0">
                  <a:solidFill>
                    <a:schemeClr val="tx2"/>
                  </a:solidFill>
                  <a:latin typeface="Arial Regular"/>
                </a:rPr>
                <a:t> specific models</a:t>
              </a:r>
            </a:p>
            <a:p>
              <a:endParaRPr lang="en-US" sz="2000" dirty="0">
                <a:solidFill>
                  <a:schemeClr val="tx2"/>
                </a:solidFill>
                <a:latin typeface="Arial Regular"/>
              </a:endParaRPr>
            </a:p>
            <a:p>
              <a:r>
                <a:rPr lang="en-US" sz="1600" dirty="0">
                  <a:solidFill>
                    <a:schemeClr val="tx2"/>
                  </a:solidFill>
                  <a:latin typeface="Arial Regular"/>
                </a:rPr>
                <a:t>*a.k.a. pressure regulators</a:t>
              </a:r>
            </a:p>
          </p:txBody>
        </p:sp>
      </p:grpSp>
      <p:sp>
        <p:nvSpPr>
          <p:cNvPr id="28" name="Content Placeholder 2"/>
          <p:cNvSpPr txBox="1">
            <a:spLocks/>
          </p:cNvSpPr>
          <p:nvPr/>
        </p:nvSpPr>
        <p:spPr>
          <a:xfrm>
            <a:off x="603796" y="9151903"/>
            <a:ext cx="3667836" cy="824217"/>
          </a:xfrm>
          <a:prstGeom prst="rect">
            <a:avLst/>
          </a:prstGeom>
          <a:solidFill>
            <a:srgbClr val="FFFF00"/>
          </a:solidFill>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2:59 Video:</a:t>
            </a:r>
          </a:p>
          <a:p>
            <a:pPr marL="0" indent="0">
              <a:buNone/>
            </a:pPr>
            <a:r>
              <a:rPr lang="en-US" sz="1800" dirty="0">
                <a:latin typeface="Arial Narrow" panose="020B0606020202030204" pitchFamily="34" charset="0"/>
                <a:hlinkClick r:id="rId3"/>
              </a:rPr>
              <a:t>Zurn Wilkins Pressure Reducing Valves</a:t>
            </a:r>
            <a:endParaRPr lang="en-US" sz="1800" dirty="0">
              <a:latin typeface="Arial Narrow" panose="020B0606020202030204" pitchFamily="34" charset="0"/>
            </a:endParaRPr>
          </a:p>
          <a:p>
            <a:pPr marL="0" indent="0">
              <a:buNone/>
            </a:pPr>
            <a:endParaRPr lang="en-US" sz="1650" dirty="0"/>
          </a:p>
          <a:p>
            <a:pPr marL="0" indent="0">
              <a:buNone/>
            </a:pPr>
            <a:endParaRPr lang="en-US" sz="2700" dirty="0">
              <a:solidFill>
                <a:schemeClr val="tx1"/>
              </a:solidFill>
            </a:endParaRPr>
          </a:p>
        </p:txBody>
      </p:sp>
      <p:pic>
        <p:nvPicPr>
          <p:cNvPr id="29" name="Picture 2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14067" y="1957862"/>
            <a:ext cx="2757168" cy="3519818"/>
          </a:xfrm>
          <a:prstGeom prst="rect">
            <a:avLst/>
          </a:prstGeom>
        </p:spPr>
      </p:pic>
      <p:pic>
        <p:nvPicPr>
          <p:cNvPr id="6" name="Picture 5">
            <a:extLst>
              <a:ext uri="{FF2B5EF4-FFF2-40B4-BE49-F238E27FC236}">
                <a16:creationId xmlns:a16="http://schemas.microsoft.com/office/drawing/2014/main" id="{7903573A-9B93-4C88-9506-DF2CD8F000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9291" y="5495727"/>
            <a:ext cx="3784109" cy="3897632"/>
          </a:xfrm>
          <a:prstGeom prst="rect">
            <a:avLst/>
          </a:prstGeom>
        </p:spPr>
      </p:pic>
      <p:pic>
        <p:nvPicPr>
          <p:cNvPr id="18" name="Picture 17">
            <a:extLst>
              <a:ext uri="{FF2B5EF4-FFF2-40B4-BE49-F238E27FC236}">
                <a16:creationId xmlns:a16="http://schemas.microsoft.com/office/drawing/2014/main" id="{12BCAA96-F80E-426C-A8D8-7BAD17705C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1725" y="5218302"/>
            <a:ext cx="3208808" cy="3959669"/>
          </a:xfrm>
          <a:prstGeom prst="rect">
            <a:avLst/>
          </a:prstGeom>
        </p:spPr>
      </p:pic>
      <p:pic>
        <p:nvPicPr>
          <p:cNvPr id="19" name="Picture 18">
            <a:extLst>
              <a:ext uri="{FF2B5EF4-FFF2-40B4-BE49-F238E27FC236}">
                <a16:creationId xmlns:a16="http://schemas.microsoft.com/office/drawing/2014/main" id="{E9F55549-2DCF-4642-8E06-A8349719FF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5794" y="2026336"/>
            <a:ext cx="2898074" cy="3519818"/>
          </a:xfrm>
          <a:prstGeom prst="rect">
            <a:avLst/>
          </a:prstGeom>
        </p:spPr>
      </p:pic>
    </p:spTree>
    <p:extLst>
      <p:ext uri="{BB962C8B-B14F-4D97-AF65-F5344CB8AC3E}">
        <p14:creationId xmlns:p14="http://schemas.microsoft.com/office/powerpoint/2010/main" val="657533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039101" cy="1338828"/>
          </a:xfrm>
        </p:spPr>
        <p:txBody>
          <a:bodyPr/>
          <a:lstStyle/>
          <a:p>
            <a:r>
              <a:rPr lang="en-US" dirty="0">
                <a:solidFill>
                  <a:schemeClr val="accent1"/>
                </a:solidFill>
              </a:rPr>
              <a:t>features &amp; benefits</a:t>
            </a:r>
            <a:br>
              <a:rPr lang="en-US" dirty="0"/>
            </a:br>
            <a:r>
              <a:rPr lang="en-US" dirty="0"/>
              <a:t>NR3XL series </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12</a:t>
            </a:fld>
            <a:endParaRPr b="0" dirty="0">
              <a:latin typeface="Arial Regular" charset="0"/>
            </a:endParaRPr>
          </a:p>
        </p:txBody>
      </p:sp>
      <p:grpSp>
        <p:nvGrpSpPr>
          <p:cNvPr id="27" name="Group 26"/>
          <p:cNvGrpSpPr/>
          <p:nvPr/>
        </p:nvGrpSpPr>
        <p:grpSpPr>
          <a:xfrm>
            <a:off x="990600" y="2487194"/>
            <a:ext cx="7672859" cy="1372574"/>
            <a:chOff x="7848600" y="5084128"/>
            <a:chExt cx="7672859" cy="1372574"/>
          </a:xfrm>
        </p:grpSpPr>
        <p:grpSp>
          <p:nvGrpSpPr>
            <p:cNvPr id="22" name="Group 21"/>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for residential applications</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7241463" cy="707886"/>
            </a:xfrm>
            <a:prstGeom prst="rect">
              <a:avLst/>
            </a:prstGeom>
            <a:noFill/>
          </p:spPr>
          <p:txBody>
            <a:bodyPr wrap="square" rtlCol="0">
              <a:spAutoFit/>
            </a:bodyPr>
            <a:lstStyle/>
            <a:p>
              <a:r>
                <a:rPr lang="en-US" sz="2000" dirty="0">
                  <a:solidFill>
                    <a:schemeClr val="accent1"/>
                  </a:solidFill>
                  <a:latin typeface="Arial Regular" charset="0"/>
                </a:rPr>
                <a:t>Durable composite bell housing resists corrosion;</a:t>
              </a:r>
            </a:p>
            <a:p>
              <a:r>
                <a:rPr lang="en-US" sz="2000" dirty="0">
                  <a:solidFill>
                    <a:schemeClr val="accent1"/>
                  </a:solidFill>
                  <a:latin typeface="Arial Regular" charset="0"/>
                </a:rPr>
                <a:t>Threaded bell + cartridge design is easy to repair</a:t>
              </a: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990600" y="4305300"/>
            <a:ext cx="7672858" cy="3845821"/>
            <a:chOff x="7848600" y="5084128"/>
            <a:chExt cx="7672858" cy="3845821"/>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241462" cy="3170099"/>
            </a:xfrm>
            <a:prstGeom prst="rect">
              <a:avLst/>
            </a:prstGeom>
            <a:noFill/>
          </p:spPr>
          <p:txBody>
            <a:bodyPr wrap="square" rtlCol="0">
              <a:spAutoFit/>
            </a:bodyPr>
            <a:lstStyle/>
            <a:p>
              <a:pPr marL="342900" indent="-342900">
                <a:buClr>
                  <a:schemeClr val="tx2"/>
                </a:buClr>
                <a:buFont typeface="Arial" panose="020B0604020202020204" pitchFamily="34" charset="0"/>
                <a:buChar char="•"/>
              </a:pPr>
              <a:r>
                <a:rPr lang="en-US" sz="2000" dirty="0">
                  <a:solidFill>
                    <a:schemeClr val="tx2"/>
                  </a:solidFill>
                  <a:latin typeface="Arial Narrow Regular"/>
                </a:rPr>
                <a:t>½”, ¾”, 1”, 1 ¼”, 1 ½”, 2” sizes</a:t>
              </a:r>
            </a:p>
            <a:p>
              <a:pPr marL="342900" indent="-342900">
                <a:buClr>
                  <a:schemeClr val="tx2"/>
                </a:buClr>
                <a:buFont typeface="Arial" panose="020B0604020202020204" pitchFamily="34" charset="0"/>
                <a:buChar char="•"/>
              </a:pPr>
              <a:endParaRPr lang="en-US" sz="2000" dirty="0">
                <a:solidFill>
                  <a:schemeClr val="tx2"/>
                </a:solidFill>
                <a:latin typeface="Arial Narrow Regular"/>
              </a:endParaRPr>
            </a:p>
            <a:p>
              <a:pPr marL="285750" indent="-285750">
                <a:buClr>
                  <a:schemeClr val="tx2"/>
                </a:buClr>
                <a:buFont typeface="Arial" panose="020B0604020202020204" pitchFamily="34" charset="0"/>
                <a:buChar char="•"/>
              </a:pPr>
              <a:r>
                <a:rPr lang="en-US" sz="2000" dirty="0">
                  <a:solidFill>
                    <a:schemeClr val="accent1"/>
                  </a:solidFill>
                  <a:latin typeface="Arial Narrow Regular"/>
                </a:rPr>
                <a:t>Compact design with short lay length allows installation in tight spaces</a:t>
              </a:r>
            </a:p>
            <a:p>
              <a:pPr marL="285750" indent="-285750">
                <a:buClr>
                  <a:schemeClr val="tx2"/>
                </a:buClr>
                <a:buFont typeface="Arial" panose="020B0604020202020204" pitchFamily="34" charset="0"/>
                <a:buChar char="•"/>
              </a:pPr>
              <a:endParaRPr lang="en-US" sz="2000" dirty="0">
                <a:solidFill>
                  <a:schemeClr val="accent1"/>
                </a:solidFill>
                <a:latin typeface="Arial Narrow Regular"/>
              </a:endParaRPr>
            </a:p>
            <a:p>
              <a:pPr marL="285750" indent="-285750">
                <a:buClr>
                  <a:schemeClr val="tx2"/>
                </a:buClr>
                <a:buFont typeface="Arial" panose="020B0604020202020204" pitchFamily="34" charset="0"/>
                <a:buChar char="•"/>
              </a:pPr>
              <a:r>
                <a:rPr lang="en-US" sz="2000" dirty="0">
                  <a:solidFill>
                    <a:schemeClr val="tx2"/>
                  </a:solidFill>
                  <a:latin typeface="Arial Narrow Regular"/>
                </a:rPr>
                <a:t>Labor saving </a:t>
              </a:r>
              <a:r>
                <a:rPr lang="en-US" sz="2000" dirty="0">
                  <a:solidFill>
                    <a:schemeClr val="accent1"/>
                  </a:solidFill>
                  <a:latin typeface="Arial Narrow Regular"/>
                </a:rPr>
                <a:t>tailpiece options </a:t>
              </a:r>
              <a:r>
                <a:rPr lang="en-US" sz="2000" dirty="0">
                  <a:solidFill>
                    <a:schemeClr val="tx2"/>
                  </a:solidFill>
                  <a:latin typeface="Arial Narrow Regular"/>
                </a:rPr>
                <a:t>ease installation, including crimp PEX, expansion PEX, threaded, copper sweat, CPVC connections.</a:t>
              </a:r>
            </a:p>
            <a:p>
              <a:pPr marL="285750" indent="-285750">
                <a:buClr>
                  <a:schemeClr val="tx2"/>
                </a:buClr>
                <a:buFont typeface="Arial" panose="020B0604020202020204" pitchFamily="34" charset="0"/>
                <a:buChar char="•"/>
              </a:pPr>
              <a:endParaRPr lang="en-US" sz="2000" dirty="0">
                <a:solidFill>
                  <a:schemeClr val="tx2"/>
                </a:solidFill>
                <a:latin typeface="Arial Narrow Regular"/>
              </a:endParaRPr>
            </a:p>
            <a:p>
              <a:pPr marL="285750" indent="-285750">
                <a:buClr>
                  <a:schemeClr val="tx2"/>
                </a:buClr>
                <a:buFont typeface="Arial" panose="020B0604020202020204" pitchFamily="34" charset="0"/>
                <a:buChar char="•"/>
              </a:pPr>
              <a:r>
                <a:rPr lang="en-US" sz="2000" dirty="0">
                  <a:solidFill>
                    <a:schemeClr val="tx2"/>
                  </a:solidFill>
                  <a:latin typeface="Arial Narrow Regular"/>
                </a:rPr>
                <a:t>Stainless steel strainer screen to catch debris</a:t>
              </a:r>
            </a:p>
          </p:txBody>
        </p:sp>
      </p:gr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29" name="TextBox 28"/>
          <p:cNvSpPr txBox="1"/>
          <p:nvPr/>
        </p:nvSpPr>
        <p:spPr>
          <a:xfrm>
            <a:off x="9648939" y="609511"/>
            <a:ext cx="6866408" cy="1015663"/>
          </a:xfrm>
          <a:prstGeom prst="rect">
            <a:avLst/>
          </a:prstGeom>
          <a:noFill/>
        </p:spPr>
        <p:txBody>
          <a:bodyPr wrap="square" rtlCol="0">
            <a:spAutoFit/>
          </a:bodyPr>
          <a:lstStyle/>
          <a:p>
            <a:r>
              <a:rPr lang="en-US" sz="2000" dirty="0">
                <a:latin typeface="Arial Narrow Regular"/>
              </a:rPr>
              <a:t>NR3XL pressure reducing valve with</a:t>
            </a:r>
          </a:p>
          <a:p>
            <a:r>
              <a:rPr lang="en-US" sz="2000" dirty="0">
                <a:solidFill>
                  <a:schemeClr val="accent1"/>
                </a:solidFill>
                <a:latin typeface="Arial Narrow Regular"/>
              </a:rPr>
              <a:t>reinforced nylon composite bell (stronger than brass)</a:t>
            </a:r>
          </a:p>
          <a:p>
            <a:r>
              <a:rPr lang="en-US" sz="2000" dirty="0">
                <a:solidFill>
                  <a:schemeClr val="accent1"/>
                </a:solidFill>
                <a:latin typeface="Arial Narrow Regular"/>
              </a:rPr>
              <a:t>for residential and light commercial applications</a:t>
            </a:r>
          </a:p>
        </p:txBody>
      </p:sp>
      <p:pic>
        <p:nvPicPr>
          <p:cNvPr id="9" name="Picture 8">
            <a:extLst>
              <a:ext uri="{FF2B5EF4-FFF2-40B4-BE49-F238E27FC236}">
                <a16:creationId xmlns:a16="http://schemas.microsoft.com/office/drawing/2014/main" id="{50CCF72D-524C-41ED-9EAC-7A2E1C3396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1912" y="1625174"/>
            <a:ext cx="7042775" cy="8553711"/>
          </a:xfrm>
          <a:prstGeom prst="rect">
            <a:avLst/>
          </a:prstGeom>
        </p:spPr>
      </p:pic>
    </p:spTree>
    <p:extLst>
      <p:ext uri="{BB962C8B-B14F-4D97-AF65-F5344CB8AC3E}">
        <p14:creationId xmlns:p14="http://schemas.microsoft.com/office/powerpoint/2010/main" val="170110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039101" cy="1962076"/>
          </a:xfrm>
        </p:spPr>
        <p:txBody>
          <a:bodyPr/>
          <a:lstStyle/>
          <a:p>
            <a:r>
              <a:rPr lang="en-US" dirty="0">
                <a:solidFill>
                  <a:schemeClr val="accent1"/>
                </a:solidFill>
              </a:rPr>
              <a:t>features &amp; benefits</a:t>
            </a:r>
            <a:br>
              <a:rPr lang="en-US" dirty="0"/>
            </a:br>
            <a:r>
              <a:rPr lang="en-US" dirty="0"/>
              <a:t>70XL pressure reducing valve</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13</a:t>
            </a:fld>
            <a:endParaRPr b="0" dirty="0">
              <a:latin typeface="Arial Regular" charset="0"/>
            </a:endParaRPr>
          </a:p>
        </p:txBody>
      </p:sp>
      <p:grpSp>
        <p:nvGrpSpPr>
          <p:cNvPr id="27" name="Group 26"/>
          <p:cNvGrpSpPr/>
          <p:nvPr/>
        </p:nvGrpSpPr>
        <p:grpSpPr>
          <a:xfrm>
            <a:off x="990600" y="2487194"/>
            <a:ext cx="7672859" cy="1372574"/>
            <a:chOff x="7848600" y="5084128"/>
            <a:chExt cx="7672859" cy="1372574"/>
          </a:xfrm>
        </p:grpSpPr>
        <p:grpSp>
          <p:nvGrpSpPr>
            <p:cNvPr id="22" name="Group 21"/>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contractor favorite for 40+ years</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7241463" cy="707886"/>
            </a:xfrm>
            <a:prstGeom prst="rect">
              <a:avLst/>
            </a:prstGeom>
            <a:noFill/>
          </p:spPr>
          <p:txBody>
            <a:bodyPr wrap="square" rtlCol="0">
              <a:spAutoFit/>
            </a:bodyPr>
            <a:lstStyle/>
            <a:p>
              <a:r>
                <a:rPr lang="en-US" sz="2000" dirty="0">
                  <a:solidFill>
                    <a:schemeClr val="tx2"/>
                  </a:solidFill>
                  <a:latin typeface="Arial Regular" charset="0"/>
                </a:rPr>
                <a:t>For residential and commercial customers </a:t>
              </a:r>
            </a:p>
            <a:p>
              <a:r>
                <a:rPr lang="en-US" sz="2000" dirty="0">
                  <a:solidFill>
                    <a:schemeClr val="tx2"/>
                  </a:solidFill>
                  <a:latin typeface="Arial Regular" charset="0"/>
                </a:rPr>
                <a:t>with </a:t>
              </a:r>
              <a:r>
                <a:rPr lang="en-US" sz="2000" dirty="0">
                  <a:solidFill>
                    <a:schemeClr val="accent1"/>
                  </a:solidFill>
                  <a:latin typeface="Arial Regular" charset="0"/>
                </a:rPr>
                <a:t>extreme stability</a:t>
              </a:r>
              <a:r>
                <a:rPr lang="en-US" sz="2000" dirty="0">
                  <a:solidFill>
                    <a:schemeClr val="tx2"/>
                  </a:solidFill>
                  <a:latin typeface="Arial Regular" charset="0"/>
                </a:rPr>
                <a:t>, ruggedness, and ease of repair</a:t>
              </a: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990600" y="4305300"/>
            <a:ext cx="7672858" cy="2922491"/>
            <a:chOff x="7848600" y="5084128"/>
            <a:chExt cx="7672858" cy="2922491"/>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241462"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Narrow Regular"/>
                </a:rPr>
                <a:t>¾”-1” sizes</a:t>
              </a:r>
            </a:p>
            <a:p>
              <a:pPr marL="285750" indent="-285750">
                <a:buFont typeface="Arial" panose="020B0604020202020204" pitchFamily="34" charset="0"/>
                <a:buChar char="•"/>
              </a:pPr>
              <a:endParaRPr lang="en-US" sz="2000" dirty="0">
                <a:solidFill>
                  <a:schemeClr val="tx2"/>
                </a:solidFill>
                <a:latin typeface="Arial Narrow Regular"/>
              </a:endParaRPr>
            </a:p>
            <a:p>
              <a:pPr marL="285750" indent="-285750">
                <a:buFont typeface="Arial" panose="020B0604020202020204" pitchFamily="34" charset="0"/>
                <a:buChar char="•"/>
              </a:pPr>
              <a:r>
                <a:rPr lang="en-US" sz="2000" dirty="0">
                  <a:solidFill>
                    <a:schemeClr val="tx2"/>
                  </a:solidFill>
                  <a:latin typeface="Arial Narrow Regular"/>
                </a:rPr>
                <a:t>Cast bronze body and bell with stainless steel components</a:t>
              </a:r>
            </a:p>
            <a:p>
              <a:pPr marL="285750" indent="-285750">
                <a:buFont typeface="Arial" panose="020B0604020202020204" pitchFamily="34" charset="0"/>
                <a:buChar char="•"/>
              </a:pPr>
              <a:endParaRPr lang="en-US" sz="2000" dirty="0">
                <a:solidFill>
                  <a:schemeClr val="tx2"/>
                </a:solidFill>
                <a:latin typeface="Arial Narrow Regular"/>
              </a:endParaRPr>
            </a:p>
            <a:p>
              <a:pPr marL="285750" indent="-285750">
                <a:buFont typeface="Arial" panose="020B0604020202020204" pitchFamily="34" charset="0"/>
                <a:buChar char="•"/>
              </a:pPr>
              <a:r>
                <a:rPr lang="en-US" sz="2000" dirty="0">
                  <a:solidFill>
                    <a:schemeClr val="tx2"/>
                  </a:solidFill>
                  <a:latin typeface="Arial Narrow Regular"/>
                </a:rPr>
                <a:t>20 mesh stainless steel strainer screen</a:t>
              </a:r>
            </a:p>
            <a:p>
              <a:pPr marL="285750" indent="-285750">
                <a:buFont typeface="Arial" panose="020B0604020202020204" pitchFamily="34" charset="0"/>
                <a:buChar char="•"/>
              </a:pPr>
              <a:endParaRPr lang="en-US" sz="2000" dirty="0">
                <a:solidFill>
                  <a:schemeClr val="tx2"/>
                </a:solidFill>
                <a:latin typeface="Arial Narrow Regular"/>
              </a:endParaRPr>
            </a:p>
            <a:p>
              <a:pPr marL="285750" indent="-285750">
                <a:buFont typeface="Arial" panose="020B0604020202020204" pitchFamily="34" charset="0"/>
                <a:buChar char="•"/>
              </a:pPr>
              <a:r>
                <a:rPr lang="en-US" sz="2000" dirty="0">
                  <a:solidFill>
                    <a:schemeClr val="accent1"/>
                  </a:solidFill>
                  <a:latin typeface="Arial Narrow Regular"/>
                </a:rPr>
                <a:t>single union or double union connections</a:t>
              </a:r>
              <a:endParaRPr lang="en-US" sz="2000" dirty="0">
                <a:solidFill>
                  <a:schemeClr val="tx2"/>
                </a:solidFill>
                <a:latin typeface="Arial Narrow Regular"/>
              </a:endParaRPr>
            </a:p>
          </p:txBody>
        </p:sp>
      </p:gr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28" name="Picture 2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68992" y="239672"/>
            <a:ext cx="7780808" cy="9933028"/>
          </a:xfrm>
          <a:prstGeom prst="rect">
            <a:avLst/>
          </a:prstGeom>
        </p:spPr>
      </p:pic>
      <p:sp>
        <p:nvSpPr>
          <p:cNvPr id="29" name="TextBox 28"/>
          <p:cNvSpPr txBox="1"/>
          <p:nvPr/>
        </p:nvSpPr>
        <p:spPr>
          <a:xfrm>
            <a:off x="9753600" y="876300"/>
            <a:ext cx="4372443" cy="400110"/>
          </a:xfrm>
          <a:prstGeom prst="rect">
            <a:avLst/>
          </a:prstGeom>
          <a:noFill/>
        </p:spPr>
        <p:txBody>
          <a:bodyPr wrap="square" rtlCol="0">
            <a:spAutoFit/>
          </a:bodyPr>
          <a:lstStyle/>
          <a:p>
            <a:r>
              <a:rPr lang="en-US" sz="2000" dirty="0">
                <a:latin typeface="Arial Narrow Regular"/>
              </a:rPr>
              <a:t>70XL pressure reducing valve</a:t>
            </a:r>
          </a:p>
        </p:txBody>
      </p:sp>
    </p:spTree>
    <p:extLst>
      <p:ext uri="{BB962C8B-B14F-4D97-AF65-F5344CB8AC3E}">
        <p14:creationId xmlns:p14="http://schemas.microsoft.com/office/powerpoint/2010/main" val="2938255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039101" cy="1338828"/>
          </a:xfrm>
        </p:spPr>
        <p:txBody>
          <a:bodyPr/>
          <a:lstStyle/>
          <a:p>
            <a:r>
              <a:rPr lang="en-US" dirty="0">
                <a:solidFill>
                  <a:schemeClr val="accent1"/>
                </a:solidFill>
              </a:rPr>
              <a:t>features &amp; benefits</a:t>
            </a:r>
            <a:br>
              <a:rPr lang="en-US" dirty="0"/>
            </a:br>
            <a:r>
              <a:rPr lang="en-US" dirty="0"/>
              <a:t>500XL series </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14</a:t>
            </a:fld>
            <a:endParaRPr b="0" dirty="0">
              <a:latin typeface="Arial Regular" charset="0"/>
            </a:endParaRPr>
          </a:p>
        </p:txBody>
      </p:sp>
      <p:grpSp>
        <p:nvGrpSpPr>
          <p:cNvPr id="27" name="Group 26"/>
          <p:cNvGrpSpPr/>
          <p:nvPr/>
        </p:nvGrpSpPr>
        <p:grpSpPr>
          <a:xfrm>
            <a:off x="990600" y="2487194"/>
            <a:ext cx="7672859" cy="1372574"/>
            <a:chOff x="7848600" y="5084128"/>
            <a:chExt cx="7672859" cy="1372574"/>
          </a:xfrm>
        </p:grpSpPr>
        <p:grpSp>
          <p:nvGrpSpPr>
            <p:cNvPr id="22" name="Group 21"/>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for high flow rates and low fall-off</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7241463" cy="707886"/>
            </a:xfrm>
            <a:prstGeom prst="rect">
              <a:avLst/>
            </a:prstGeom>
            <a:noFill/>
          </p:spPr>
          <p:txBody>
            <a:bodyPr wrap="square" rtlCol="0">
              <a:spAutoFit/>
            </a:bodyPr>
            <a:lstStyle/>
            <a:p>
              <a:r>
                <a:rPr lang="en-US" sz="2000" dirty="0">
                  <a:solidFill>
                    <a:schemeClr val="accent1"/>
                  </a:solidFill>
                  <a:latin typeface="Arial Regular" charset="0"/>
                </a:rPr>
                <a:t>For commercial or industrial pressure reduction applications + commercial irrigation</a:t>
              </a: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990600" y="4305300"/>
            <a:ext cx="7772402" cy="4984594"/>
            <a:chOff x="7848600" y="5084128"/>
            <a:chExt cx="7772402" cy="4984594"/>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341006" cy="4308872"/>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tx2"/>
                  </a:solidFill>
                  <a:latin typeface="Arial Narrow Regular"/>
                </a:rPr>
                <a:t>½”-3” connections; 2½” and 3” are flanged for heavy duty commercial use</a:t>
              </a:r>
            </a:p>
            <a:p>
              <a:pPr marL="285750" indent="-285750">
                <a:buClr>
                  <a:schemeClr val="tx2"/>
                </a:buClr>
                <a:buFont typeface="Arial" panose="020B0604020202020204" pitchFamily="34" charset="0"/>
                <a:buChar char="•"/>
              </a:pPr>
              <a:endParaRPr lang="en-US" sz="2000" dirty="0">
                <a:solidFill>
                  <a:schemeClr val="accent1"/>
                </a:solidFill>
                <a:latin typeface="Arial Narrow Regular"/>
              </a:endParaRPr>
            </a:p>
            <a:p>
              <a:pPr marL="285750" indent="-285750">
                <a:buClr>
                  <a:schemeClr val="tx2"/>
                </a:buClr>
                <a:buFont typeface="Arial" panose="020B0604020202020204" pitchFamily="34" charset="0"/>
                <a:buChar char="•"/>
              </a:pPr>
              <a:r>
                <a:rPr lang="en-US" sz="2000" dirty="0">
                  <a:solidFill>
                    <a:schemeClr val="accent1"/>
                  </a:solidFill>
                  <a:latin typeface="Arial Narrow Regular"/>
                </a:rPr>
                <a:t>Balanced design </a:t>
              </a:r>
              <a:r>
                <a:rPr lang="en-US" sz="2000" dirty="0">
                  <a:solidFill>
                    <a:schemeClr val="tx2"/>
                  </a:solidFill>
                  <a:latin typeface="Arial Narrow Regular"/>
                </a:rPr>
                <a:t>enables the regulator to react in a smooth and responsive manner to changes in system flow + provide protection </a:t>
              </a:r>
            </a:p>
            <a:p>
              <a:pPr marL="285750" indent="-285750">
                <a:buClr>
                  <a:schemeClr val="tx2"/>
                </a:buClr>
                <a:buFont typeface="Arial" panose="020B0604020202020204" pitchFamily="34" charset="0"/>
                <a:buChar char="•"/>
              </a:pPr>
              <a:endParaRPr lang="en-US" sz="2000" dirty="0">
                <a:solidFill>
                  <a:schemeClr val="tx2"/>
                </a:solidFill>
                <a:latin typeface="Arial Narrow Regular"/>
              </a:endParaRPr>
            </a:p>
            <a:p>
              <a:pPr marL="285750" indent="-285750">
                <a:buClr>
                  <a:schemeClr val="tx2"/>
                </a:buClr>
                <a:buFont typeface="Arial" panose="020B0604020202020204" pitchFamily="34" charset="0"/>
                <a:buChar char="•"/>
              </a:pPr>
              <a:r>
                <a:rPr lang="en-US" sz="2000" dirty="0">
                  <a:solidFill>
                    <a:schemeClr val="tx2"/>
                  </a:solidFill>
                  <a:latin typeface="Arial Narrow Regular"/>
                </a:rPr>
                <a:t>Cast bronze body and bell with stainless fasteners</a:t>
              </a:r>
            </a:p>
            <a:p>
              <a:pPr marL="285750" indent="-285750">
                <a:buClr>
                  <a:schemeClr val="tx2"/>
                </a:buClr>
                <a:buFont typeface="Arial" panose="020B0604020202020204" pitchFamily="34" charset="0"/>
                <a:buChar char="•"/>
              </a:pPr>
              <a:endParaRPr lang="en-US" sz="2000" dirty="0">
                <a:solidFill>
                  <a:schemeClr val="tx2"/>
                </a:solidFill>
                <a:latin typeface="Arial Narrow Regular"/>
              </a:endParaRPr>
            </a:p>
            <a:p>
              <a:pPr marL="285750" indent="-285750">
                <a:buFont typeface="Arial" panose="020B0604020202020204" pitchFamily="34" charset="0"/>
                <a:buChar char="•"/>
              </a:pPr>
              <a:r>
                <a:rPr lang="en-US" sz="2000" dirty="0">
                  <a:solidFill>
                    <a:schemeClr val="tx2"/>
                  </a:solidFill>
                  <a:latin typeface="Arial Narrow Regular"/>
                </a:rPr>
                <a:t>Often paired with a wye strainer and sold as a 500XLYSBR.  There is no internal strainer for improved flow</a:t>
              </a:r>
            </a:p>
            <a:p>
              <a:pPr marL="285750" indent="-285750">
                <a:buFont typeface="Arial" panose="020B0604020202020204" pitchFamily="34" charset="0"/>
                <a:buChar char="•"/>
              </a:pPr>
              <a:endParaRPr lang="en-US" sz="1800" dirty="0">
                <a:solidFill>
                  <a:schemeClr val="tx2"/>
                </a:solidFill>
                <a:latin typeface="Arial Narrow Regular"/>
              </a:endParaRPr>
            </a:p>
            <a:p>
              <a:endParaRPr lang="en-US" sz="1800" dirty="0">
                <a:solidFill>
                  <a:schemeClr val="tx2"/>
                </a:solidFill>
                <a:latin typeface="Arial Regular" charset="0"/>
              </a:endParaRPr>
            </a:p>
            <a:p>
              <a:pPr marL="285750" indent="-285750">
                <a:buFont typeface="Arial" panose="020B0604020202020204" pitchFamily="34" charset="0"/>
                <a:buChar char="•"/>
              </a:pPr>
              <a:endParaRPr lang="en-US" sz="1800" dirty="0">
                <a:solidFill>
                  <a:schemeClr val="tx2"/>
                </a:solidFill>
                <a:latin typeface="Arial Regular" charset="0"/>
              </a:endParaRPr>
            </a:p>
          </p:txBody>
        </p:sp>
      </p:gr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29" name="TextBox 28"/>
          <p:cNvSpPr txBox="1"/>
          <p:nvPr/>
        </p:nvSpPr>
        <p:spPr>
          <a:xfrm>
            <a:off x="9668992" y="917659"/>
            <a:ext cx="4199408" cy="707886"/>
          </a:xfrm>
          <a:prstGeom prst="rect">
            <a:avLst/>
          </a:prstGeom>
          <a:noFill/>
        </p:spPr>
        <p:txBody>
          <a:bodyPr wrap="square" rtlCol="0">
            <a:spAutoFit/>
          </a:bodyPr>
          <a:lstStyle/>
          <a:p>
            <a:r>
              <a:rPr lang="en-US" sz="2000" dirty="0">
                <a:latin typeface="Arial Narrow Regular"/>
              </a:rPr>
              <a:t>500XL pressure reducing valve, with </a:t>
            </a:r>
            <a:r>
              <a:rPr lang="en-US" sz="2000" dirty="0">
                <a:solidFill>
                  <a:schemeClr val="accent1"/>
                </a:solidFill>
                <a:latin typeface="Arial Narrow Regular"/>
              </a:rPr>
              <a:t>high flow rates </a:t>
            </a:r>
            <a:r>
              <a:rPr lang="en-US" sz="2000" dirty="0">
                <a:latin typeface="Arial Narrow Regular"/>
              </a:rPr>
              <a:t>and</a:t>
            </a:r>
            <a:r>
              <a:rPr lang="en-US" sz="2000" dirty="0">
                <a:solidFill>
                  <a:schemeClr val="accent1"/>
                </a:solidFill>
                <a:latin typeface="Arial Narrow Regular"/>
              </a:rPr>
              <a:t> low fall-off</a:t>
            </a:r>
          </a:p>
        </p:txBody>
      </p:sp>
      <p:pic>
        <p:nvPicPr>
          <p:cNvPr id="5" name="Picture 4">
            <a:extLst>
              <a:ext uri="{FF2B5EF4-FFF2-40B4-BE49-F238E27FC236}">
                <a16:creationId xmlns:a16="http://schemas.microsoft.com/office/drawing/2014/main" id="{31DA580B-0D1D-4A49-A267-17B85B0F7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992" y="260208"/>
            <a:ext cx="8336305" cy="10287000"/>
          </a:xfrm>
          <a:prstGeom prst="rect">
            <a:avLst/>
          </a:prstGeom>
        </p:spPr>
      </p:pic>
    </p:spTree>
    <p:extLst>
      <p:ext uri="{BB962C8B-B14F-4D97-AF65-F5344CB8AC3E}">
        <p14:creationId xmlns:p14="http://schemas.microsoft.com/office/powerpoint/2010/main" val="4212923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039101" cy="1338828"/>
          </a:xfrm>
        </p:spPr>
        <p:txBody>
          <a:bodyPr/>
          <a:lstStyle/>
          <a:p>
            <a:r>
              <a:rPr lang="en-US" dirty="0">
                <a:solidFill>
                  <a:schemeClr val="accent1"/>
                </a:solidFill>
              </a:rPr>
              <a:t>features &amp; benefits</a:t>
            </a:r>
            <a:br>
              <a:rPr lang="en-US" dirty="0"/>
            </a:br>
            <a:r>
              <a:rPr lang="en-US" dirty="0"/>
              <a:t>600XL series </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15</a:t>
            </a:fld>
            <a:endParaRPr b="0" dirty="0">
              <a:latin typeface="Arial Regular" charset="0"/>
            </a:endParaRPr>
          </a:p>
        </p:txBody>
      </p:sp>
      <p:grpSp>
        <p:nvGrpSpPr>
          <p:cNvPr id="27" name="Group 26"/>
          <p:cNvGrpSpPr/>
          <p:nvPr/>
        </p:nvGrpSpPr>
        <p:grpSpPr>
          <a:xfrm>
            <a:off x="990600" y="2487194"/>
            <a:ext cx="7672859" cy="1680351"/>
            <a:chOff x="7848600" y="5084128"/>
            <a:chExt cx="7672859" cy="1680351"/>
          </a:xfrm>
        </p:grpSpPr>
        <p:grpSp>
          <p:nvGrpSpPr>
            <p:cNvPr id="22" name="Group 21"/>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for sandy, debris laden systems</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7241463" cy="1015663"/>
            </a:xfrm>
            <a:prstGeom prst="rect">
              <a:avLst/>
            </a:prstGeom>
            <a:noFill/>
          </p:spPr>
          <p:txBody>
            <a:bodyPr wrap="square" rtlCol="0">
              <a:spAutoFit/>
            </a:bodyPr>
            <a:lstStyle/>
            <a:p>
              <a:r>
                <a:rPr lang="en-US" sz="2000" dirty="0">
                  <a:solidFill>
                    <a:schemeClr val="accent1"/>
                  </a:solidFill>
                  <a:latin typeface="Arial Regular" charset="0"/>
                </a:rPr>
                <a:t>Integral strainer cap allows for frequent and easy cleaning</a:t>
              </a:r>
              <a:r>
                <a:rPr lang="en-US" sz="2000" dirty="0">
                  <a:solidFill>
                    <a:schemeClr val="tx2"/>
                  </a:solidFill>
                  <a:latin typeface="Arial Regular" charset="0"/>
                </a:rPr>
                <a:t>;  </a:t>
              </a:r>
            </a:p>
            <a:p>
              <a:r>
                <a:rPr lang="en-US" sz="2000" dirty="0">
                  <a:solidFill>
                    <a:schemeClr val="tx2"/>
                  </a:solidFill>
                  <a:latin typeface="Arial Regular" charset="0"/>
                </a:rPr>
                <a:t>for high flow capacity in residential and commercial applications</a:t>
              </a: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990600" y="4381500"/>
            <a:ext cx="7672858" cy="4153597"/>
            <a:chOff x="7848600" y="5084128"/>
            <a:chExt cx="7672858" cy="4153597"/>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241462" cy="3477875"/>
            </a:xfrm>
            <a:prstGeom prst="rect">
              <a:avLst/>
            </a:prstGeom>
            <a:noFill/>
          </p:spPr>
          <p:txBody>
            <a:bodyPr wrap="square" rtlCol="0">
              <a:spAutoFit/>
            </a:bodyPr>
            <a:lstStyle/>
            <a:p>
              <a:pPr marL="457200" indent="-457200">
                <a:buClr>
                  <a:schemeClr val="tx2"/>
                </a:buClr>
                <a:buFont typeface="Arial" panose="020B0604020202020204" pitchFamily="34" charset="0"/>
                <a:buChar char="•"/>
              </a:pPr>
              <a:r>
                <a:rPr lang="en-US" sz="2000" dirty="0">
                  <a:solidFill>
                    <a:schemeClr val="tx2"/>
                  </a:solidFill>
                  <a:latin typeface="Arial Narrow Regular"/>
                </a:rPr>
                <a:t>½”, ¾”, 1”, 1 ¼”, 1 ½”, 2” sizes</a:t>
              </a:r>
            </a:p>
            <a:p>
              <a:pPr marL="457200" indent="-457200">
                <a:buClr>
                  <a:schemeClr val="tx2"/>
                </a:buClr>
                <a:buFont typeface="Arial" panose="020B0604020202020204" pitchFamily="34" charset="0"/>
                <a:buChar char="•"/>
              </a:pPr>
              <a:endParaRPr lang="en-US" sz="2000" dirty="0">
                <a:solidFill>
                  <a:schemeClr val="accent1"/>
                </a:solidFill>
                <a:latin typeface="Arial Narrow Regular"/>
              </a:endParaRPr>
            </a:p>
            <a:p>
              <a:pPr marL="457200" indent="-457200">
                <a:buClr>
                  <a:schemeClr val="tx2"/>
                </a:buClr>
                <a:buFont typeface="Arial" panose="020B0604020202020204" pitchFamily="34" charset="0"/>
                <a:buChar char="•"/>
              </a:pPr>
              <a:r>
                <a:rPr lang="en-US" sz="2000" dirty="0">
                  <a:solidFill>
                    <a:schemeClr val="accent1"/>
                  </a:solidFill>
                  <a:latin typeface="Arial Narrow Regular"/>
                </a:rPr>
                <a:t>Balanced design</a:t>
              </a:r>
              <a:r>
                <a:rPr lang="en-US" sz="2000" dirty="0">
                  <a:solidFill>
                    <a:schemeClr val="tx2"/>
                  </a:solidFill>
                  <a:latin typeface="Arial Narrow Regular"/>
                </a:rPr>
                <a:t> enables the regulator to react in a smooth and responsive manner to changes in system flow demand + provides protection from inlet pressure changes</a:t>
              </a:r>
            </a:p>
            <a:p>
              <a:pPr marL="457200" indent="-457200">
                <a:buClr>
                  <a:schemeClr val="tx2"/>
                </a:buClr>
                <a:buFont typeface="Arial" panose="020B0604020202020204" pitchFamily="34" charset="0"/>
                <a:buChar char="•"/>
              </a:pPr>
              <a:endParaRPr lang="en-US" sz="2000" dirty="0">
                <a:solidFill>
                  <a:schemeClr val="tx2"/>
                </a:solidFill>
                <a:latin typeface="Arial Narrow Regular"/>
              </a:endParaRPr>
            </a:p>
            <a:p>
              <a:pPr marL="457200" indent="-457200">
                <a:buClr>
                  <a:schemeClr val="tx2"/>
                </a:buClr>
                <a:buFont typeface="Arial" panose="020B0604020202020204" pitchFamily="34" charset="0"/>
                <a:buChar char="•"/>
              </a:pPr>
              <a:r>
                <a:rPr lang="en-US" sz="2000" dirty="0">
                  <a:solidFill>
                    <a:schemeClr val="tx2"/>
                  </a:solidFill>
                  <a:latin typeface="Arial Narrow Regular"/>
                </a:rPr>
                <a:t>Cast bronze body and access covers, with stainless steel fasteners</a:t>
              </a:r>
            </a:p>
            <a:p>
              <a:pPr marL="457200" indent="-457200">
                <a:buClr>
                  <a:schemeClr val="tx2"/>
                </a:buClr>
                <a:buFont typeface="Arial" panose="020B0604020202020204" pitchFamily="34" charset="0"/>
                <a:buChar char="•"/>
              </a:pPr>
              <a:endParaRPr lang="en-US" sz="2000" dirty="0">
                <a:solidFill>
                  <a:schemeClr val="tx2"/>
                </a:solidFill>
                <a:latin typeface="Arial Narrow Regular"/>
              </a:endParaRPr>
            </a:p>
            <a:p>
              <a:pPr marL="457200" indent="-457200">
                <a:buClr>
                  <a:schemeClr val="tx2"/>
                </a:buClr>
                <a:buFont typeface="Arial" panose="020B0604020202020204" pitchFamily="34" charset="0"/>
                <a:buChar char="•"/>
              </a:pPr>
              <a:r>
                <a:rPr lang="en-US" sz="2000" dirty="0">
                  <a:solidFill>
                    <a:schemeClr val="tx2"/>
                  </a:solidFill>
                  <a:latin typeface="Arial Narrow Regular"/>
                </a:rPr>
                <a:t>Separate port with stainless steel strainer screen to catch debris</a:t>
              </a:r>
            </a:p>
          </p:txBody>
        </p:sp>
      </p:gr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17" name="Content Placeholder 2"/>
          <p:cNvSpPr txBox="1">
            <a:spLocks/>
          </p:cNvSpPr>
          <p:nvPr/>
        </p:nvSpPr>
        <p:spPr>
          <a:xfrm>
            <a:off x="12801600" y="9268502"/>
            <a:ext cx="5181600" cy="757268"/>
          </a:xfrm>
          <a:prstGeom prst="rect">
            <a:avLst/>
          </a:prstGeom>
          <a:solidFill>
            <a:srgbClr val="FFFF00"/>
          </a:solidFill>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3:37 Video:</a:t>
            </a:r>
          </a:p>
          <a:p>
            <a:pPr marL="0" indent="0">
              <a:buNone/>
            </a:pPr>
            <a:r>
              <a:rPr lang="en-US" sz="1800" dirty="0">
                <a:latin typeface="Arial Narrow" panose="020B0606020202030204" pitchFamily="34" charset="0"/>
                <a:hlinkClick r:id="rId2"/>
              </a:rPr>
              <a:t>Zurn Wilkins Pressure Reducing Valves 600XL and 625XL</a:t>
            </a:r>
            <a:endParaRPr lang="en-US" sz="1800" dirty="0">
              <a:latin typeface="Arial Narrow" panose="020B0606020202030204" pitchFamily="34" charset="0"/>
            </a:endParaRPr>
          </a:p>
          <a:p>
            <a:pPr marL="0" indent="0">
              <a:buNone/>
            </a:pPr>
            <a:endParaRPr lang="en-US" sz="1650" dirty="0"/>
          </a:p>
          <a:p>
            <a:pPr marL="0" indent="0">
              <a:buNone/>
            </a:pPr>
            <a:endParaRPr lang="en-US" sz="2700" dirty="0">
              <a:solidFill>
                <a:schemeClr val="tx1"/>
              </a:solidFill>
            </a:endParaRPr>
          </a:p>
        </p:txBody>
      </p:sp>
      <p:sp>
        <p:nvSpPr>
          <p:cNvPr id="21" name="TextBox 20"/>
          <p:cNvSpPr txBox="1"/>
          <p:nvPr/>
        </p:nvSpPr>
        <p:spPr>
          <a:xfrm>
            <a:off x="9448800" y="800100"/>
            <a:ext cx="5422583" cy="1323439"/>
          </a:xfrm>
          <a:prstGeom prst="rect">
            <a:avLst/>
          </a:prstGeom>
          <a:solidFill>
            <a:schemeClr val="bg2"/>
          </a:solidFill>
        </p:spPr>
        <p:txBody>
          <a:bodyPr wrap="square" rtlCol="0">
            <a:spAutoFit/>
          </a:bodyPr>
          <a:lstStyle/>
          <a:p>
            <a:r>
              <a:rPr lang="en-US" sz="2000" dirty="0">
                <a:solidFill>
                  <a:schemeClr val="tx2"/>
                </a:solidFill>
                <a:latin typeface="Arial Narrow Regular"/>
              </a:rPr>
              <a:t>600XL has a superior corrosion resistant, bronze threaded bell speeds access to internals, reducing labor by 50% compared to competitor bolted style</a:t>
            </a:r>
          </a:p>
        </p:txBody>
      </p:sp>
      <p:pic>
        <p:nvPicPr>
          <p:cNvPr id="26" name="Picture 25">
            <a:extLst>
              <a:ext uri="{FF2B5EF4-FFF2-40B4-BE49-F238E27FC236}">
                <a16:creationId xmlns:a16="http://schemas.microsoft.com/office/drawing/2014/main" id="{CD492DB5-37FD-4EF9-B16D-1B6D5545D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3819" y="1342465"/>
            <a:ext cx="7833239" cy="8068235"/>
          </a:xfrm>
          <a:prstGeom prst="rect">
            <a:avLst/>
          </a:prstGeom>
        </p:spPr>
      </p:pic>
    </p:spTree>
    <p:extLst>
      <p:ext uri="{BB962C8B-B14F-4D97-AF65-F5344CB8AC3E}">
        <p14:creationId xmlns:p14="http://schemas.microsoft.com/office/powerpoint/2010/main" val="1879104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039101" cy="1338828"/>
          </a:xfrm>
        </p:spPr>
        <p:txBody>
          <a:bodyPr/>
          <a:lstStyle/>
          <a:p>
            <a:r>
              <a:rPr lang="en-US" dirty="0">
                <a:solidFill>
                  <a:schemeClr val="accent1"/>
                </a:solidFill>
              </a:rPr>
              <a:t>features &amp; benefits</a:t>
            </a:r>
            <a:br>
              <a:rPr lang="en-US" dirty="0"/>
            </a:br>
            <a:r>
              <a:rPr lang="en-US" dirty="0"/>
              <a:t>625XL </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16</a:t>
            </a:fld>
            <a:endParaRPr b="0" dirty="0">
              <a:latin typeface="Arial Regular" charset="0"/>
            </a:endParaRPr>
          </a:p>
        </p:txBody>
      </p:sp>
      <p:grpSp>
        <p:nvGrpSpPr>
          <p:cNvPr id="2" name="Group 26"/>
          <p:cNvGrpSpPr/>
          <p:nvPr/>
        </p:nvGrpSpPr>
        <p:grpSpPr>
          <a:xfrm>
            <a:off x="990600" y="2247900"/>
            <a:ext cx="7672859" cy="1988127"/>
            <a:chOff x="7848600" y="5084128"/>
            <a:chExt cx="7672859" cy="1988127"/>
          </a:xfrm>
        </p:grpSpPr>
        <p:grpSp>
          <p:nvGrpSpPr>
            <p:cNvPr id="5" name="Group 21"/>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for competitor replacement</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7241463" cy="1323439"/>
            </a:xfrm>
            <a:prstGeom prst="rect">
              <a:avLst/>
            </a:prstGeom>
            <a:noFill/>
          </p:spPr>
          <p:txBody>
            <a:bodyPr wrap="square" rtlCol="0">
              <a:spAutoFit/>
            </a:bodyPr>
            <a:lstStyle/>
            <a:p>
              <a:pPr marL="457200" indent="-457200">
                <a:buClr>
                  <a:schemeClr val="tx2"/>
                </a:buClr>
                <a:buFont typeface="Arial" panose="020B0604020202020204" pitchFamily="34" charset="0"/>
                <a:buChar char="•"/>
              </a:pPr>
              <a:r>
                <a:rPr lang="en-US" sz="2000" dirty="0">
                  <a:solidFill>
                    <a:schemeClr val="accent1"/>
                  </a:solidFill>
                  <a:latin typeface="Arial Narrow Regular"/>
                </a:rPr>
                <a:t>Direct drop-in replacement </a:t>
              </a:r>
              <a:r>
                <a:rPr lang="en-US" sz="2000" dirty="0">
                  <a:solidFill>
                    <a:schemeClr val="tx2"/>
                  </a:solidFill>
                  <a:latin typeface="Arial Narrow Regular"/>
                </a:rPr>
                <a:t>eliminating re-piping</a:t>
              </a:r>
            </a:p>
            <a:p>
              <a:pPr marL="457200" indent="-457200">
                <a:buClr>
                  <a:schemeClr val="tx2"/>
                </a:buClr>
                <a:buFont typeface="Arial" panose="020B0604020202020204" pitchFamily="34" charset="0"/>
                <a:buChar char="•"/>
              </a:pPr>
              <a:r>
                <a:rPr lang="en-US" sz="2000" dirty="0">
                  <a:solidFill>
                    <a:schemeClr val="accent1"/>
                  </a:solidFill>
                  <a:latin typeface="Arial Narrow Regular"/>
                </a:rPr>
                <a:t>Integral strainer cap allows for frequent and easy cleaning; </a:t>
              </a:r>
              <a:r>
                <a:rPr lang="en-US" sz="2000" dirty="0">
                  <a:solidFill>
                    <a:schemeClr val="tx2"/>
                  </a:solidFill>
                  <a:latin typeface="Arial Narrow Regular"/>
                </a:rPr>
                <a:t>for high flow capacity in residential and commercial applications</a:t>
              </a: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6" name="Group 38"/>
          <p:cNvGrpSpPr/>
          <p:nvPr/>
        </p:nvGrpSpPr>
        <p:grpSpPr>
          <a:xfrm>
            <a:off x="990600" y="4723703"/>
            <a:ext cx="7672858" cy="4153597"/>
            <a:chOff x="7848600" y="5084128"/>
            <a:chExt cx="7672858" cy="4153597"/>
          </a:xfrm>
        </p:grpSpPr>
        <p:grpSp>
          <p:nvGrpSpPr>
            <p:cNvPr id="7"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241462" cy="3477875"/>
            </a:xfrm>
            <a:prstGeom prst="rect">
              <a:avLst/>
            </a:prstGeom>
            <a:noFill/>
          </p:spPr>
          <p:txBody>
            <a:bodyPr wrap="square" rtlCol="0">
              <a:spAutoFit/>
            </a:bodyPr>
            <a:lstStyle/>
            <a:p>
              <a:pPr marL="457200" indent="-457200">
                <a:buClr>
                  <a:schemeClr val="tx2"/>
                </a:buClr>
                <a:buFont typeface="Arial" panose="020B0604020202020204" pitchFamily="34" charset="0"/>
                <a:buChar char="•"/>
              </a:pPr>
              <a:r>
                <a:rPr lang="en-US" sz="2000" dirty="0">
                  <a:solidFill>
                    <a:schemeClr val="accent1"/>
                  </a:solidFill>
                  <a:latin typeface="Arial Narrow Regular"/>
                </a:rPr>
                <a:t>Direct drop-in replacement </a:t>
              </a:r>
              <a:r>
                <a:rPr lang="en-US" sz="2000" dirty="0">
                  <a:solidFill>
                    <a:schemeClr val="tx2"/>
                  </a:solidFill>
                  <a:latin typeface="Arial Narrow Regular"/>
                </a:rPr>
                <a:t>to the Watts 25AUB allowing you to eliminate re-piping providing significant savings in material, time, and total installation cost</a:t>
              </a:r>
            </a:p>
            <a:p>
              <a:pPr marL="457200" indent="-457200">
                <a:buClr>
                  <a:schemeClr val="tx2"/>
                </a:buClr>
                <a:buFont typeface="Arial" panose="020B0604020202020204" pitchFamily="34" charset="0"/>
                <a:buChar char="•"/>
              </a:pPr>
              <a:endParaRPr lang="en-US" sz="2000" dirty="0">
                <a:solidFill>
                  <a:schemeClr val="tx2"/>
                </a:solidFill>
                <a:latin typeface="Arial Narrow Regular"/>
              </a:endParaRPr>
            </a:p>
            <a:p>
              <a:pPr marL="457200" indent="-457200">
                <a:buClr>
                  <a:schemeClr val="tx2"/>
                </a:buClr>
                <a:buFont typeface="Arial" panose="020B0604020202020204" pitchFamily="34" charset="0"/>
                <a:buChar char="•"/>
              </a:pPr>
              <a:r>
                <a:rPr lang="en-US" sz="2000" dirty="0">
                  <a:solidFill>
                    <a:schemeClr val="tx2"/>
                  </a:solidFill>
                  <a:latin typeface="Arial Narrow Regular"/>
                </a:rPr>
                <a:t>½”, ¾”, 1”, 1 ¼”, 1 ½”, 2” sizes</a:t>
              </a:r>
              <a:endParaRPr lang="en-US" sz="2000" dirty="0">
                <a:solidFill>
                  <a:schemeClr val="accent1"/>
                </a:solidFill>
                <a:latin typeface="Arial Narrow Regular"/>
              </a:endParaRPr>
            </a:p>
            <a:p>
              <a:pPr marL="457200" indent="-457200">
                <a:buClr>
                  <a:schemeClr val="tx2"/>
                </a:buClr>
                <a:buFont typeface="Arial" panose="020B0604020202020204" pitchFamily="34" charset="0"/>
                <a:buChar char="•"/>
              </a:pPr>
              <a:endParaRPr lang="en-US" sz="2000" dirty="0">
                <a:solidFill>
                  <a:schemeClr val="tx2"/>
                </a:solidFill>
                <a:latin typeface="Arial Narrow Regular"/>
              </a:endParaRPr>
            </a:p>
            <a:p>
              <a:pPr marL="457200" indent="-457200">
                <a:buClr>
                  <a:schemeClr val="tx2"/>
                </a:buClr>
                <a:buFont typeface="Arial" panose="020B0604020202020204" pitchFamily="34" charset="0"/>
                <a:buChar char="•"/>
              </a:pPr>
              <a:r>
                <a:rPr lang="en-US" sz="2000" dirty="0">
                  <a:solidFill>
                    <a:schemeClr val="tx2"/>
                  </a:solidFill>
                  <a:latin typeface="Arial Narrow Regular"/>
                </a:rPr>
                <a:t>Cast bronze body and access covers, with stainless steel fasteners</a:t>
              </a:r>
            </a:p>
            <a:p>
              <a:pPr marL="457200" indent="-457200">
                <a:buClr>
                  <a:schemeClr val="tx2"/>
                </a:buClr>
                <a:buFont typeface="Arial" panose="020B0604020202020204" pitchFamily="34" charset="0"/>
                <a:buChar char="•"/>
              </a:pPr>
              <a:endParaRPr lang="en-US" sz="2000" dirty="0">
                <a:solidFill>
                  <a:schemeClr val="tx2"/>
                </a:solidFill>
                <a:latin typeface="Arial Narrow Regular"/>
              </a:endParaRPr>
            </a:p>
            <a:p>
              <a:pPr marL="457200" indent="-457200">
                <a:buClr>
                  <a:schemeClr val="tx2"/>
                </a:buClr>
                <a:buFont typeface="Arial" panose="020B0604020202020204" pitchFamily="34" charset="0"/>
                <a:buChar char="•"/>
              </a:pPr>
              <a:r>
                <a:rPr lang="en-US" sz="2000" dirty="0">
                  <a:solidFill>
                    <a:schemeClr val="tx2"/>
                  </a:solidFill>
                  <a:latin typeface="Arial Narrow Regular"/>
                </a:rPr>
                <a:t>Separate port with stainless steel strainer screen to catch debris</a:t>
              </a:r>
            </a:p>
          </p:txBody>
        </p:sp>
      </p:gr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19" name="TextBox 18"/>
          <p:cNvSpPr txBox="1"/>
          <p:nvPr/>
        </p:nvSpPr>
        <p:spPr>
          <a:xfrm>
            <a:off x="14020801" y="6210300"/>
            <a:ext cx="4267200" cy="1015663"/>
          </a:xfrm>
          <a:prstGeom prst="rect">
            <a:avLst/>
          </a:prstGeom>
          <a:solidFill>
            <a:schemeClr val="bg2"/>
          </a:solidFill>
        </p:spPr>
        <p:txBody>
          <a:bodyPr wrap="square" rtlCol="0">
            <a:spAutoFit/>
          </a:bodyPr>
          <a:lstStyle/>
          <a:p>
            <a:r>
              <a:rPr lang="en-US" sz="2000" b="1" dirty="0">
                <a:solidFill>
                  <a:schemeClr val="tx2"/>
                </a:solidFill>
                <a:latin typeface="Arial Narrow Regular"/>
              </a:rPr>
              <a:t>34-625XL</a:t>
            </a:r>
            <a:r>
              <a:rPr lang="en-US" sz="2000" dirty="0">
                <a:solidFill>
                  <a:schemeClr val="tx2"/>
                </a:solidFill>
                <a:latin typeface="Arial Narrow Regular"/>
              </a:rPr>
              <a:t> pressure reducing valve drop-in replacement </a:t>
            </a:r>
          </a:p>
          <a:p>
            <a:r>
              <a:rPr lang="en-US" sz="2000" dirty="0">
                <a:solidFill>
                  <a:schemeClr val="tx2"/>
                </a:solidFill>
                <a:latin typeface="Arial Narrow Regular"/>
              </a:rPr>
              <a:t>for the Watts 25AUB</a:t>
            </a:r>
          </a:p>
        </p:txBody>
      </p:sp>
      <p:pic>
        <p:nvPicPr>
          <p:cNvPr id="20" name="Picture 2"/>
          <p:cNvPicPr>
            <a:picLocks noChangeAspect="1" noChangeArrowheads="1"/>
          </p:cNvPicPr>
          <p:nvPr/>
        </p:nvPicPr>
        <p:blipFill rotWithShape="1">
          <a:blip r:embed="rId3" cstate="print"/>
          <a:srcRect r="4117"/>
          <a:stretch/>
        </p:blipFill>
        <p:spPr bwMode="auto">
          <a:xfrm>
            <a:off x="9448800" y="2485400"/>
            <a:ext cx="3524250" cy="6750428"/>
          </a:xfrm>
          <a:prstGeom prst="rect">
            <a:avLst/>
          </a:prstGeom>
          <a:noFill/>
          <a:ln w="9525">
            <a:noFill/>
            <a:miter lim="800000"/>
            <a:headEnd/>
            <a:tailEnd/>
          </a:ln>
        </p:spPr>
      </p:pic>
      <p:sp>
        <p:nvSpPr>
          <p:cNvPr id="21" name="TextBox 20"/>
          <p:cNvSpPr txBox="1"/>
          <p:nvPr/>
        </p:nvSpPr>
        <p:spPr>
          <a:xfrm>
            <a:off x="9296400" y="9029700"/>
            <a:ext cx="4724401" cy="1015663"/>
          </a:xfrm>
          <a:prstGeom prst="rect">
            <a:avLst/>
          </a:prstGeom>
          <a:solidFill>
            <a:schemeClr val="bg2"/>
          </a:solidFill>
        </p:spPr>
        <p:txBody>
          <a:bodyPr wrap="square" rtlCol="0">
            <a:spAutoFit/>
          </a:bodyPr>
          <a:lstStyle/>
          <a:p>
            <a:r>
              <a:rPr lang="en-US" sz="2000" b="1" dirty="0">
                <a:solidFill>
                  <a:schemeClr val="tx2"/>
                </a:solidFill>
                <a:latin typeface="Arial Narrow Regular"/>
              </a:rPr>
              <a:t>34-625XLSULU</a:t>
            </a:r>
            <a:r>
              <a:rPr lang="en-US" sz="2000" dirty="0">
                <a:solidFill>
                  <a:schemeClr val="tx2"/>
                </a:solidFill>
                <a:latin typeface="Arial Narrow Regular"/>
              </a:rPr>
              <a:t> pressure reducing </a:t>
            </a:r>
            <a:r>
              <a:rPr lang="en-US" sz="2000" b="1" dirty="0">
                <a:solidFill>
                  <a:schemeClr val="tx2"/>
                </a:solidFill>
                <a:latin typeface="Arial Narrow Regular"/>
              </a:rPr>
              <a:t>less union</a:t>
            </a:r>
            <a:r>
              <a:rPr lang="en-US" sz="2000" dirty="0">
                <a:solidFill>
                  <a:schemeClr val="tx2"/>
                </a:solidFill>
                <a:latin typeface="Arial Narrow Regular"/>
              </a:rPr>
              <a:t> assembly replacement using the existing Watts 25AUB union nut</a:t>
            </a:r>
          </a:p>
        </p:txBody>
      </p:sp>
      <p:sp>
        <p:nvSpPr>
          <p:cNvPr id="22" name="TextBox 21"/>
          <p:cNvSpPr txBox="1"/>
          <p:nvPr/>
        </p:nvSpPr>
        <p:spPr>
          <a:xfrm>
            <a:off x="9448800" y="800100"/>
            <a:ext cx="5422583" cy="1015663"/>
          </a:xfrm>
          <a:prstGeom prst="rect">
            <a:avLst/>
          </a:prstGeom>
          <a:solidFill>
            <a:schemeClr val="bg2"/>
          </a:solidFill>
        </p:spPr>
        <p:txBody>
          <a:bodyPr wrap="square" rtlCol="0">
            <a:spAutoFit/>
          </a:bodyPr>
          <a:lstStyle/>
          <a:p>
            <a:r>
              <a:rPr lang="en-US" sz="2000" dirty="0">
                <a:solidFill>
                  <a:schemeClr val="tx2"/>
                </a:solidFill>
                <a:latin typeface="Arial Narrow Regular"/>
              </a:rPr>
              <a:t>The 625XL is a direct competitor drop in replacement and offers all the benefits of the 600XL. </a:t>
            </a:r>
          </a:p>
        </p:txBody>
      </p:sp>
      <p:pic>
        <p:nvPicPr>
          <p:cNvPr id="26" name="Picture 25" descr="34-625XL_CMYK.png"/>
          <p:cNvPicPr>
            <a:picLocks noChangeAspect="1"/>
          </p:cNvPicPr>
          <p:nvPr/>
        </p:nvPicPr>
        <p:blipFill>
          <a:blip r:embed="rId4" cstate="print"/>
          <a:stretch>
            <a:fillRect/>
          </a:stretch>
        </p:blipFill>
        <p:spPr>
          <a:xfrm>
            <a:off x="12277805" y="137491"/>
            <a:ext cx="5822156" cy="6210300"/>
          </a:xfrm>
          <a:prstGeom prst="rect">
            <a:avLst/>
          </a:prstGeom>
        </p:spPr>
      </p:pic>
    </p:spTree>
    <p:extLst>
      <p:ext uri="{BB962C8B-B14F-4D97-AF65-F5344CB8AC3E}">
        <p14:creationId xmlns:p14="http://schemas.microsoft.com/office/powerpoint/2010/main" val="1979668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8288000" cy="103251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p:txBody>
          <a:bodyPr/>
          <a:lstStyle/>
          <a:p>
            <a:r>
              <a:rPr lang="en-US" dirty="0">
                <a:solidFill>
                  <a:schemeClr val="accent1"/>
                </a:solidFill>
              </a:rPr>
              <a:t>features &amp; benefits</a:t>
            </a:r>
            <a:br>
              <a:rPr lang="en-US" dirty="0"/>
            </a:br>
            <a:r>
              <a:rPr lang="en-US" dirty="0"/>
              <a:t>item</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17</a:t>
            </a:fld>
            <a:endParaRPr b="0" dirty="0">
              <a:latin typeface="Arial Regular" charset="0"/>
            </a:endParaRPr>
          </a:p>
        </p:txBody>
      </p:sp>
      <p:pic>
        <p:nvPicPr>
          <p:cNvPr id="2" name="Picture 1"/>
          <p:cNvPicPr>
            <a:picLocks noChangeAspect="1"/>
          </p:cNvPicPr>
          <p:nvPr/>
        </p:nvPicPr>
        <p:blipFill rotWithShape="1">
          <a:blip r:embed="rId3"/>
          <a:srcRect l="78334" t="32222" r="2500" b="30000"/>
          <a:stretch/>
        </p:blipFill>
        <p:spPr>
          <a:xfrm>
            <a:off x="2362200" y="3724158"/>
            <a:ext cx="13182600" cy="4871830"/>
          </a:xfrm>
          <a:prstGeom prst="rect">
            <a:avLst/>
          </a:prstGeom>
        </p:spPr>
      </p:pic>
      <p:sp>
        <p:nvSpPr>
          <p:cNvPr id="5" name="Rectangle 4"/>
          <p:cNvSpPr/>
          <p:nvPr/>
        </p:nvSpPr>
        <p:spPr>
          <a:xfrm>
            <a:off x="13792200" y="7224388"/>
            <a:ext cx="533400" cy="4572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7" name="Rectangle 6"/>
          <p:cNvSpPr/>
          <p:nvPr/>
        </p:nvSpPr>
        <p:spPr>
          <a:xfrm>
            <a:off x="13792200" y="7908945"/>
            <a:ext cx="533400" cy="457200"/>
          </a:xfrm>
          <a:prstGeom prst="rect">
            <a:avLst/>
          </a:prstGeom>
          <a:solidFill>
            <a:srgbClr val="EDEDEE"/>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8" name="Picture 7"/>
          <p:cNvPicPr>
            <a:picLocks noChangeAspect="1"/>
          </p:cNvPicPr>
          <p:nvPr/>
        </p:nvPicPr>
        <p:blipFill rotWithShape="1">
          <a:blip r:embed="rId3"/>
          <a:srcRect l="94231" t="64121" r="4107" b="31152"/>
          <a:stretch/>
        </p:blipFill>
        <p:spPr>
          <a:xfrm>
            <a:off x="13411200" y="6591300"/>
            <a:ext cx="1143000" cy="609600"/>
          </a:xfrm>
          <a:prstGeom prst="rect">
            <a:avLst/>
          </a:prstGeom>
        </p:spPr>
      </p:pic>
      <p:sp>
        <p:nvSpPr>
          <p:cNvPr id="9" name="Rectangle 8"/>
          <p:cNvSpPr/>
          <p:nvPr/>
        </p:nvSpPr>
        <p:spPr>
          <a:xfrm>
            <a:off x="2590800" y="7146234"/>
            <a:ext cx="12801600" cy="1678353"/>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Tree>
    <p:extLst>
      <p:ext uri="{BB962C8B-B14F-4D97-AF65-F5344CB8AC3E}">
        <p14:creationId xmlns:p14="http://schemas.microsoft.com/office/powerpoint/2010/main" val="3809779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features &amp; benefits</a:t>
            </a:r>
            <a:br>
              <a:rPr lang="en-US" dirty="0"/>
            </a:br>
            <a:r>
              <a:rPr lang="en-US" dirty="0"/>
              <a:t>options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18</a:t>
            </a:fld>
            <a:endParaRPr b="0" dirty="0">
              <a:latin typeface="Arial Regular" charset="0"/>
            </a:endParaRPr>
          </a:p>
        </p:txBody>
      </p:sp>
      <p:sp>
        <p:nvSpPr>
          <p:cNvPr id="18" name="Rectangle 17"/>
          <p:cNvSpPr/>
          <p:nvPr/>
        </p:nvSpPr>
        <p:spPr>
          <a:xfrm>
            <a:off x="3352800" y="8289572"/>
            <a:ext cx="3222520" cy="707886"/>
          </a:xfrm>
          <a:prstGeom prst="rect">
            <a:avLst/>
          </a:prstGeom>
        </p:spPr>
        <p:txBody>
          <a:bodyPr wrap="square">
            <a:spAutoFit/>
          </a:bodyPr>
          <a:lstStyle/>
          <a:p>
            <a:r>
              <a:rPr lang="en-US" sz="2000" dirty="0">
                <a:latin typeface="Arial Narrow Regular"/>
              </a:rPr>
              <a:t>2”-4” dial sizes</a:t>
            </a:r>
          </a:p>
          <a:p>
            <a:r>
              <a:rPr lang="en-US" sz="2000" dirty="0">
                <a:latin typeface="Arial Narrow Regular"/>
              </a:rPr>
              <a:t>Ranges 0-400</a:t>
            </a:r>
          </a:p>
        </p:txBody>
      </p:sp>
      <p:sp>
        <p:nvSpPr>
          <p:cNvPr id="29" name="Rectangle 28"/>
          <p:cNvSpPr/>
          <p:nvPr/>
        </p:nvSpPr>
        <p:spPr>
          <a:xfrm>
            <a:off x="11349647" y="8572500"/>
            <a:ext cx="3222520" cy="400110"/>
          </a:xfrm>
          <a:prstGeom prst="rect">
            <a:avLst/>
          </a:prstGeom>
        </p:spPr>
        <p:txBody>
          <a:bodyPr wrap="square">
            <a:spAutoFit/>
          </a:bodyPr>
          <a:lstStyle/>
          <a:p>
            <a:endParaRPr lang="en-US" sz="2000" dirty="0">
              <a:solidFill>
                <a:schemeClr val="tx2"/>
              </a:solidFill>
              <a:latin typeface="Arial Narrow Regular"/>
            </a:endParaRPr>
          </a:p>
        </p:txBody>
      </p:sp>
      <p:sp>
        <p:nvSpPr>
          <p:cNvPr id="19" name="TextBox 18"/>
          <p:cNvSpPr txBox="1"/>
          <p:nvPr/>
        </p:nvSpPr>
        <p:spPr>
          <a:xfrm>
            <a:off x="2133600" y="7225747"/>
            <a:ext cx="5334000" cy="1015663"/>
          </a:xfrm>
          <a:prstGeom prst="rect">
            <a:avLst/>
          </a:prstGeom>
          <a:noFill/>
        </p:spPr>
        <p:txBody>
          <a:bodyPr wrap="square" rtlCol="0">
            <a:spAutoFit/>
          </a:bodyPr>
          <a:lstStyle/>
          <a:p>
            <a:r>
              <a:rPr lang="en-US" sz="2000" dirty="0">
                <a:latin typeface="Arial Narrow Regular"/>
              </a:rPr>
              <a:t>92-95 and 92-95A pressure gauges, to </a:t>
            </a:r>
            <a:r>
              <a:rPr lang="en-US" sz="2000" dirty="0">
                <a:solidFill>
                  <a:schemeClr val="accent1"/>
                </a:solidFill>
                <a:latin typeface="Arial Narrow Regular"/>
              </a:rPr>
              <a:t>monitor and set system pressure </a:t>
            </a:r>
            <a:r>
              <a:rPr lang="en-US" sz="2000" dirty="0">
                <a:latin typeface="Arial Narrow Regular"/>
              </a:rPr>
              <a:t>of Zurn Wilkins pressure reducing valves</a:t>
            </a:r>
          </a:p>
        </p:txBody>
      </p:sp>
      <p:pic>
        <p:nvPicPr>
          <p:cNvPr id="20" name="Picture 1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4600" y="2543507"/>
            <a:ext cx="4219085" cy="4014185"/>
          </a:xfrm>
          <a:prstGeom prst="rect">
            <a:avLst/>
          </a:prstGeom>
        </p:spPr>
      </p:pic>
      <p:sp>
        <p:nvSpPr>
          <p:cNvPr id="31" name="TextBox 30"/>
          <p:cNvSpPr txBox="1"/>
          <p:nvPr/>
        </p:nvSpPr>
        <p:spPr>
          <a:xfrm>
            <a:off x="11349646" y="7268170"/>
            <a:ext cx="4880954" cy="707886"/>
          </a:xfrm>
          <a:prstGeom prst="rect">
            <a:avLst/>
          </a:prstGeom>
          <a:noFill/>
        </p:spPr>
        <p:txBody>
          <a:bodyPr wrap="square" rtlCol="0">
            <a:spAutoFit/>
          </a:bodyPr>
          <a:lstStyle/>
          <a:p>
            <a:r>
              <a:rPr lang="en-US" sz="2000" dirty="0">
                <a:solidFill>
                  <a:schemeClr val="accent1"/>
                </a:solidFill>
                <a:latin typeface="Arial Narrow Regular"/>
              </a:rPr>
              <a:t>Complete repair kits</a:t>
            </a:r>
            <a:r>
              <a:rPr lang="en-US" sz="2000" dirty="0">
                <a:latin typeface="Arial Narrow Regular"/>
              </a:rPr>
              <a:t>, available for all models</a:t>
            </a:r>
          </a:p>
        </p:txBody>
      </p:sp>
      <p:pic>
        <p:nvPicPr>
          <p:cNvPr id="2" name="Picture 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91800" y="2738445"/>
            <a:ext cx="6010081" cy="4365216"/>
          </a:xfrm>
          <a:prstGeom prst="rect">
            <a:avLst/>
          </a:prstGeom>
        </p:spPr>
      </p:pic>
    </p:spTree>
    <p:extLst>
      <p:ext uri="{BB962C8B-B14F-4D97-AF65-F5344CB8AC3E}">
        <p14:creationId xmlns:p14="http://schemas.microsoft.com/office/powerpoint/2010/main" val="2927307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3810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3" name="Title 2"/>
          <p:cNvSpPr>
            <a:spLocks noGrp="1"/>
          </p:cNvSpPr>
          <p:nvPr>
            <p:ph type="title"/>
          </p:nvPr>
        </p:nvSpPr>
        <p:spPr/>
        <p:txBody>
          <a:bodyPr/>
          <a:lstStyle/>
          <a:p>
            <a:r>
              <a:rPr lang="en-US" dirty="0">
                <a:solidFill>
                  <a:schemeClr val="accent1"/>
                </a:solidFill>
              </a:rPr>
              <a:t>features &amp; benefits</a:t>
            </a:r>
            <a:br>
              <a:rPr lang="en-US" dirty="0"/>
            </a:br>
            <a:r>
              <a:rPr lang="en-US" dirty="0"/>
              <a:t>questions</a:t>
            </a:r>
            <a:endParaRPr lang="uk-UA" dirty="0"/>
          </a:p>
        </p:txBody>
      </p:sp>
      <p:graphicFrame>
        <p:nvGraphicFramePr>
          <p:cNvPr id="5" name="Table 4"/>
          <p:cNvGraphicFramePr>
            <a:graphicFrameLocks noGrp="1"/>
          </p:cNvGraphicFramePr>
          <p:nvPr>
            <p:extLst>
              <p:ext uri="{D42A27DB-BD31-4B8C-83A1-F6EECF244321}">
                <p14:modId xmlns:p14="http://schemas.microsoft.com/office/powerpoint/2010/main" val="2526637684"/>
              </p:ext>
            </p:extLst>
          </p:nvPr>
        </p:nvGraphicFramePr>
        <p:xfrm>
          <a:off x="876301" y="2628900"/>
          <a:ext cx="16344899" cy="5974080"/>
        </p:xfrm>
        <a:graphic>
          <a:graphicData uri="http://schemas.openxmlformats.org/drawingml/2006/table">
            <a:tbl>
              <a:tblPr firstRow="1" bandRow="1">
                <a:tableStyleId>{5C22544A-7EE6-4342-B048-85BDC9FD1C3A}</a:tableStyleId>
              </a:tblPr>
              <a:tblGrid>
                <a:gridCol w="4914899">
                  <a:extLst>
                    <a:ext uri="{9D8B030D-6E8A-4147-A177-3AD203B41FA5}">
                      <a16:colId xmlns:a16="http://schemas.microsoft.com/office/drawing/2014/main" val="20000"/>
                    </a:ext>
                  </a:extLst>
                </a:gridCol>
                <a:gridCol w="7791581">
                  <a:extLst>
                    <a:ext uri="{9D8B030D-6E8A-4147-A177-3AD203B41FA5}">
                      <a16:colId xmlns:a16="http://schemas.microsoft.com/office/drawing/2014/main" val="20001"/>
                    </a:ext>
                  </a:extLst>
                </a:gridCol>
                <a:gridCol w="3638419">
                  <a:extLst>
                    <a:ext uri="{9D8B030D-6E8A-4147-A177-3AD203B41FA5}">
                      <a16:colId xmlns:a16="http://schemas.microsoft.com/office/drawing/2014/main" val="20002"/>
                    </a:ext>
                  </a:extLst>
                </a:gridCol>
              </a:tblGrid>
              <a:tr h="640080">
                <a:tc>
                  <a:txBody>
                    <a:bodyPr/>
                    <a:lstStyle/>
                    <a:p>
                      <a:pPr algn="l"/>
                      <a:r>
                        <a:rPr lang="en-US" sz="1600" b="0" i="0" dirty="0">
                          <a:solidFill>
                            <a:schemeClr val="tx1"/>
                          </a:solidFill>
                          <a:latin typeface="Arial Narrow" panose="020B0606020202030204" pitchFamily="34" charset="0"/>
                        </a:rPr>
                        <a:t>How</a:t>
                      </a:r>
                      <a:r>
                        <a:rPr lang="en-US" sz="1600" b="0" i="0" baseline="0" dirty="0">
                          <a:solidFill>
                            <a:schemeClr val="tx1"/>
                          </a:solidFill>
                          <a:latin typeface="Arial Narrow" panose="020B0606020202030204" pitchFamily="34" charset="0"/>
                        </a:rPr>
                        <a:t> do you ensure that you have the most dependable pressure reducing devices?</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Use </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Effectively</a:t>
                      </a:r>
                      <a:r>
                        <a:rPr lang="en-US" sz="1600" b="0" i="0" baseline="0" dirty="0">
                          <a:solidFill>
                            <a:schemeClr val="tx1"/>
                          </a:solidFill>
                          <a:latin typeface="Arial Narrow" panose="020B0606020202030204" pitchFamily="34" charset="0"/>
                        </a:rPr>
                        <a:t> r</a:t>
                      </a:r>
                      <a:r>
                        <a:rPr lang="en-US" sz="1600" b="0" i="0" dirty="0">
                          <a:solidFill>
                            <a:schemeClr val="tx1"/>
                          </a:solidFill>
                          <a:latin typeface="Arial Narrow" panose="020B0606020202030204" pitchFamily="34" charset="0"/>
                        </a:rPr>
                        <a:t>educes</a:t>
                      </a:r>
                      <a:r>
                        <a:rPr lang="en-US" sz="1600" b="0" i="0" baseline="0" dirty="0">
                          <a:solidFill>
                            <a:schemeClr val="tx1"/>
                          </a:solidFill>
                          <a:latin typeface="Arial Narrow" panose="020B0606020202030204" pitchFamily="34" charset="0"/>
                        </a:rPr>
                        <a:t> high inlet pressure</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baseline="0" dirty="0">
                          <a:solidFill>
                            <a:schemeClr val="tx1"/>
                          </a:solidFill>
                          <a:latin typeface="Arial Narrow" panose="020B0606020202030204" pitchFamily="34" charset="0"/>
                        </a:rPr>
                        <a:t>Protects plumbing system</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baseline="0" dirty="0">
                          <a:solidFill>
                            <a:schemeClr val="tx1"/>
                          </a:solidFill>
                          <a:latin typeface="Arial Narrow" panose="020B0606020202030204" pitchFamily="34" charset="0"/>
                        </a:rPr>
                        <a:t>Meets code requirements</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baseline="0" dirty="0">
                          <a:solidFill>
                            <a:schemeClr val="tx1"/>
                          </a:solidFill>
                          <a:latin typeface="Arial Narrow" panose="020B0606020202030204" pitchFamily="34" charset="0"/>
                        </a:rPr>
                        <a:t>Water conservation</a:t>
                      </a:r>
                      <a:endParaRPr lang="uk-UA" sz="1600" b="0" i="0" dirty="0">
                        <a:solidFill>
                          <a:schemeClr val="tx1"/>
                        </a:solidFill>
                        <a:latin typeface="Arial Narrow" panose="020B0606020202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dirty="0">
                          <a:solidFill>
                            <a:schemeClr val="tx1"/>
                          </a:solidFill>
                          <a:latin typeface="Arial Narrow" panose="020B0606020202030204" pitchFamily="34" charset="0"/>
                        </a:rPr>
                        <a:t>Dependable</a:t>
                      </a:r>
                      <a:r>
                        <a:rPr lang="en-US" sz="1600" b="1" i="0" baseline="0" dirty="0">
                          <a:solidFill>
                            <a:schemeClr val="tx1"/>
                          </a:solidFill>
                          <a:latin typeface="Arial Narrow" panose="020B0606020202030204" pitchFamily="34" charset="0"/>
                        </a:rPr>
                        <a:t> Pressure Reduction</a:t>
                      </a:r>
                    </a:p>
                    <a:p>
                      <a:pPr algn="ctr"/>
                      <a:r>
                        <a:rPr lang="en-US" sz="1600" b="1" i="0" baseline="0" dirty="0">
                          <a:solidFill>
                            <a:schemeClr val="tx1"/>
                          </a:solidFill>
                          <a:latin typeface="Arial Narrow" panose="020B0606020202030204" pitchFamily="34" charset="0"/>
                        </a:rPr>
                        <a:t>Water Savings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640080">
                <a:tc>
                  <a:txBody>
                    <a:bodyPr/>
                    <a:lstStyle/>
                    <a:p>
                      <a:pPr algn="l"/>
                      <a:r>
                        <a:rPr lang="en-US" sz="1600" b="0" i="0" dirty="0">
                          <a:solidFill>
                            <a:schemeClr val="tx1"/>
                          </a:solidFill>
                          <a:latin typeface="Arial Narrow" panose="020B0606020202030204" pitchFamily="34" charset="0"/>
                        </a:rPr>
                        <a:t>What</a:t>
                      </a:r>
                      <a:r>
                        <a:rPr lang="en-US" sz="1600" b="0" i="0" baseline="0" dirty="0">
                          <a:solidFill>
                            <a:schemeClr val="tx1"/>
                          </a:solidFill>
                          <a:latin typeface="Arial Narrow" panose="020B0606020202030204" pitchFamily="34" charset="0"/>
                        </a:rPr>
                        <a:t> makes Zurn pressure reducing valves a contractor favorite for 40+ years?</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b="0" i="0" dirty="0">
                        <a:solidFill>
                          <a:schemeClr val="tx1"/>
                        </a:solidFill>
                        <a:latin typeface="Arial Narrow" panose="020B060602020203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Design</a:t>
                      </a:r>
                      <a:r>
                        <a:rPr lang="en-US" sz="1600" b="0" i="0" baseline="0" dirty="0">
                          <a:solidFill>
                            <a:schemeClr val="tx1"/>
                          </a:solidFill>
                          <a:latin typeface="Arial Narrow" panose="020B0606020202030204" pitchFamily="34" charset="0"/>
                        </a:rPr>
                        <a:t> &amp; Specify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Arial Narrow" panose="020B0606020202030204" pitchFamily="34" charset="0"/>
                        </a:rPr>
                        <a:t>Zurn Online</a:t>
                      </a:r>
                      <a:r>
                        <a:rPr lang="en-US" sz="1600" b="1" baseline="0" dirty="0">
                          <a:solidFill>
                            <a:schemeClr val="tx1"/>
                          </a:solidFill>
                          <a:latin typeface="Arial Narrow" panose="020B0606020202030204" pitchFamily="34" charset="0"/>
                        </a:rPr>
                        <a:t> Specification Tools</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Narrow" panose="020B0606020202030204" pitchFamily="34" charset="0"/>
                        </a:rPr>
                        <a:t>Durable bronze and composite construction</a:t>
                      </a:r>
                    </a:p>
                    <a:p>
                      <a:pPr algn="l"/>
                      <a:r>
                        <a:rPr lang="en-US" sz="1600" baseline="0" dirty="0">
                          <a:solidFill>
                            <a:schemeClr val="tx1"/>
                          </a:solidFill>
                          <a:latin typeface="Arial Narrow" panose="020B0606020202030204" pitchFamily="34" charset="0"/>
                        </a:rPr>
                        <a:t>Residential, commercial, industrial</a:t>
                      </a:r>
                    </a:p>
                    <a:p>
                      <a:pPr algn="l"/>
                      <a:r>
                        <a:rPr lang="en-US" sz="1600" baseline="0" dirty="0">
                          <a:solidFill>
                            <a:schemeClr val="tx1"/>
                          </a:solidFill>
                          <a:latin typeface="Arial Narrow" panose="020B0606020202030204" pitchFamily="34" charset="0"/>
                        </a:rPr>
                        <a:t>Time tested, contractor favored</a:t>
                      </a:r>
                    </a:p>
                    <a:p>
                      <a:pPr algn="l"/>
                      <a:r>
                        <a:rPr lang="en-US" sz="1600" baseline="0" dirty="0">
                          <a:solidFill>
                            <a:schemeClr val="tx1"/>
                          </a:solidFill>
                          <a:latin typeface="Arial Narrow" panose="020B0606020202030204" pitchFamily="34" charset="0"/>
                        </a:rPr>
                        <a:t>Lead-free</a:t>
                      </a:r>
                    </a:p>
                    <a:p>
                      <a:pPr algn="l"/>
                      <a:r>
                        <a:rPr lang="en-US" sz="1600" baseline="0" dirty="0">
                          <a:solidFill>
                            <a:schemeClr val="tx1"/>
                          </a:solidFill>
                          <a:latin typeface="Arial Narrow" panose="020B0606020202030204" pitchFamily="34" charset="0"/>
                        </a:rPr>
                        <a:t>Customizable tailpieces</a:t>
                      </a:r>
                      <a:endParaRPr lang="en-US" sz="1600" dirty="0">
                        <a:solidFill>
                          <a:schemeClr val="tx1"/>
                        </a:solidFill>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endParaRPr lang="uk-UA" sz="1600" b="0" i="0" dirty="0">
                        <a:solidFill>
                          <a:schemeClr val="tx1"/>
                        </a:solidFill>
                        <a:latin typeface="Arial Narrow" panose="020B0606020202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b="1" i="0" baseline="0" dirty="0">
                          <a:solidFill>
                            <a:schemeClr val="tx1"/>
                          </a:solidFill>
                          <a:latin typeface="Arial Narrow" panose="020B0606020202030204" pitchFamily="34" charset="0"/>
                        </a:rPr>
                        <a:t>Highly Durable</a:t>
                      </a:r>
                    </a:p>
                    <a:p>
                      <a:pPr marL="0" marR="0" indent="0" algn="ctr" defTabSz="1371600" rtl="0" eaLnBrk="1" fontAlgn="auto" latinLnBrk="0" hangingPunct="1">
                        <a:lnSpc>
                          <a:spcPct val="100000"/>
                        </a:lnSpc>
                        <a:spcBef>
                          <a:spcPts val="0"/>
                        </a:spcBef>
                        <a:spcAft>
                          <a:spcPts val="0"/>
                        </a:spcAft>
                        <a:buClrTx/>
                        <a:buSzTx/>
                        <a:buFontTx/>
                        <a:buNone/>
                        <a:tabLst/>
                        <a:defRPr/>
                      </a:pPr>
                      <a:r>
                        <a:rPr lang="en-US" sz="1600" b="1" i="0" baseline="0" dirty="0">
                          <a:solidFill>
                            <a:schemeClr val="tx1"/>
                          </a:solidFill>
                          <a:latin typeface="Arial Narrow" panose="020B0606020202030204" pitchFamily="34" charset="0"/>
                        </a:rPr>
                        <a:t>Superior Corrosion Resistance</a:t>
                      </a:r>
                      <a:endParaRPr lang="uk-UA" sz="1600" b="1" i="0" dirty="0">
                        <a:solidFill>
                          <a:schemeClr val="tx1"/>
                        </a:solidFill>
                        <a:latin typeface="Arial Narrow" panose="020B0606020202030204" pitchFamily="34" charset="0"/>
                      </a:endParaRPr>
                    </a:p>
                    <a:p>
                      <a:pPr algn="ctr"/>
                      <a:r>
                        <a:rPr lang="en-US" sz="1600" b="1" i="0" dirty="0">
                          <a:solidFill>
                            <a:schemeClr val="tx1"/>
                          </a:solidFill>
                          <a:latin typeface="Arial Narrow" panose="020B0606020202030204" pitchFamily="34" charset="0"/>
                        </a:rPr>
                        <a:t>Contractor</a:t>
                      </a:r>
                      <a:r>
                        <a:rPr lang="en-US" sz="1600" b="1" i="0" baseline="0" dirty="0">
                          <a:solidFill>
                            <a:schemeClr val="tx1"/>
                          </a:solidFill>
                          <a:latin typeface="Arial Narrow" panose="020B0606020202030204" pitchFamily="34" charset="0"/>
                        </a:rPr>
                        <a:t> Favored</a:t>
                      </a:r>
                      <a:endParaRPr lang="uk-UA" sz="1600" b="1" i="0" dirty="0">
                        <a:solidFill>
                          <a:schemeClr val="tx1"/>
                        </a:solidFill>
                        <a:latin typeface="Arial Narrow" panose="020B0606020202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640080">
                <a:tc>
                  <a:txBody>
                    <a:bodyPr/>
                    <a:lstStyle/>
                    <a:p>
                      <a:pPr algn="l"/>
                      <a:r>
                        <a:rPr lang="en-US" sz="1600" b="0" i="0" dirty="0">
                          <a:solidFill>
                            <a:schemeClr val="tx1"/>
                          </a:solidFill>
                          <a:latin typeface="Arial Narrow" panose="020B0606020202030204" pitchFamily="34" charset="0"/>
                        </a:rPr>
                        <a:t>How</a:t>
                      </a:r>
                      <a:r>
                        <a:rPr lang="en-US" sz="1600" b="0" i="0" baseline="0" dirty="0">
                          <a:solidFill>
                            <a:schemeClr val="tx1"/>
                          </a:solidFill>
                          <a:latin typeface="Arial Narrow" panose="020B0606020202030204" pitchFamily="34" charset="0"/>
                        </a:rPr>
                        <a:t> important is ease of installation?</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Install </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Narrow" panose="020B0606020202030204" pitchFamily="34" charset="0"/>
                        </a:rPr>
                        <a:t>Zurn One Systems/ease/speed/quick shipping availability/affordability</a:t>
                      </a:r>
                      <a:r>
                        <a:rPr lang="en-US" sz="1600" dirty="0">
                          <a:solidFill>
                            <a:schemeClr val="tx1"/>
                          </a:solidFill>
                          <a:latin typeface="Arial Narrow" panose="020B0606020202030204" pitchFamily="34" charset="0"/>
                        </a:rPr>
                        <a:t> [component</a:t>
                      </a:r>
                      <a:r>
                        <a:rPr lang="en-US" sz="1600" baseline="0" dirty="0">
                          <a:solidFill>
                            <a:schemeClr val="tx1"/>
                          </a:solidFill>
                          <a:latin typeface="Arial Narrow" panose="020B0606020202030204" pitchFamily="34" charset="0"/>
                        </a:rPr>
                        <a:t> name/specification]</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Narrow" panose="020B0606020202030204" pitchFamily="34" charset="0"/>
                        </a:rPr>
                        <a:t>Horizontal or vertical installation</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Narrow" panose="020B0606020202030204" pitchFamily="34" charset="0"/>
                        </a:rPr>
                        <a:t>Retrofit</a:t>
                      </a:r>
                      <a:endParaRPr lang="en-US" sz="1600" dirty="0">
                        <a:solidFill>
                          <a:schemeClr val="tx1"/>
                        </a:solidFill>
                        <a:latin typeface="Arial Narrow" panose="020B0606020202030204" pitchFamily="34" charset="0"/>
                      </a:endParaRPr>
                    </a:p>
                    <a:p>
                      <a:pPr algn="l"/>
                      <a:endParaRPr lang="uk-UA" sz="1600" b="0" i="0" dirty="0">
                        <a:solidFill>
                          <a:schemeClr val="tx1"/>
                        </a:solidFill>
                        <a:latin typeface="Arial Narrow" panose="020B0606020202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dirty="0">
                          <a:solidFill>
                            <a:schemeClr val="tx1"/>
                          </a:solidFill>
                          <a:latin typeface="Arial Narrow" panose="020B0606020202030204" pitchFamily="34" charset="0"/>
                        </a:rPr>
                        <a:t>Ease of Installation</a:t>
                      </a:r>
                      <a:endParaRPr lang="uk-UA" sz="1600" b="1" i="0" dirty="0">
                        <a:solidFill>
                          <a:schemeClr val="tx1"/>
                        </a:solidFill>
                        <a:latin typeface="Arial Narrow" panose="020B0606020202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640080">
                <a:tc>
                  <a:txBody>
                    <a:bodyPr/>
                    <a:lstStyle/>
                    <a:p>
                      <a:pPr algn="l"/>
                      <a:r>
                        <a:rPr lang="en-US" sz="1600" b="0" i="0" dirty="0">
                          <a:solidFill>
                            <a:schemeClr val="tx1"/>
                          </a:solidFill>
                          <a:latin typeface="Arial Narrow" panose="020B0606020202030204" pitchFamily="34" charset="0"/>
                        </a:rPr>
                        <a:t>How</a:t>
                      </a:r>
                      <a:r>
                        <a:rPr lang="en-US" sz="1600" b="0" i="0" baseline="0" dirty="0">
                          <a:solidFill>
                            <a:schemeClr val="tx1"/>
                          </a:solidFill>
                          <a:latin typeface="Arial Narrow" panose="020B0606020202030204" pitchFamily="34" charset="0"/>
                        </a:rPr>
                        <a:t> important is ease of maintenance &amp; repair?</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Support </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Narrow" panose="020B0606020202030204" pitchFamily="34" charset="0"/>
                        </a:rPr>
                        <a:t>Repair ease</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Narrow" panose="020B0606020202030204" pitchFamily="34" charset="0"/>
                        </a:rPr>
                        <a:t>Threaded on bell with hex</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baseline="0" dirty="0">
                          <a:solidFill>
                            <a:schemeClr val="tx1"/>
                          </a:solidFill>
                          <a:latin typeface="Arial Narrow" panose="020B0606020202030204" pitchFamily="34" charset="0"/>
                        </a:rPr>
                        <a:t>Complete repair kits</a:t>
                      </a:r>
                      <a:endParaRPr lang="uk-UA" sz="1600" b="0" i="0" dirty="0">
                        <a:solidFill>
                          <a:schemeClr val="tx1"/>
                        </a:solidFill>
                        <a:latin typeface="Arial Narrow" panose="020B0606020202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dirty="0">
                          <a:solidFill>
                            <a:schemeClr val="tx1"/>
                          </a:solidFill>
                          <a:latin typeface="Arial Narrow" panose="020B0606020202030204" pitchFamily="34" charset="0"/>
                        </a:rPr>
                        <a:t>Ease of Maintenance &amp; Repair</a:t>
                      </a:r>
                      <a:endParaRPr lang="uk-UA" sz="1600" b="1" i="0" dirty="0">
                        <a:solidFill>
                          <a:schemeClr val="tx1"/>
                        </a:solidFill>
                        <a:latin typeface="Arial Narrow" panose="020B0606020202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4232" y="9232229"/>
            <a:ext cx="539368" cy="531877"/>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9302862"/>
            <a:ext cx="418710" cy="41871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3400" y="9259967"/>
            <a:ext cx="752477" cy="453636"/>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7924" y="9213874"/>
            <a:ext cx="471750" cy="471750"/>
          </a:xfrm>
          <a:prstGeom prst="rect">
            <a:avLst/>
          </a:prstGeom>
        </p:spPr>
      </p:pic>
      <p:pic>
        <p:nvPicPr>
          <p:cNvPr id="2" name="Picture 1"/>
          <p:cNvPicPr>
            <a:picLocks noChangeAspect="1"/>
          </p:cNvPicPr>
          <p:nvPr/>
        </p:nvPicPr>
        <p:blipFill>
          <a:blip r:embed="rId7"/>
          <a:stretch>
            <a:fillRect/>
          </a:stretch>
        </p:blipFill>
        <p:spPr>
          <a:xfrm>
            <a:off x="6604368" y="9232229"/>
            <a:ext cx="596142" cy="577015"/>
          </a:xfrm>
          <a:prstGeom prst="rect">
            <a:avLst/>
          </a:prstGeom>
        </p:spPr>
      </p:pic>
    </p:spTree>
    <p:extLst>
      <p:ext uri="{BB962C8B-B14F-4D97-AF65-F5344CB8AC3E}">
        <p14:creationId xmlns:p14="http://schemas.microsoft.com/office/powerpoint/2010/main" val="3769506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agenda</a:t>
            </a:r>
            <a:br>
              <a:rPr lang="en-US" dirty="0">
                <a:solidFill>
                  <a:schemeClr val="accent1"/>
                </a:solidFill>
              </a:rPr>
            </a:br>
            <a:r>
              <a:rPr lang="en-US" dirty="0"/>
              <a:t>what you’ll learn</a:t>
            </a: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a:t>
            </a:fld>
            <a:endParaRPr b="0" dirty="0">
              <a:latin typeface="Arial Regular" charset="0"/>
            </a:endParaRPr>
          </a:p>
        </p:txBody>
      </p:sp>
      <p:grpSp>
        <p:nvGrpSpPr>
          <p:cNvPr id="25" name="Group 24"/>
          <p:cNvGrpSpPr/>
          <p:nvPr/>
        </p:nvGrpSpPr>
        <p:grpSpPr>
          <a:xfrm>
            <a:off x="1562101" y="2666231"/>
            <a:ext cx="7239000" cy="1862048"/>
            <a:chOff x="1562101" y="3053723"/>
            <a:chExt cx="7239000" cy="1862048"/>
          </a:xfrm>
        </p:grpSpPr>
        <p:sp>
          <p:nvSpPr>
            <p:cNvPr id="4" name="TextBox 3"/>
            <p:cNvSpPr txBox="1"/>
            <p:nvPr/>
          </p:nvSpPr>
          <p:spPr>
            <a:xfrm>
              <a:off x="1562101"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01</a:t>
              </a:r>
              <a:endParaRPr lang="uk-UA" sz="11500" dirty="0">
                <a:solidFill>
                  <a:schemeClr val="accent1"/>
                </a:solidFill>
                <a:latin typeface="Arial Narrow Regular" charset="0"/>
              </a:endParaRPr>
            </a:p>
          </p:txBody>
        </p:sp>
        <p:sp>
          <p:nvSpPr>
            <p:cNvPr id="7" name="TextBox 6"/>
            <p:cNvSpPr txBox="1"/>
            <p:nvPr/>
          </p:nvSpPr>
          <p:spPr>
            <a:xfrm>
              <a:off x="3657601" y="3206123"/>
              <a:ext cx="5143500" cy="646331"/>
            </a:xfrm>
            <a:prstGeom prst="rect">
              <a:avLst/>
            </a:prstGeom>
            <a:noFill/>
          </p:spPr>
          <p:txBody>
            <a:bodyPr wrap="square" rtlCol="0">
              <a:spAutoFit/>
            </a:bodyPr>
            <a:lstStyle/>
            <a:p>
              <a:r>
                <a:rPr lang="en-US" sz="3600" dirty="0">
                  <a:solidFill>
                    <a:srgbClr val="0A091B"/>
                  </a:solidFill>
                  <a:latin typeface="Arial Narrow Regular" charset="0"/>
                </a:rPr>
                <a:t>value proposition</a:t>
              </a:r>
            </a:p>
          </p:txBody>
        </p:sp>
      </p:grpSp>
      <p:grpSp>
        <p:nvGrpSpPr>
          <p:cNvPr id="27" name="Group 26"/>
          <p:cNvGrpSpPr/>
          <p:nvPr/>
        </p:nvGrpSpPr>
        <p:grpSpPr>
          <a:xfrm>
            <a:off x="1562101" y="4983737"/>
            <a:ext cx="7239000" cy="1862048"/>
            <a:chOff x="1562101" y="5371229"/>
            <a:chExt cx="7239000" cy="1862048"/>
          </a:xfrm>
        </p:grpSpPr>
        <p:sp>
          <p:nvSpPr>
            <p:cNvPr id="11" name="TextBox 10"/>
            <p:cNvSpPr txBox="1"/>
            <p:nvPr/>
          </p:nvSpPr>
          <p:spPr>
            <a:xfrm>
              <a:off x="1562101"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03</a:t>
              </a:r>
              <a:endParaRPr lang="uk-UA" sz="11500" dirty="0">
                <a:solidFill>
                  <a:schemeClr val="accent1"/>
                </a:solidFill>
                <a:latin typeface="Arial Narrow Regular" charset="0"/>
              </a:endParaRPr>
            </a:p>
          </p:txBody>
        </p:sp>
        <p:sp>
          <p:nvSpPr>
            <p:cNvPr id="12" name="TextBox 11"/>
            <p:cNvSpPr txBox="1"/>
            <p:nvPr/>
          </p:nvSpPr>
          <p:spPr>
            <a:xfrm>
              <a:off x="3657601"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features &amp; benefits</a:t>
              </a:r>
              <a:endParaRPr lang="uk-UA" sz="3600" dirty="0">
                <a:solidFill>
                  <a:srgbClr val="0A091B"/>
                </a:solidFill>
                <a:latin typeface="Arial Narrow Regular" charset="0"/>
              </a:endParaRPr>
            </a:p>
          </p:txBody>
        </p:sp>
      </p:grpSp>
      <p:grpSp>
        <p:nvGrpSpPr>
          <p:cNvPr id="26" name="Group 25"/>
          <p:cNvGrpSpPr/>
          <p:nvPr/>
        </p:nvGrpSpPr>
        <p:grpSpPr>
          <a:xfrm>
            <a:off x="9486900" y="2666231"/>
            <a:ext cx="7239000" cy="1862048"/>
            <a:chOff x="9486900" y="3053723"/>
            <a:chExt cx="7239000" cy="1862048"/>
          </a:xfrm>
        </p:grpSpPr>
        <p:sp>
          <p:nvSpPr>
            <p:cNvPr id="15" name="TextBox 14"/>
            <p:cNvSpPr txBox="1"/>
            <p:nvPr/>
          </p:nvSpPr>
          <p:spPr>
            <a:xfrm>
              <a:off x="9486900"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02</a:t>
              </a:r>
              <a:endParaRPr lang="uk-UA" sz="11500" dirty="0">
                <a:solidFill>
                  <a:schemeClr val="accent1"/>
                </a:solidFill>
                <a:latin typeface="Arial Narrow Regular" charset="0"/>
              </a:endParaRPr>
            </a:p>
          </p:txBody>
        </p:sp>
        <p:sp>
          <p:nvSpPr>
            <p:cNvPr id="16" name="TextBox 15"/>
            <p:cNvSpPr txBox="1"/>
            <p:nvPr/>
          </p:nvSpPr>
          <p:spPr>
            <a:xfrm>
              <a:off x="11582400" y="3206123"/>
              <a:ext cx="5143500" cy="646331"/>
            </a:xfrm>
            <a:prstGeom prst="rect">
              <a:avLst/>
            </a:prstGeom>
            <a:noFill/>
          </p:spPr>
          <p:txBody>
            <a:bodyPr wrap="square" rtlCol="0">
              <a:spAutoFit/>
            </a:bodyPr>
            <a:lstStyle/>
            <a:p>
              <a:r>
                <a:rPr lang="en-US" sz="3600" dirty="0">
                  <a:solidFill>
                    <a:srgbClr val="0A091B"/>
                  </a:solidFill>
                  <a:latin typeface="Arial Narrow Regular" charset="0"/>
                </a:rPr>
                <a:t>how it works</a:t>
              </a:r>
              <a:endParaRPr lang="uk-UA" sz="3600" dirty="0">
                <a:solidFill>
                  <a:srgbClr val="0A091B"/>
                </a:solidFill>
                <a:latin typeface="Arial Narrow Regular" charset="0"/>
              </a:endParaRPr>
            </a:p>
          </p:txBody>
        </p:sp>
      </p:grpSp>
      <p:grpSp>
        <p:nvGrpSpPr>
          <p:cNvPr id="28" name="Group 27"/>
          <p:cNvGrpSpPr/>
          <p:nvPr/>
        </p:nvGrpSpPr>
        <p:grpSpPr>
          <a:xfrm>
            <a:off x="9486900" y="4983737"/>
            <a:ext cx="7239000" cy="1862048"/>
            <a:chOff x="9486900" y="5371229"/>
            <a:chExt cx="7239000" cy="1862048"/>
          </a:xfrm>
        </p:grpSpPr>
        <p:sp>
          <p:nvSpPr>
            <p:cNvPr id="19" name="TextBox 18"/>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04</a:t>
              </a:r>
              <a:endParaRPr lang="uk-UA" sz="11500" dirty="0">
                <a:solidFill>
                  <a:schemeClr val="accent1"/>
                </a:solidFill>
                <a:latin typeface="Arial Narrow Regular" charset="0"/>
              </a:endParaRPr>
            </a:p>
          </p:txBody>
        </p:sp>
        <p:sp>
          <p:nvSpPr>
            <p:cNvPr id="20" name="TextBox 19"/>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design &amp; specify</a:t>
              </a:r>
              <a:endParaRPr lang="uk-UA" sz="3600" dirty="0">
                <a:solidFill>
                  <a:srgbClr val="0A091B"/>
                </a:solidFill>
                <a:latin typeface="Arial Narrow Regular" charset="0"/>
              </a:endParaRPr>
            </a:p>
          </p:txBody>
        </p:sp>
      </p:grpSp>
      <p:grpSp>
        <p:nvGrpSpPr>
          <p:cNvPr id="29" name="Group 28"/>
          <p:cNvGrpSpPr/>
          <p:nvPr/>
        </p:nvGrpSpPr>
        <p:grpSpPr>
          <a:xfrm>
            <a:off x="1562101" y="7320052"/>
            <a:ext cx="7239000" cy="1862048"/>
            <a:chOff x="9486900" y="5371229"/>
            <a:chExt cx="7239000" cy="1862048"/>
          </a:xfrm>
        </p:grpSpPr>
        <p:sp>
          <p:nvSpPr>
            <p:cNvPr id="30" name="TextBox 29"/>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05</a:t>
              </a:r>
              <a:endParaRPr lang="uk-UA" sz="11500" dirty="0">
                <a:solidFill>
                  <a:schemeClr val="accent1"/>
                </a:solidFill>
                <a:latin typeface="Arial Narrow Regular" charset="0"/>
              </a:endParaRPr>
            </a:p>
          </p:txBody>
        </p:sp>
        <p:sp>
          <p:nvSpPr>
            <p:cNvPr id="31" name="TextBox 30"/>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summary</a:t>
              </a:r>
              <a:endParaRPr lang="uk-UA" sz="3600" dirty="0">
                <a:solidFill>
                  <a:srgbClr val="0A091B"/>
                </a:solidFill>
                <a:latin typeface="Arial Narrow Regular" charset="0"/>
              </a:endParaRPr>
            </a:p>
          </p:txBody>
        </p:sp>
      </p:grpSp>
      <p:grpSp>
        <p:nvGrpSpPr>
          <p:cNvPr id="21" name="Group 20"/>
          <p:cNvGrpSpPr/>
          <p:nvPr/>
        </p:nvGrpSpPr>
        <p:grpSpPr>
          <a:xfrm>
            <a:off x="9448800" y="7277100"/>
            <a:ext cx="7239000" cy="1862048"/>
            <a:chOff x="9486900" y="5371229"/>
            <a:chExt cx="7239000" cy="1862048"/>
          </a:xfrm>
        </p:grpSpPr>
        <p:sp>
          <p:nvSpPr>
            <p:cNvPr id="22" name="TextBox 21"/>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06</a:t>
              </a:r>
              <a:endParaRPr lang="uk-UA" sz="11500" dirty="0">
                <a:solidFill>
                  <a:schemeClr val="accent1"/>
                </a:solidFill>
                <a:latin typeface="Arial Narrow Regular" charset="0"/>
              </a:endParaRPr>
            </a:p>
          </p:txBody>
        </p:sp>
        <p:sp>
          <p:nvSpPr>
            <p:cNvPr id="23" name="TextBox 22"/>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resources</a:t>
              </a:r>
              <a:endParaRPr lang="uk-UA" sz="3600" dirty="0">
                <a:solidFill>
                  <a:srgbClr val="0A091B"/>
                </a:solidFill>
                <a:latin typeface="Arial Narrow Regular" charset="0"/>
              </a:endParaRPr>
            </a:p>
          </p:txBody>
        </p:sp>
      </p:grpSp>
    </p:spTree>
    <p:extLst>
      <p:ext uri="{BB962C8B-B14F-4D97-AF65-F5344CB8AC3E}">
        <p14:creationId xmlns:p14="http://schemas.microsoft.com/office/powerpoint/2010/main" val="3502268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447" y="0"/>
            <a:ext cx="118872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9" name="Content Placeholder 2"/>
          <p:cNvSpPr txBox="1">
            <a:spLocks/>
          </p:cNvSpPr>
          <p:nvPr/>
        </p:nvSpPr>
        <p:spPr>
          <a:xfrm>
            <a:off x="12496801" y="1768801"/>
            <a:ext cx="5181599" cy="666301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0" indent="0">
              <a:buFont typeface="Arial" panose="020B0604020202020204" pitchFamily="34" charset="0"/>
              <a:buNone/>
            </a:pPr>
            <a:r>
              <a:rPr lang="en-US" sz="4000" dirty="0">
                <a:solidFill>
                  <a:schemeClr val="bg2"/>
                </a:solidFill>
                <a:latin typeface="Arial Narrow Regular"/>
              </a:rPr>
              <a:t>Test Your Knowledge</a:t>
            </a:r>
          </a:p>
          <a:p>
            <a:pPr marL="0" indent="0">
              <a:buFont typeface="Arial" panose="020B0604020202020204" pitchFamily="34" charset="0"/>
              <a:buNone/>
            </a:pPr>
            <a:r>
              <a:rPr lang="en-US" sz="2000" b="1" dirty="0">
                <a:solidFill>
                  <a:schemeClr val="bg2"/>
                </a:solidFill>
                <a:latin typeface="Arial Narrow Regular"/>
              </a:rPr>
              <a:t>What are Zurn pressure reducing valves’ top 3 benefits?</a:t>
            </a:r>
          </a:p>
          <a:p>
            <a:pPr marL="0" indent="0">
              <a:buFont typeface="Arial" panose="020B0604020202020204" pitchFamily="34" charset="0"/>
              <a:buNone/>
            </a:pPr>
            <a:endParaRPr lang="en-US" sz="2000" b="1" dirty="0">
              <a:solidFill>
                <a:schemeClr val="bg2"/>
              </a:solidFill>
              <a:latin typeface="Arial Narrow Regular"/>
            </a:endParaRPr>
          </a:p>
          <a:p>
            <a:pPr marL="457200" indent="-457200">
              <a:buFont typeface="+mj-lt"/>
              <a:buAutoNum type="alphaUcPeriod"/>
            </a:pPr>
            <a:r>
              <a:rPr lang="en-US" sz="2000" b="1" dirty="0">
                <a:solidFill>
                  <a:schemeClr val="bg2"/>
                </a:solidFill>
                <a:latin typeface="Arial Narrow Regular"/>
              </a:rPr>
              <a:t>Ease of installation and maintenance with superior corrosion resistance</a:t>
            </a:r>
          </a:p>
          <a:p>
            <a:pPr marL="457200" indent="-457200">
              <a:buFont typeface="+mj-lt"/>
              <a:buAutoNum type="alphaUcPeriod"/>
            </a:pPr>
            <a:r>
              <a:rPr lang="en-US" sz="2000" b="1" dirty="0">
                <a:solidFill>
                  <a:schemeClr val="bg2"/>
                </a:solidFill>
                <a:latin typeface="Arial Narrow Regular"/>
              </a:rPr>
              <a:t>Highly durable construction, contractor favored</a:t>
            </a:r>
          </a:p>
          <a:p>
            <a:pPr marL="457200" indent="-457200">
              <a:buFont typeface="+mj-lt"/>
              <a:buAutoNum type="alphaUcPeriod"/>
            </a:pPr>
            <a:r>
              <a:rPr lang="en-US" sz="2000" b="1" dirty="0">
                <a:solidFill>
                  <a:schemeClr val="bg2"/>
                </a:solidFill>
                <a:latin typeface="Arial Narrow Regular"/>
              </a:rPr>
              <a:t>Prevents back siphonage</a:t>
            </a:r>
          </a:p>
          <a:p>
            <a:pPr marL="457200" indent="-457200">
              <a:buFont typeface="+mj-lt"/>
              <a:buAutoNum type="alphaUcPeriod"/>
            </a:pPr>
            <a:r>
              <a:rPr lang="en-US" sz="2000" b="1" dirty="0">
                <a:solidFill>
                  <a:schemeClr val="bg2"/>
                </a:solidFill>
                <a:latin typeface="Arial Narrow Regular"/>
              </a:rPr>
              <a:t>Dependable, code-compliant pressure reduction </a:t>
            </a:r>
          </a:p>
          <a:p>
            <a:pPr marL="0" indent="0">
              <a:buFont typeface="Arial" panose="020B0604020202020204" pitchFamily="34" charset="0"/>
              <a:buNone/>
            </a:pPr>
            <a:endParaRPr lang="en-US" sz="2000" dirty="0">
              <a:solidFill>
                <a:schemeClr val="bg2"/>
              </a:solidFill>
              <a:latin typeface="Arial Narrow Regular"/>
            </a:endParaRP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pic>
        <p:nvPicPr>
          <p:cNvPr id="12" name="Picture 11">
            <a:extLst>
              <a:ext uri="{FF2B5EF4-FFF2-40B4-BE49-F238E27FC236}">
                <a16:creationId xmlns:a16="http://schemas.microsoft.com/office/drawing/2014/main" id="{5A482C94-D175-44BB-A9E4-7FA8032F8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5163310"/>
            <a:ext cx="18440399" cy="18993610"/>
          </a:xfrm>
          <a:prstGeom prst="rect">
            <a:avLst/>
          </a:prstGeom>
        </p:spPr>
      </p:pic>
      <p:sp>
        <p:nvSpPr>
          <p:cNvPr id="13" name="Rectangle 12">
            <a:extLst>
              <a:ext uri="{FF2B5EF4-FFF2-40B4-BE49-F238E27FC236}">
                <a16:creationId xmlns:a16="http://schemas.microsoft.com/office/drawing/2014/main" id="{94E96EF8-BC68-4CBB-AB22-2B1E08800FE7}"/>
              </a:ext>
            </a:extLst>
          </p:cNvPr>
          <p:cNvSpPr/>
          <p:nvPr/>
        </p:nvSpPr>
        <p:spPr>
          <a:xfrm>
            <a:off x="-7288306" y="-342900"/>
            <a:ext cx="19175506" cy="109728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Tree>
    <p:extLst>
      <p:ext uri="{BB962C8B-B14F-4D97-AF65-F5344CB8AC3E}">
        <p14:creationId xmlns:p14="http://schemas.microsoft.com/office/powerpoint/2010/main" val="4149982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0058400" y="571411"/>
            <a:ext cx="7848600" cy="1338828"/>
          </a:xfrm>
        </p:spPr>
        <p:txBody>
          <a:bodyPr/>
          <a:lstStyle/>
          <a:p>
            <a:r>
              <a:rPr lang="en-US" dirty="0">
                <a:solidFill>
                  <a:schemeClr val="accent1"/>
                </a:solidFill>
              </a:rPr>
              <a:t>how to specify</a:t>
            </a:r>
            <a:br>
              <a:rPr lang="en-US" dirty="0"/>
            </a:br>
            <a:r>
              <a:rPr lang="en-US" dirty="0"/>
              <a:t>step-by-step</a:t>
            </a:r>
            <a:endParaRPr lang="uk-UA" dirty="0"/>
          </a:p>
        </p:txBody>
      </p:sp>
      <p:cxnSp>
        <p:nvCxnSpPr>
          <p:cNvPr id="46" name="Straight Connector 45"/>
          <p:cNvCxnSpPr>
            <a:stCxn id="30" idx="4"/>
            <a:endCxn id="53" idx="0"/>
          </p:cNvCxnSpPr>
          <p:nvPr/>
        </p:nvCxnSpPr>
        <p:spPr>
          <a:xfrm>
            <a:off x="12509613" y="3030115"/>
            <a:ext cx="25287"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53" idx="4"/>
            <a:endCxn id="58" idx="0"/>
          </p:cNvCxnSpPr>
          <p:nvPr/>
        </p:nvCxnSpPr>
        <p:spPr>
          <a:xfrm>
            <a:off x="12534900" y="4623577"/>
            <a:ext cx="0"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58" idx="4"/>
            <a:endCxn id="63" idx="0"/>
          </p:cNvCxnSpPr>
          <p:nvPr/>
        </p:nvCxnSpPr>
        <p:spPr>
          <a:xfrm>
            <a:off x="12534900" y="6217039"/>
            <a:ext cx="0" cy="1364861"/>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9677400" y="2552700"/>
            <a:ext cx="8534400" cy="1036609"/>
            <a:chOff x="10058400" y="2933700"/>
            <a:chExt cx="8610600" cy="1036609"/>
          </a:xfrm>
        </p:grpSpPr>
        <p:sp>
          <p:nvSpPr>
            <p:cNvPr id="30" name="Oval 29"/>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13411200" y="2933700"/>
              <a:ext cx="5257800" cy="646331"/>
            </a:xfrm>
            <a:prstGeom prst="rect">
              <a:avLst/>
            </a:prstGeom>
            <a:noFill/>
          </p:spPr>
          <p:txBody>
            <a:bodyPr wrap="square" rtlCol="0">
              <a:spAutoFit/>
            </a:bodyPr>
            <a:lstStyle/>
            <a:p>
              <a:r>
                <a:rPr lang="en-US" sz="3600" dirty="0">
                  <a:latin typeface="Arial Narrow Regular" charset="0"/>
                </a:rPr>
                <a:t>desired flow</a:t>
              </a:r>
              <a:endParaRPr lang="uk-UA" sz="3600" dirty="0">
                <a:latin typeface="Arial Narrow Regular" charset="0"/>
              </a:endParaRPr>
            </a:p>
          </p:txBody>
        </p:sp>
        <p:sp>
          <p:nvSpPr>
            <p:cNvPr id="40" name="TextBox 39"/>
            <p:cNvSpPr txBox="1"/>
            <p:nvPr/>
          </p:nvSpPr>
          <p:spPr>
            <a:xfrm>
              <a:off x="13411201" y="3570199"/>
              <a:ext cx="3886199" cy="400110"/>
            </a:xfrm>
            <a:prstGeom prst="rect">
              <a:avLst/>
            </a:prstGeom>
            <a:noFill/>
          </p:spPr>
          <p:txBody>
            <a:bodyPr wrap="square" rtlCol="0">
              <a:spAutoFit/>
            </a:bodyPr>
            <a:lstStyle/>
            <a:p>
              <a:r>
                <a:rPr lang="en-US" sz="2000" dirty="0">
                  <a:solidFill>
                    <a:schemeClr val="tx2"/>
                  </a:solidFill>
                  <a:latin typeface="Arial Regular" charset="0"/>
                </a:rPr>
                <a:t> </a:t>
              </a:r>
            </a:p>
          </p:txBody>
        </p:sp>
        <p:sp>
          <p:nvSpPr>
            <p:cNvPr id="50" name="TextBox 49"/>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grpSp>
      <p:grpSp>
        <p:nvGrpSpPr>
          <p:cNvPr id="52" name="Group 51"/>
          <p:cNvGrpSpPr/>
          <p:nvPr/>
        </p:nvGrpSpPr>
        <p:grpSpPr>
          <a:xfrm>
            <a:off x="9677400" y="4146162"/>
            <a:ext cx="8229600" cy="1036609"/>
            <a:chOff x="10058400" y="2933700"/>
            <a:chExt cx="8229600" cy="1036609"/>
          </a:xfrm>
        </p:grpSpPr>
        <p:sp>
          <p:nvSpPr>
            <p:cNvPr id="53" name="Oval 5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4" name="TextBox 53"/>
            <p:cNvSpPr txBox="1"/>
            <p:nvPr/>
          </p:nvSpPr>
          <p:spPr>
            <a:xfrm>
              <a:off x="13411200" y="2933700"/>
              <a:ext cx="3276600" cy="646331"/>
            </a:xfrm>
            <a:prstGeom prst="rect">
              <a:avLst/>
            </a:prstGeom>
            <a:noFill/>
          </p:spPr>
          <p:txBody>
            <a:bodyPr wrap="square" rtlCol="0">
              <a:spAutoFit/>
            </a:bodyPr>
            <a:lstStyle/>
            <a:p>
              <a:r>
                <a:rPr lang="en-US" sz="3600" dirty="0">
                  <a:latin typeface="Arial Narrow Regular" charset="0"/>
                </a:rPr>
                <a:t>pressure</a:t>
              </a:r>
              <a:endParaRPr lang="uk-UA" sz="3600" dirty="0">
                <a:latin typeface="Arial Narrow Regular" charset="0"/>
              </a:endParaRPr>
            </a:p>
          </p:txBody>
        </p:sp>
        <p:sp>
          <p:nvSpPr>
            <p:cNvPr id="55" name="TextBox 54"/>
            <p:cNvSpPr txBox="1"/>
            <p:nvPr/>
          </p:nvSpPr>
          <p:spPr>
            <a:xfrm>
              <a:off x="13411201" y="3570199"/>
              <a:ext cx="4876799" cy="400110"/>
            </a:xfrm>
            <a:prstGeom prst="rect">
              <a:avLst/>
            </a:prstGeom>
            <a:noFill/>
          </p:spPr>
          <p:txBody>
            <a:bodyPr wrap="square" rtlCol="0">
              <a:spAutoFit/>
            </a:bodyPr>
            <a:lstStyle/>
            <a:p>
              <a:r>
                <a:rPr lang="en-US" sz="2000" dirty="0">
                  <a:solidFill>
                    <a:schemeClr val="tx2"/>
                  </a:solidFill>
                  <a:latin typeface="Arial Regular" charset="0"/>
                </a:rPr>
                <a:t>Inlet and outlet; allowable fall-off</a:t>
              </a:r>
            </a:p>
          </p:txBody>
        </p:sp>
        <p:sp>
          <p:nvSpPr>
            <p:cNvPr id="56" name="TextBox 5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grpSp>
      <p:grpSp>
        <p:nvGrpSpPr>
          <p:cNvPr id="57" name="Group 56"/>
          <p:cNvGrpSpPr/>
          <p:nvPr/>
        </p:nvGrpSpPr>
        <p:grpSpPr>
          <a:xfrm>
            <a:off x="9677400" y="5739624"/>
            <a:ext cx="8229600" cy="1036609"/>
            <a:chOff x="10058400" y="2933700"/>
            <a:chExt cx="8229600" cy="1036609"/>
          </a:xfrm>
        </p:grpSpPr>
        <p:sp>
          <p:nvSpPr>
            <p:cNvPr id="58" name="Oval 57"/>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13411200" y="2933700"/>
              <a:ext cx="3276600" cy="646331"/>
            </a:xfrm>
            <a:prstGeom prst="rect">
              <a:avLst/>
            </a:prstGeom>
            <a:noFill/>
          </p:spPr>
          <p:txBody>
            <a:bodyPr wrap="square" rtlCol="0">
              <a:spAutoFit/>
            </a:bodyPr>
            <a:lstStyle/>
            <a:p>
              <a:r>
                <a:rPr lang="en-US" sz="3600" dirty="0">
                  <a:latin typeface="Arial Narrow Regular" charset="0"/>
                </a:rPr>
                <a:t>application</a:t>
              </a:r>
              <a:endParaRPr lang="uk-UA" sz="3600" dirty="0">
                <a:latin typeface="Arial Narrow Regular" charset="0"/>
              </a:endParaRPr>
            </a:p>
          </p:txBody>
        </p:sp>
        <p:sp>
          <p:nvSpPr>
            <p:cNvPr id="60" name="TextBox 59"/>
            <p:cNvSpPr txBox="1"/>
            <p:nvPr/>
          </p:nvSpPr>
          <p:spPr>
            <a:xfrm>
              <a:off x="13411201" y="3570199"/>
              <a:ext cx="4876799" cy="400110"/>
            </a:xfrm>
            <a:prstGeom prst="rect">
              <a:avLst/>
            </a:prstGeom>
            <a:noFill/>
          </p:spPr>
          <p:txBody>
            <a:bodyPr wrap="square" rtlCol="0">
              <a:spAutoFit/>
            </a:bodyPr>
            <a:lstStyle/>
            <a:p>
              <a:r>
                <a:rPr lang="en-US" sz="2000" dirty="0">
                  <a:solidFill>
                    <a:schemeClr val="tx2"/>
                  </a:solidFill>
                  <a:latin typeface="Arial Regular" charset="0"/>
                </a:rPr>
                <a:t>Outdoors or high temperature…</a:t>
              </a:r>
            </a:p>
          </p:txBody>
        </p:sp>
        <p:sp>
          <p:nvSpPr>
            <p:cNvPr id="61" name="TextBox 60"/>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grpSp>
      <p:grpSp>
        <p:nvGrpSpPr>
          <p:cNvPr id="62" name="Group 61"/>
          <p:cNvGrpSpPr/>
          <p:nvPr/>
        </p:nvGrpSpPr>
        <p:grpSpPr>
          <a:xfrm>
            <a:off x="9677400" y="7333085"/>
            <a:ext cx="8229600" cy="1344385"/>
            <a:chOff x="10058400" y="2933700"/>
            <a:chExt cx="8229600" cy="1344385"/>
          </a:xfrm>
        </p:grpSpPr>
        <p:sp>
          <p:nvSpPr>
            <p:cNvPr id="63" name="Oval 6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64" name="TextBox 63"/>
            <p:cNvSpPr txBox="1"/>
            <p:nvPr/>
          </p:nvSpPr>
          <p:spPr>
            <a:xfrm>
              <a:off x="13411200" y="2933700"/>
              <a:ext cx="3276600" cy="646331"/>
            </a:xfrm>
            <a:prstGeom prst="rect">
              <a:avLst/>
            </a:prstGeom>
            <a:noFill/>
          </p:spPr>
          <p:txBody>
            <a:bodyPr wrap="square" rtlCol="0">
              <a:spAutoFit/>
            </a:bodyPr>
            <a:lstStyle/>
            <a:p>
              <a:r>
                <a:rPr lang="en-US" sz="3600" dirty="0">
                  <a:latin typeface="Arial Narrow Regular" charset="0"/>
                </a:rPr>
                <a:t>other factors</a:t>
              </a:r>
              <a:endParaRPr lang="uk-UA" sz="3600" dirty="0">
                <a:latin typeface="Arial Narrow Regular" charset="0"/>
              </a:endParaRPr>
            </a:p>
          </p:txBody>
        </p:sp>
        <p:sp>
          <p:nvSpPr>
            <p:cNvPr id="65" name="TextBox 64"/>
            <p:cNvSpPr txBox="1"/>
            <p:nvPr/>
          </p:nvSpPr>
          <p:spPr>
            <a:xfrm>
              <a:off x="13411201" y="3570199"/>
              <a:ext cx="4876799" cy="707886"/>
            </a:xfrm>
            <a:prstGeom prst="rect">
              <a:avLst/>
            </a:prstGeom>
            <a:noFill/>
          </p:spPr>
          <p:txBody>
            <a:bodyPr wrap="square" rtlCol="0">
              <a:spAutoFit/>
            </a:bodyPr>
            <a:lstStyle/>
            <a:p>
              <a:r>
                <a:rPr lang="en-US" sz="2000" dirty="0">
                  <a:solidFill>
                    <a:schemeClr val="tx2"/>
                  </a:solidFill>
                  <a:latin typeface="Arial Regular" charset="0"/>
                </a:rPr>
                <a:t>Corrosion resistant, ease of repair and maintenance…</a:t>
              </a:r>
            </a:p>
          </p:txBody>
        </p:sp>
        <p:sp>
          <p:nvSpPr>
            <p:cNvPr id="66" name="TextBox 6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4</a:t>
              </a:r>
              <a:endParaRPr lang="uk-UA" sz="3600" dirty="0">
                <a:solidFill>
                  <a:schemeClr val="accent1"/>
                </a:solidFill>
                <a:latin typeface="Arial Narrow Regular" charset="0"/>
              </a:endParaRPr>
            </a:p>
          </p:txBody>
        </p:sp>
      </p:grpSp>
      <p:sp>
        <p:nvSpPr>
          <p:cNvPr id="27" name="TextBox 26"/>
          <p:cNvSpPr txBox="1"/>
          <p:nvPr/>
        </p:nvSpPr>
        <p:spPr>
          <a:xfrm>
            <a:off x="13030200" y="3133606"/>
            <a:ext cx="4876800" cy="400110"/>
          </a:xfrm>
          <a:prstGeom prst="rect">
            <a:avLst/>
          </a:prstGeom>
          <a:noFill/>
        </p:spPr>
        <p:txBody>
          <a:bodyPr wrap="square" rtlCol="0">
            <a:spAutoFit/>
          </a:bodyPr>
          <a:lstStyle/>
          <a:p>
            <a:r>
              <a:rPr lang="en-US" sz="2000" dirty="0">
                <a:solidFill>
                  <a:schemeClr val="tx2"/>
                </a:solidFill>
                <a:latin typeface="Arial Regular" charset="0"/>
              </a:rPr>
              <a:t>Multiple valves in parallel?</a:t>
            </a:r>
          </a:p>
        </p:txBody>
      </p:sp>
      <p:pic>
        <p:nvPicPr>
          <p:cNvPr id="31" name="Picture 30">
            <a:extLst>
              <a:ext uri="{FF2B5EF4-FFF2-40B4-BE49-F238E27FC236}">
                <a16:creationId xmlns:a16="http://schemas.microsoft.com/office/drawing/2014/main" id="{E9F637B2-ADC2-445A-BDD3-4176CAF9DCC6}"/>
              </a:ext>
            </a:extLst>
          </p:cNvPr>
          <p:cNvPicPr>
            <a:picLocks noChangeAspect="1"/>
          </p:cNvPicPr>
          <p:nvPr/>
        </p:nvPicPr>
        <p:blipFill rotWithShape="1">
          <a:blip r:embed="rId3">
            <a:extLst>
              <a:ext uri="{28A0092B-C50C-407E-A947-70E740481C1C}">
                <a14:useLocalDpi xmlns:a14="http://schemas.microsoft.com/office/drawing/2010/main" val="0"/>
              </a:ext>
            </a:extLst>
          </a:blip>
          <a:srcRect b="13912"/>
          <a:stretch/>
        </p:blipFill>
        <p:spPr>
          <a:xfrm>
            <a:off x="0" y="0"/>
            <a:ext cx="8364547" cy="10287000"/>
          </a:xfrm>
          <a:prstGeom prst="rect">
            <a:avLst/>
          </a:prstGeom>
        </p:spPr>
      </p:pic>
    </p:spTree>
    <p:extLst>
      <p:ext uri="{BB962C8B-B14F-4D97-AF65-F5344CB8AC3E}">
        <p14:creationId xmlns:p14="http://schemas.microsoft.com/office/powerpoint/2010/main" val="2800620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9646"/>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2" name="Title 1"/>
          <p:cNvSpPr>
            <a:spLocks noGrp="1"/>
          </p:cNvSpPr>
          <p:nvPr>
            <p:ph type="title"/>
          </p:nvPr>
        </p:nvSpPr>
        <p:spPr>
          <a:xfrm>
            <a:off x="876300" y="571411"/>
            <a:ext cx="8953500" cy="1338828"/>
          </a:xfrm>
        </p:spPr>
        <p:txBody>
          <a:bodyPr/>
          <a:lstStyle/>
          <a:p>
            <a:r>
              <a:rPr lang="en-US" dirty="0">
                <a:solidFill>
                  <a:schemeClr val="accent1"/>
                </a:solidFill>
              </a:rPr>
              <a:t>design &amp; specify</a:t>
            </a:r>
            <a:br>
              <a:rPr lang="en-US" dirty="0"/>
            </a:br>
            <a:r>
              <a:rPr lang="en-US" dirty="0"/>
              <a:t>pressure reducing valves</a:t>
            </a:r>
            <a:endParaRPr lang="uk-UA" dirty="0"/>
          </a:p>
        </p:txBody>
      </p:sp>
      <p:graphicFrame>
        <p:nvGraphicFramePr>
          <p:cNvPr id="19" name="Table 18"/>
          <p:cNvGraphicFramePr>
            <a:graphicFrameLocks noGrp="1"/>
          </p:cNvGraphicFramePr>
          <p:nvPr>
            <p:extLst>
              <p:ext uri="{D42A27DB-BD31-4B8C-83A1-F6EECF244321}">
                <p14:modId xmlns:p14="http://schemas.microsoft.com/office/powerpoint/2010/main" val="3363078834"/>
              </p:ext>
            </p:extLst>
          </p:nvPr>
        </p:nvGraphicFramePr>
        <p:xfrm>
          <a:off x="2057398" y="3866260"/>
          <a:ext cx="14249402" cy="5994020"/>
        </p:xfrm>
        <a:graphic>
          <a:graphicData uri="http://schemas.openxmlformats.org/drawingml/2006/table">
            <a:tbl>
              <a:tblPr>
                <a:tableStyleId>{5C22544A-7EE6-4342-B048-85BDC9FD1C3A}</a:tableStyleId>
              </a:tblPr>
              <a:tblGrid>
                <a:gridCol w="4341346">
                  <a:extLst>
                    <a:ext uri="{9D8B030D-6E8A-4147-A177-3AD203B41FA5}">
                      <a16:colId xmlns:a16="http://schemas.microsoft.com/office/drawing/2014/main" val="20000"/>
                    </a:ext>
                  </a:extLst>
                </a:gridCol>
                <a:gridCol w="2477014">
                  <a:extLst>
                    <a:ext uri="{9D8B030D-6E8A-4147-A177-3AD203B41FA5}">
                      <a16:colId xmlns:a16="http://schemas.microsoft.com/office/drawing/2014/main" val="20001"/>
                    </a:ext>
                  </a:extLst>
                </a:gridCol>
                <a:gridCol w="2477014">
                  <a:extLst>
                    <a:ext uri="{9D8B030D-6E8A-4147-A177-3AD203B41FA5}">
                      <a16:colId xmlns:a16="http://schemas.microsoft.com/office/drawing/2014/main" val="20004"/>
                    </a:ext>
                  </a:extLst>
                </a:gridCol>
                <a:gridCol w="2477014">
                  <a:extLst>
                    <a:ext uri="{9D8B030D-6E8A-4147-A177-3AD203B41FA5}">
                      <a16:colId xmlns:a16="http://schemas.microsoft.com/office/drawing/2014/main" val="20005"/>
                    </a:ext>
                  </a:extLst>
                </a:gridCol>
                <a:gridCol w="2477014">
                  <a:extLst>
                    <a:ext uri="{9D8B030D-6E8A-4147-A177-3AD203B41FA5}">
                      <a16:colId xmlns:a16="http://schemas.microsoft.com/office/drawing/2014/main" val="20006"/>
                    </a:ext>
                  </a:extLst>
                </a:gridCol>
              </a:tblGrid>
              <a:tr h="441960">
                <a:tc>
                  <a:txBody>
                    <a:bodyPr/>
                    <a:lstStyle/>
                    <a:p>
                      <a:r>
                        <a:rPr lang="en-US" sz="1800" b="1" dirty="0">
                          <a:solidFill>
                            <a:schemeClr val="bg2"/>
                          </a:solidFill>
                          <a:latin typeface="Arial Narrow" panose="020B0606020202030204" pitchFamily="34" charset="0"/>
                        </a:rPr>
                        <a:t>PRESSURE</a:t>
                      </a:r>
                      <a:r>
                        <a:rPr lang="en-US" sz="1800" b="1" baseline="0" dirty="0">
                          <a:solidFill>
                            <a:schemeClr val="bg2"/>
                          </a:solidFill>
                          <a:latin typeface="Arial Narrow" panose="020B0606020202030204" pitchFamily="34" charset="0"/>
                        </a:rPr>
                        <a:t> REDUCING VALVES</a:t>
                      </a:r>
                      <a:endParaRPr lang="en-US" sz="1800" b="1"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70XL</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500XL</a:t>
                      </a:r>
                    </a:p>
                    <a:p>
                      <a:r>
                        <a:rPr lang="en-US" sz="1000" b="0" dirty="0">
                          <a:solidFill>
                            <a:schemeClr val="bg2"/>
                          </a:solidFill>
                          <a:latin typeface="Arial Narrow" panose="020B0606020202030204" pitchFamily="34" charset="0"/>
                        </a:rPr>
                        <a:t>For high flow</a:t>
                      </a:r>
                      <a:r>
                        <a:rPr lang="en-US" sz="1000" b="0" baseline="0" dirty="0">
                          <a:solidFill>
                            <a:schemeClr val="bg2"/>
                          </a:solidFill>
                          <a:latin typeface="Arial Narrow" panose="020B0606020202030204" pitchFamily="34" charset="0"/>
                        </a:rPr>
                        <a:t> rates and low fall-off</a:t>
                      </a:r>
                      <a:endParaRPr lang="en-US" sz="1000" b="0"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600XL / 625XL</a:t>
                      </a:r>
                    </a:p>
                    <a:p>
                      <a:r>
                        <a:rPr lang="en-US" sz="1000" b="0" dirty="0">
                          <a:solidFill>
                            <a:schemeClr val="bg2"/>
                          </a:solidFill>
                          <a:latin typeface="Arial Narrow" panose="020B0606020202030204" pitchFamily="34" charset="0"/>
                        </a:rPr>
                        <a:t>For sandy, debris laden water requiring</a:t>
                      </a:r>
                      <a:r>
                        <a:rPr lang="en-US" sz="1000" b="0" baseline="0" dirty="0">
                          <a:solidFill>
                            <a:schemeClr val="bg2"/>
                          </a:solidFill>
                          <a:latin typeface="Arial Narrow" panose="020B0606020202030204" pitchFamily="34" charset="0"/>
                        </a:rPr>
                        <a:t> frequent cleaning</a:t>
                      </a:r>
                      <a:endParaRPr lang="en-US" sz="1000" b="0"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NR3XL</a:t>
                      </a:r>
                    </a:p>
                    <a:p>
                      <a:r>
                        <a:rPr lang="en-US" sz="1000" b="0" dirty="0">
                          <a:solidFill>
                            <a:schemeClr val="bg2"/>
                          </a:solidFill>
                          <a:latin typeface="Arial Narrow" panose="020B0606020202030204" pitchFamily="34" charset="0"/>
                        </a:rPr>
                        <a:t>Corrosion resistant plastic cartridge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280383">
                <a:tc>
                  <a:txBody>
                    <a:bodyPr/>
                    <a:lstStyle/>
                    <a:p>
                      <a:r>
                        <a:rPr lang="en-US" sz="1400" dirty="0">
                          <a:latin typeface="Arial Narrow" panose="020B0606020202030204" pitchFamily="34" charset="0"/>
                        </a:rPr>
                        <a:t>Residential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Residential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1400" dirty="0">
                          <a:latin typeface="Arial Narrow" panose="020B0606020202030204" pitchFamily="34" charset="0"/>
                        </a:rPr>
                        <a:t>Residential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Residential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0337">
                <a:tc>
                  <a:txBody>
                    <a:bodyPr/>
                    <a:lstStyle/>
                    <a:p>
                      <a:r>
                        <a:rPr lang="en-US" sz="1400" dirty="0">
                          <a:latin typeface="Arial Narrow" panose="020B0606020202030204" pitchFamily="34" charset="0"/>
                        </a:rPr>
                        <a:t>Light Commercial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Light Commercial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1400" dirty="0">
                          <a:latin typeface="Arial Narrow" panose="020B0606020202030204" pitchFamily="34" charset="0"/>
                        </a:rPr>
                        <a:t>Light Commercial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2"/>
                  </a:ext>
                </a:extLst>
              </a:tr>
              <a:tr h="290337">
                <a:tc>
                  <a:txBody>
                    <a:bodyPr/>
                    <a:lstStyle/>
                    <a:p>
                      <a:r>
                        <a:rPr lang="en-US" sz="1400" dirty="0">
                          <a:latin typeface="Arial Narrow" panose="020B0606020202030204" pitchFamily="34" charset="0"/>
                        </a:rPr>
                        <a:t>Commercial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1400" dirty="0">
                          <a:latin typeface="Arial Narrow" panose="020B0606020202030204" pitchFamily="34" charset="0"/>
                        </a:rPr>
                        <a:t>Commercial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Commercial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r h="295150">
                <a:tc>
                  <a:txBody>
                    <a:bodyPr/>
                    <a:lstStyle/>
                    <a:p>
                      <a:r>
                        <a:rPr lang="en-US" sz="1400" dirty="0">
                          <a:latin typeface="Arial Narrow" panose="020B0606020202030204" pitchFamily="34" charset="0"/>
                        </a:rPr>
                        <a:t>Industrial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1400" dirty="0">
                          <a:latin typeface="Arial Narrow" panose="020B0606020202030204" pitchFamily="34" charset="0"/>
                        </a:rPr>
                        <a:t>Industrial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4"/>
                  </a:ext>
                </a:extLst>
              </a:tr>
              <a:tr h="302115">
                <a:tc>
                  <a:txBody>
                    <a:bodyPr/>
                    <a:lstStyle/>
                    <a:p>
                      <a:r>
                        <a:rPr lang="en-US" sz="1400" dirty="0">
                          <a:latin typeface="Arial Narrow" panose="020B0606020202030204" pitchFamily="34" charset="0"/>
                        </a:rPr>
                        <a:t>Potable</a:t>
                      </a:r>
                      <a:r>
                        <a:rPr lang="en-US" sz="1400" baseline="0" dirty="0">
                          <a:latin typeface="Arial Narrow" panose="020B0606020202030204" pitchFamily="34" charset="0"/>
                        </a:rPr>
                        <a:t> Line Options</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For</a:t>
                      </a:r>
                      <a:r>
                        <a:rPr lang="en-US" sz="1400" baseline="0" dirty="0">
                          <a:latin typeface="Arial Narrow" panose="020B0606020202030204" pitchFamily="34" charset="0"/>
                        </a:rPr>
                        <a:t> Potable Water</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For</a:t>
                      </a:r>
                      <a:r>
                        <a:rPr lang="en-US" sz="1400" baseline="0" dirty="0">
                          <a:latin typeface="Arial Narrow" panose="020B0606020202030204" pitchFamily="34" charset="0"/>
                        </a:rPr>
                        <a:t> Potable Water</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For</a:t>
                      </a:r>
                      <a:r>
                        <a:rPr lang="en-US" sz="1400" baseline="0" dirty="0">
                          <a:latin typeface="Arial Narrow" panose="020B0606020202030204" pitchFamily="34" charset="0"/>
                        </a:rPr>
                        <a:t> Potable Water</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For</a:t>
                      </a:r>
                      <a:r>
                        <a:rPr lang="en-US" sz="1400" baseline="0" dirty="0">
                          <a:latin typeface="Arial Narrow" panose="020B0606020202030204" pitchFamily="34" charset="0"/>
                        </a:rPr>
                        <a:t> Potable Water</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02115">
                <a:tc>
                  <a:txBody>
                    <a:bodyPr/>
                    <a:lstStyle/>
                    <a:p>
                      <a:r>
                        <a:rPr lang="en-US" sz="1400" dirty="0">
                          <a:latin typeface="Arial Narrow" panose="020B0606020202030204" pitchFamily="34" charset="0"/>
                        </a:rPr>
                        <a:t>Size ½”, ¾”,1”, 1-1/4”, 1/2”, 2” or</a:t>
                      </a:r>
                      <a:r>
                        <a:rPr lang="en-US" sz="1400" baseline="0" dirty="0">
                          <a:latin typeface="Arial Narrow" panose="020B0606020202030204" pitchFamily="34" charset="0"/>
                        </a:rPr>
                        <a:t> greater</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¾”, 1”</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½” – 3”</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½” – 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½” – 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5451">
                <a:tc>
                  <a:txBody>
                    <a:bodyPr/>
                    <a:lstStyle/>
                    <a:p>
                      <a:r>
                        <a:rPr lang="en-US" sz="1400" dirty="0">
                          <a:latin typeface="Arial Narrow" panose="020B0606020202030204" pitchFamily="34" charset="0"/>
                        </a:rPr>
                        <a:t>Max Working</a:t>
                      </a:r>
                      <a:r>
                        <a:rPr lang="en-US" sz="1400" baseline="0" dirty="0">
                          <a:latin typeface="Arial Narrow" panose="020B0606020202030204" pitchFamily="34" charset="0"/>
                        </a:rPr>
                        <a:t> Pressure</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300 psi max</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300 psi max</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300 psi max</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400 psi / 300 psi max</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48640">
                <a:tc>
                  <a:txBody>
                    <a:bodyPr/>
                    <a:lstStyle/>
                    <a:p>
                      <a:r>
                        <a:rPr lang="en-US" sz="1400" dirty="0">
                          <a:latin typeface="Arial Narrow" panose="020B0606020202030204" pitchFamily="34" charset="0"/>
                        </a:rPr>
                        <a:t>Reduced Pressure Range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25 psi – 75 psi; </a:t>
                      </a:r>
                    </a:p>
                    <a:p>
                      <a:r>
                        <a:rPr lang="en-US" sz="1400" dirty="0">
                          <a:latin typeface="Arial Narrow" panose="020B0606020202030204" pitchFamily="34" charset="0"/>
                        </a:rPr>
                        <a:t>factory set to 50 psi</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25 psi – 75 psi</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25 psi – 75 psi</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15 to 75 psi; </a:t>
                      </a:r>
                    </a:p>
                    <a:p>
                      <a:r>
                        <a:rPr lang="en-US" sz="1400" dirty="0">
                          <a:latin typeface="Arial Narrow" panose="020B0606020202030204" pitchFamily="34" charset="0"/>
                        </a:rPr>
                        <a:t>factory set to 50 psi</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833215">
                <a:tc>
                  <a:txBody>
                    <a:bodyPr/>
                    <a:lstStyle/>
                    <a:p>
                      <a:r>
                        <a:rPr lang="en-US" sz="1400" dirty="0">
                          <a:latin typeface="Arial Narrow" panose="020B0606020202030204" pitchFamily="34" charset="0"/>
                        </a:rPr>
                        <a:t>Connections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Single</a:t>
                      </a:r>
                      <a:r>
                        <a:rPr lang="en-US" sz="1400" baseline="0" dirty="0">
                          <a:latin typeface="Arial Narrow" panose="020B0606020202030204" pitchFamily="34" charset="0"/>
                        </a:rPr>
                        <a:t> Union Female NPT (Standard)</a:t>
                      </a:r>
                    </a:p>
                    <a:p>
                      <a:r>
                        <a:rPr lang="en-US" sz="1400" baseline="0" dirty="0">
                          <a:latin typeface="Arial Narrow" panose="020B0606020202030204" pitchFamily="34" charset="0"/>
                        </a:rPr>
                        <a:t>+ DUC, DU, DULU and Copper options </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Single</a:t>
                      </a:r>
                      <a:r>
                        <a:rPr lang="en-US" sz="1400" baseline="0" dirty="0">
                          <a:latin typeface="Arial Narrow" panose="020B0606020202030204" pitchFamily="34" charset="0"/>
                        </a:rPr>
                        <a:t> Union Female NPT (Standard)</a:t>
                      </a:r>
                    </a:p>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Single</a:t>
                      </a:r>
                      <a:r>
                        <a:rPr lang="en-US" sz="1400" baseline="0" dirty="0">
                          <a:latin typeface="Arial Narrow" panose="020B0606020202030204" pitchFamily="34" charset="0"/>
                        </a:rPr>
                        <a:t> Union Female NPT (Standard)</a:t>
                      </a:r>
                    </a:p>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Single</a:t>
                      </a:r>
                      <a:r>
                        <a:rPr lang="en-US" sz="1400" baseline="0" dirty="0">
                          <a:latin typeface="Arial Narrow" panose="020B0606020202030204" pitchFamily="34" charset="0"/>
                        </a:rPr>
                        <a:t> Union Female NPT (Standard)</a:t>
                      </a:r>
                    </a:p>
                    <a:p>
                      <a:r>
                        <a:rPr lang="en-US" sz="1400" dirty="0">
                          <a:latin typeface="Arial Narrow" panose="020B0606020202030204" pitchFamily="34" charset="0"/>
                        </a:rPr>
                        <a:t>CPVC,</a:t>
                      </a:r>
                      <a:r>
                        <a:rPr lang="en-US" sz="1400" baseline="0" dirty="0">
                          <a:latin typeface="Arial Narrow" panose="020B0606020202030204" pitchFamily="34" charset="0"/>
                        </a:rPr>
                        <a:t> PEX</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5730">
                <a:tc>
                  <a:txBody>
                    <a:bodyPr/>
                    <a:lstStyle/>
                    <a:p>
                      <a:r>
                        <a:rPr lang="en-US" sz="1400" dirty="0">
                          <a:latin typeface="Arial Narrow" panose="020B0606020202030204" pitchFamily="34" charset="0"/>
                        </a:rPr>
                        <a:t>Max Working Water Temperature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140 </a:t>
                      </a:r>
                      <a:r>
                        <a:rPr lang="en-US" sz="1400" dirty="0">
                          <a:latin typeface="Calibri" panose="020F0502020204030204" pitchFamily="34" charset="0"/>
                        </a:rPr>
                        <a:t>°</a:t>
                      </a:r>
                      <a:r>
                        <a:rPr lang="en-US" sz="1400" dirty="0">
                          <a:latin typeface="Arial Narrow" panose="020B0606020202030204" pitchFamily="34" charset="0"/>
                        </a:rPr>
                        <a:t>F max</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140 </a:t>
                      </a:r>
                      <a:r>
                        <a:rPr lang="en-US" sz="1400" dirty="0">
                          <a:latin typeface="Calibri" panose="020F0502020204030204" pitchFamily="34" charset="0"/>
                        </a:rPr>
                        <a:t>°</a:t>
                      </a:r>
                      <a:r>
                        <a:rPr lang="en-US" sz="1400" dirty="0">
                          <a:latin typeface="Arial Narrow" panose="020B0606020202030204" pitchFamily="34" charset="0"/>
                        </a:rPr>
                        <a:t>F max</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140 </a:t>
                      </a:r>
                      <a:r>
                        <a:rPr lang="en-US" sz="1400" dirty="0">
                          <a:latin typeface="Calibri" panose="020F0502020204030204" pitchFamily="34" charset="0"/>
                        </a:rPr>
                        <a:t>°</a:t>
                      </a:r>
                      <a:r>
                        <a:rPr lang="en-US" sz="1400" dirty="0">
                          <a:latin typeface="Arial Narrow" panose="020B0606020202030204" pitchFamily="34" charset="0"/>
                        </a:rPr>
                        <a:t>F max</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140 </a:t>
                      </a:r>
                      <a:r>
                        <a:rPr lang="en-US" sz="1400" dirty="0">
                          <a:latin typeface="Calibri" panose="020F0502020204030204" pitchFamily="34" charset="0"/>
                        </a:rPr>
                        <a:t>°</a:t>
                      </a:r>
                      <a:r>
                        <a:rPr lang="en-US" sz="1400" dirty="0">
                          <a:latin typeface="Arial Narrow" panose="020B0606020202030204" pitchFamily="34" charset="0"/>
                        </a:rPr>
                        <a:t>F max</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5730">
                <a:tc>
                  <a:txBody>
                    <a:bodyPr/>
                    <a:lstStyle/>
                    <a:p>
                      <a:r>
                        <a:rPr lang="en-US" sz="1400" dirty="0">
                          <a:latin typeface="Arial Narrow" panose="020B0606020202030204" pitchFamily="34" charset="0"/>
                        </a:rPr>
                        <a:t>Ease of Repair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Easy</a:t>
                      </a:r>
                      <a:r>
                        <a:rPr lang="en-US" sz="1400" baseline="0" dirty="0">
                          <a:latin typeface="Arial Narrow" panose="020B0606020202030204" pitchFamily="34" charset="0"/>
                        </a:rPr>
                        <a:t> repair</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Easy</a:t>
                      </a:r>
                      <a:r>
                        <a:rPr lang="en-US" sz="1400" baseline="0" dirty="0">
                          <a:latin typeface="Arial Narrow" panose="020B0606020202030204" pitchFamily="34" charset="0"/>
                        </a:rPr>
                        <a:t> repair</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833215">
                <a:tc>
                  <a:txBody>
                    <a:bodyPr/>
                    <a:lstStyle/>
                    <a:p>
                      <a:r>
                        <a:rPr lang="en-US" sz="1400" dirty="0">
                          <a:latin typeface="Arial Narrow" panose="020B0606020202030204" pitchFamily="34" charset="0"/>
                        </a:rPr>
                        <a:t>Other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Replaceable cartridge</a:t>
                      </a:r>
                    </a:p>
                    <a:p>
                      <a:r>
                        <a:rPr lang="en-US" sz="1400" dirty="0">
                          <a:latin typeface="Arial Narrow" panose="020B0606020202030204" pitchFamily="34" charset="0"/>
                        </a:rPr>
                        <a:t>Integral stainless steel strainer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Corrosion-resistant internal parts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For quick, easy competitor replacement.</a:t>
                      </a:r>
                      <a:r>
                        <a:rPr lang="en-US" sz="1400" baseline="0" dirty="0">
                          <a:latin typeface="Arial Narrow" panose="020B0606020202030204" pitchFamily="34" charset="0"/>
                        </a:rPr>
                        <a:t> separate integral stainless steel strainer cap with separate access cover</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Replaceable acetal cartridge with integral stainless steel strainer;</a:t>
                      </a:r>
                      <a:r>
                        <a:rPr lang="en-US" sz="1400" baseline="0" dirty="0">
                          <a:latin typeface="Arial Narrow" panose="020B0606020202030204" pitchFamily="34" charset="0"/>
                        </a:rPr>
                        <a:t> short lay length for easy retrofit</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1959511"/>
            <a:ext cx="1360003" cy="1736190"/>
          </a:xfrm>
          <a:prstGeom prst="rect">
            <a:avLst/>
          </a:prstGeom>
        </p:spPr>
      </p:pic>
      <p:pic>
        <p:nvPicPr>
          <p:cNvPr id="13" name="Picture 12">
            <a:extLst>
              <a:ext uri="{FF2B5EF4-FFF2-40B4-BE49-F238E27FC236}">
                <a16:creationId xmlns:a16="http://schemas.microsoft.com/office/drawing/2014/main" id="{BDCDCA41-0D3C-4524-AA3B-793C99622A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73759" y="1468453"/>
            <a:ext cx="1887582" cy="2292538"/>
          </a:xfrm>
          <a:prstGeom prst="rect">
            <a:avLst/>
          </a:prstGeom>
        </p:spPr>
      </p:pic>
      <p:pic>
        <p:nvPicPr>
          <p:cNvPr id="14" name="Picture 13">
            <a:extLst>
              <a:ext uri="{FF2B5EF4-FFF2-40B4-BE49-F238E27FC236}">
                <a16:creationId xmlns:a16="http://schemas.microsoft.com/office/drawing/2014/main" id="{99FA66FD-9898-461D-BD41-B2E2C314C5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4193" y="1565708"/>
            <a:ext cx="2450287" cy="2523795"/>
          </a:xfrm>
          <a:prstGeom prst="rect">
            <a:avLst/>
          </a:prstGeom>
        </p:spPr>
      </p:pic>
      <p:pic>
        <p:nvPicPr>
          <p:cNvPr id="15" name="Picture 14">
            <a:extLst>
              <a:ext uri="{FF2B5EF4-FFF2-40B4-BE49-F238E27FC236}">
                <a16:creationId xmlns:a16="http://schemas.microsoft.com/office/drawing/2014/main" id="{48EC17CC-B4FE-4D7F-BF7F-AD62D1390D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4005" y="1383068"/>
            <a:ext cx="2045215" cy="2523795"/>
          </a:xfrm>
          <a:prstGeom prst="rect">
            <a:avLst/>
          </a:prstGeom>
        </p:spPr>
      </p:pic>
    </p:spTree>
    <p:extLst>
      <p:ext uri="{BB962C8B-B14F-4D97-AF65-F5344CB8AC3E}">
        <p14:creationId xmlns:p14="http://schemas.microsoft.com/office/powerpoint/2010/main" val="3086233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23</a:t>
            </a:fld>
            <a:endParaRPr b="0" dirty="0">
              <a:latin typeface="Arial Regular" charset="0"/>
            </a:endParaRPr>
          </a:p>
        </p:txBody>
      </p:sp>
      <p:pic>
        <p:nvPicPr>
          <p:cNvPr id="14" name="Picture 13"/>
          <p:cNvPicPr>
            <a:picLocks noChangeAspect="1"/>
          </p:cNvPicPr>
          <p:nvPr/>
        </p:nvPicPr>
        <p:blipFill rotWithShape="1">
          <a:blip r:embed="rId2"/>
          <a:srcRect l="10625" t="7037" r="61875" b="52593"/>
          <a:stretch/>
        </p:blipFill>
        <p:spPr>
          <a:xfrm>
            <a:off x="4267200" y="408132"/>
            <a:ext cx="11963400" cy="9878868"/>
          </a:xfrm>
          <a:prstGeom prst="rect">
            <a:avLst/>
          </a:prstGeom>
        </p:spPr>
      </p:pic>
      <p:sp>
        <p:nvSpPr>
          <p:cNvPr id="15" name="Rectangle 14"/>
          <p:cNvSpPr/>
          <p:nvPr/>
        </p:nvSpPr>
        <p:spPr>
          <a:xfrm>
            <a:off x="5029200" y="723900"/>
            <a:ext cx="5486400" cy="9906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8" name="Title 7"/>
          <p:cNvSpPr>
            <a:spLocks noGrp="1"/>
          </p:cNvSpPr>
          <p:nvPr>
            <p:ph type="title"/>
          </p:nvPr>
        </p:nvSpPr>
        <p:spPr>
          <a:xfrm>
            <a:off x="876300" y="571411"/>
            <a:ext cx="10325100" cy="1338828"/>
          </a:xfrm>
        </p:spPr>
        <p:txBody>
          <a:bodyPr/>
          <a:lstStyle/>
          <a:p>
            <a:r>
              <a:rPr lang="en-US" dirty="0">
                <a:solidFill>
                  <a:schemeClr val="accent1"/>
                </a:solidFill>
              </a:rPr>
              <a:t>design &amp; specify</a:t>
            </a:r>
            <a:br>
              <a:rPr lang="en-US" dirty="0"/>
            </a:br>
            <a:r>
              <a:rPr lang="en-US" dirty="0"/>
              <a:t>installation configurations</a:t>
            </a:r>
            <a:endParaRPr lang="uk-UA" dirty="0"/>
          </a:p>
        </p:txBody>
      </p:sp>
    </p:spTree>
    <p:extLst>
      <p:ext uri="{BB962C8B-B14F-4D97-AF65-F5344CB8AC3E}">
        <p14:creationId xmlns:p14="http://schemas.microsoft.com/office/powerpoint/2010/main" val="3872521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24</a:t>
            </a:fld>
            <a:endParaRPr b="0" dirty="0">
              <a:latin typeface="Arial Regular" charset="0"/>
            </a:endParaRPr>
          </a:p>
        </p:txBody>
      </p:sp>
      <p:sp>
        <p:nvSpPr>
          <p:cNvPr id="15" name="Rectangle 14"/>
          <p:cNvSpPr/>
          <p:nvPr/>
        </p:nvSpPr>
        <p:spPr>
          <a:xfrm>
            <a:off x="5029200" y="723900"/>
            <a:ext cx="5486400" cy="9906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2" name="Picture 1"/>
          <p:cNvPicPr>
            <a:picLocks noChangeAspect="1"/>
          </p:cNvPicPr>
          <p:nvPr/>
        </p:nvPicPr>
        <p:blipFill rotWithShape="1">
          <a:blip r:embed="rId2"/>
          <a:srcRect l="15416" t="37849" r="66042" b="52222"/>
          <a:stretch/>
        </p:blipFill>
        <p:spPr>
          <a:xfrm>
            <a:off x="9855200" y="7747000"/>
            <a:ext cx="8432800" cy="2540000"/>
          </a:xfrm>
          <a:prstGeom prst="rect">
            <a:avLst/>
          </a:prstGeom>
        </p:spPr>
      </p:pic>
      <p:pic>
        <p:nvPicPr>
          <p:cNvPr id="7" name="Picture 6"/>
          <p:cNvPicPr>
            <a:picLocks noChangeAspect="1"/>
          </p:cNvPicPr>
          <p:nvPr/>
        </p:nvPicPr>
        <p:blipFill rotWithShape="1">
          <a:blip r:embed="rId2"/>
          <a:srcRect l="15416" t="7778" r="66042" b="63455"/>
          <a:stretch/>
        </p:blipFill>
        <p:spPr>
          <a:xfrm>
            <a:off x="25400" y="387808"/>
            <a:ext cx="11045183" cy="9638984"/>
          </a:xfrm>
          <a:prstGeom prst="rect">
            <a:avLst/>
          </a:prstGeom>
        </p:spPr>
      </p:pic>
    </p:spTree>
    <p:extLst>
      <p:ext uri="{BB962C8B-B14F-4D97-AF65-F5344CB8AC3E}">
        <p14:creationId xmlns:p14="http://schemas.microsoft.com/office/powerpoint/2010/main" val="1947061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D4F04-A782-4E33-B71B-A3E4CA79F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58"/>
            <a:ext cx="11887200" cy="10740601"/>
          </a:xfrm>
          <a:prstGeom prst="rect">
            <a:avLst/>
          </a:prstGeom>
        </p:spPr>
      </p:pic>
      <p:sp>
        <p:nvSpPr>
          <p:cNvPr id="15" name="Rectangle 14"/>
          <p:cNvSpPr/>
          <p:nvPr/>
        </p:nvSpPr>
        <p:spPr>
          <a:xfrm>
            <a:off x="0" y="29135"/>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9" name="Content Placeholder 2"/>
          <p:cNvSpPr txBox="1">
            <a:spLocks/>
          </p:cNvSpPr>
          <p:nvPr/>
        </p:nvSpPr>
        <p:spPr>
          <a:xfrm>
            <a:off x="12496801" y="1768801"/>
            <a:ext cx="5105399" cy="666301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0" indent="0">
              <a:buFont typeface="Arial" panose="020B0604020202020204" pitchFamily="34" charset="0"/>
              <a:buNone/>
            </a:pPr>
            <a:r>
              <a:rPr lang="en-US" sz="4000" dirty="0">
                <a:solidFill>
                  <a:schemeClr val="bg2"/>
                </a:solidFill>
                <a:latin typeface="Arial Narrow Regular"/>
              </a:rPr>
              <a:t>Test Your Knowledge</a:t>
            </a:r>
          </a:p>
          <a:p>
            <a:pPr marL="0" indent="0">
              <a:buFont typeface="Arial" panose="020B0604020202020204" pitchFamily="34" charset="0"/>
              <a:buNone/>
            </a:pPr>
            <a:r>
              <a:rPr lang="en-US" sz="2000" b="1" dirty="0">
                <a:solidFill>
                  <a:schemeClr val="bg2"/>
                </a:solidFill>
                <a:latin typeface="Arial Narrow Regular"/>
              </a:rPr>
              <a:t>Place the following specify steps in the correct order:</a:t>
            </a:r>
          </a:p>
          <a:p>
            <a:pPr marL="0" indent="0">
              <a:buFont typeface="Arial" panose="020B0604020202020204" pitchFamily="34" charset="0"/>
              <a:buNone/>
            </a:pPr>
            <a:endParaRPr lang="en-US" sz="2000" b="1" dirty="0">
              <a:solidFill>
                <a:schemeClr val="bg2"/>
              </a:solidFill>
              <a:latin typeface="Arial Narrow Regular"/>
            </a:endParaRPr>
          </a:p>
          <a:p>
            <a:pPr marL="0" indent="0">
              <a:buFont typeface="Arial" panose="020B0604020202020204" pitchFamily="34" charset="0"/>
              <a:buNone/>
            </a:pPr>
            <a:r>
              <a:rPr lang="en-US" sz="2000" b="1" dirty="0">
                <a:solidFill>
                  <a:schemeClr val="bg2"/>
                </a:solidFill>
                <a:latin typeface="Arial Narrow Regular"/>
              </a:rPr>
              <a:t>A. Application</a:t>
            </a:r>
          </a:p>
          <a:p>
            <a:pPr marL="0" indent="0">
              <a:buFont typeface="Arial" panose="020B0604020202020204" pitchFamily="34" charset="0"/>
              <a:buNone/>
            </a:pPr>
            <a:r>
              <a:rPr lang="en-US" sz="2000" b="1" dirty="0">
                <a:solidFill>
                  <a:schemeClr val="bg2"/>
                </a:solidFill>
                <a:latin typeface="Arial Narrow Regular"/>
              </a:rPr>
              <a:t>B. Desired flow</a:t>
            </a:r>
          </a:p>
          <a:p>
            <a:pPr marL="0" indent="0">
              <a:buFont typeface="Arial" panose="020B0604020202020204" pitchFamily="34" charset="0"/>
              <a:buNone/>
            </a:pPr>
            <a:r>
              <a:rPr lang="en-US" sz="2000" b="1" dirty="0">
                <a:solidFill>
                  <a:schemeClr val="bg2"/>
                </a:solidFill>
                <a:latin typeface="Arial Narrow Regular"/>
              </a:rPr>
              <a:t>C. Other factors </a:t>
            </a:r>
          </a:p>
          <a:p>
            <a:pPr marL="0" indent="0">
              <a:buFont typeface="Arial" panose="020B0604020202020204" pitchFamily="34" charset="0"/>
              <a:buNone/>
            </a:pPr>
            <a:r>
              <a:rPr lang="en-US" sz="2000" b="1" dirty="0">
                <a:solidFill>
                  <a:schemeClr val="bg2"/>
                </a:solidFill>
                <a:latin typeface="Arial Narrow Regular"/>
              </a:rPr>
              <a:t>D. Pressure</a:t>
            </a:r>
          </a:p>
        </p:txBody>
      </p:sp>
    </p:spTree>
    <p:extLst>
      <p:ext uri="{BB962C8B-B14F-4D97-AF65-F5344CB8AC3E}">
        <p14:creationId xmlns:p14="http://schemas.microsoft.com/office/powerpoint/2010/main" val="1015099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6300" y="571411"/>
            <a:ext cx="9944100" cy="1338828"/>
          </a:xfrm>
        </p:spPr>
        <p:txBody>
          <a:bodyPr/>
          <a:lstStyle/>
          <a:p>
            <a:r>
              <a:rPr lang="en-US" dirty="0">
                <a:solidFill>
                  <a:schemeClr val="accent1"/>
                </a:solidFill>
              </a:rPr>
              <a:t>design &amp; specify</a:t>
            </a:r>
            <a:br>
              <a:rPr lang="en-US" dirty="0"/>
            </a:br>
            <a:r>
              <a:rPr lang="en-US" dirty="0"/>
              <a:t>tools</a:t>
            </a:r>
            <a:endParaRPr lang="uk-UA" dirty="0"/>
          </a:p>
        </p:txBody>
      </p:sp>
      <p:sp>
        <p:nvSpPr>
          <p:cNvPr id="4" name="Slide Number Placeholder 3"/>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26</a:t>
            </a:fld>
            <a:endParaRPr b="0" dirty="0">
              <a:latin typeface="Arial Regular" charset="0"/>
            </a:endParaRPr>
          </a:p>
        </p:txBody>
      </p:sp>
      <p:pic>
        <p:nvPicPr>
          <p:cNvPr id="6" name="Picture 5">
            <a:extLst>
              <a:ext uri="{FF2B5EF4-FFF2-40B4-BE49-F238E27FC236}">
                <a16:creationId xmlns:a16="http://schemas.microsoft.com/office/drawing/2014/main" id="{E55C587C-930A-FC44-9D47-78443A7684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631"/>
          <a:stretch/>
        </p:blipFill>
        <p:spPr>
          <a:xfrm>
            <a:off x="5867400" y="-4572"/>
            <a:ext cx="12420600" cy="3454617"/>
          </a:xfrm>
          <a:prstGeom prst="rect">
            <a:avLst/>
          </a:prstGeom>
        </p:spPr>
      </p:pic>
      <p:sp>
        <p:nvSpPr>
          <p:cNvPr id="2" name="Rectangle 1"/>
          <p:cNvSpPr/>
          <p:nvPr/>
        </p:nvSpPr>
        <p:spPr>
          <a:xfrm>
            <a:off x="16459200" y="9072685"/>
            <a:ext cx="1676400" cy="1100015"/>
          </a:xfrm>
          <a:prstGeom prst="rect">
            <a:avLst/>
          </a:prstGeom>
          <a:solidFill>
            <a:srgbClr val="F2F2F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7" name="Rectangle 6"/>
          <p:cNvSpPr/>
          <p:nvPr/>
        </p:nvSpPr>
        <p:spPr>
          <a:xfrm>
            <a:off x="533400" y="9186985"/>
            <a:ext cx="2209800" cy="1100015"/>
          </a:xfrm>
          <a:prstGeom prst="rect">
            <a:avLst/>
          </a:prstGeom>
          <a:solidFill>
            <a:srgbClr val="F2F2F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464154700"/>
              </p:ext>
            </p:extLst>
          </p:nvPr>
        </p:nvGraphicFramePr>
        <p:xfrm>
          <a:off x="5943600" y="6961465"/>
          <a:ext cx="12344400" cy="3137231"/>
        </p:xfrm>
        <a:graphic>
          <a:graphicData uri="http://schemas.openxmlformats.org/drawingml/2006/table">
            <a:tbl>
              <a:tblPr firstRow="1" bandRow="1">
                <a:tableStyleId>{5C22544A-7EE6-4342-B048-85BDC9FD1C3A}</a:tableStyleId>
              </a:tblPr>
              <a:tblGrid>
                <a:gridCol w="3833665">
                  <a:extLst>
                    <a:ext uri="{9D8B030D-6E8A-4147-A177-3AD203B41FA5}">
                      <a16:colId xmlns:a16="http://schemas.microsoft.com/office/drawing/2014/main" val="20000"/>
                    </a:ext>
                  </a:extLst>
                </a:gridCol>
                <a:gridCol w="8510735">
                  <a:extLst>
                    <a:ext uri="{9D8B030D-6E8A-4147-A177-3AD203B41FA5}">
                      <a16:colId xmlns:a16="http://schemas.microsoft.com/office/drawing/2014/main" val="20001"/>
                    </a:ext>
                  </a:extLst>
                </a:gridCol>
              </a:tblGrid>
              <a:tr h="152400">
                <a:tc gridSpan="2">
                  <a:txBody>
                    <a:bodyPr/>
                    <a:lstStyle/>
                    <a:p>
                      <a:pPr algn="l"/>
                      <a:r>
                        <a:rPr lang="en-US" sz="2800" b="0" i="0" dirty="0">
                          <a:solidFill>
                            <a:schemeClr val="bg1"/>
                          </a:solidFill>
                          <a:latin typeface="Arial Narrow Regular" charset="0"/>
                        </a:rPr>
                        <a:t>Zurn.com</a:t>
                      </a:r>
                      <a:r>
                        <a:rPr lang="en-US" sz="2800" b="0" i="0" baseline="0" dirty="0">
                          <a:solidFill>
                            <a:schemeClr val="bg1"/>
                          </a:solidFill>
                          <a:latin typeface="Arial Narrow Regular" charset="0"/>
                        </a:rPr>
                        <a:t> tools</a:t>
                      </a:r>
                      <a:endParaRPr lang="uk-UA" sz="2800" b="0" i="0" dirty="0">
                        <a:solidFill>
                          <a:schemeClr val="bg1"/>
                        </a:solidFill>
                        <a:latin typeface="Arial Narrow Regular"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l"/>
                      <a:endParaRPr lang="uk-UA" sz="2800" b="0" i="0" dirty="0">
                        <a:solidFill>
                          <a:schemeClr val="bg1"/>
                        </a:solidFill>
                        <a:latin typeface="Arial Narrow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4153">
                <a:tc>
                  <a:txBody>
                    <a:bodyPr/>
                    <a:lstStyle/>
                    <a:p>
                      <a:pPr algn="l"/>
                      <a:r>
                        <a:rPr lang="en-US" sz="1200" b="0" i="0" dirty="0">
                          <a:solidFill>
                            <a:schemeClr val="tx1"/>
                          </a:solidFill>
                          <a:latin typeface="Arial Regular" charset="0"/>
                        </a:rPr>
                        <a:t>inSpec</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Create configurations,</a:t>
                      </a:r>
                      <a:r>
                        <a:rPr lang="en-US" sz="1200" b="0" i="0" baseline="0" dirty="0">
                          <a:solidFill>
                            <a:schemeClr val="accent1"/>
                          </a:solidFill>
                          <a:latin typeface="Arial Regular" charset="0"/>
                        </a:rPr>
                        <a:t> solidify your basis of design, generate your submittal package, edit/share/copy projects</a:t>
                      </a:r>
                      <a:endParaRPr lang="uk-UA" sz="1200" b="0" i="0" dirty="0">
                        <a:solidFill>
                          <a:schemeClr val="accent1"/>
                        </a:solidFill>
                        <a:latin typeface="Arial Regular" charset="0"/>
                      </a:endParaRPr>
                    </a:p>
                  </a:txBody>
                  <a:tcPr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4153">
                <a:tc>
                  <a:txBody>
                    <a:bodyPr/>
                    <a:lstStyle/>
                    <a:p>
                      <a:pPr algn="l"/>
                      <a:r>
                        <a:rPr lang="en-US" sz="1200" b="0" i="0" dirty="0">
                          <a:solidFill>
                            <a:schemeClr val="tx1"/>
                          </a:solidFill>
                          <a:latin typeface="Arial Regular" charset="0"/>
                        </a:rPr>
                        <a:t>Manufacturer</a:t>
                      </a:r>
                      <a:r>
                        <a:rPr lang="en-US" sz="1200" b="0" i="0" baseline="0" dirty="0">
                          <a:solidFill>
                            <a:schemeClr val="tx1"/>
                          </a:solidFill>
                          <a:latin typeface="Arial Regular" charset="0"/>
                        </a:rPr>
                        <a:t> Cross Reference</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Select</a:t>
                      </a:r>
                      <a:r>
                        <a:rPr lang="en-US" sz="1200" b="0" i="0" baseline="0" dirty="0">
                          <a:solidFill>
                            <a:schemeClr val="accent1"/>
                          </a:solidFill>
                          <a:latin typeface="Arial Regular" charset="0"/>
                        </a:rPr>
                        <a:t> a manufacturer, then product, type, or competitor product number to find the corresponding Zurn Product</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4153">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Regular" charset="0"/>
                        </a:rPr>
                        <a:t>ARCAT</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CAD, BIM, and spec</a:t>
                      </a:r>
                      <a:r>
                        <a:rPr lang="en-US" sz="1200" b="0" i="0" baseline="0" dirty="0">
                          <a:solidFill>
                            <a:schemeClr val="accent1"/>
                          </a:solidFill>
                          <a:latin typeface="Arial Regular" charset="0"/>
                        </a:rPr>
                        <a:t> files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4153">
                <a:tc>
                  <a:txBody>
                    <a:bodyPr/>
                    <a:lstStyle/>
                    <a:p>
                      <a:pPr algn="l"/>
                      <a:r>
                        <a:rPr lang="en-US" sz="1200" b="0" i="0" dirty="0">
                          <a:solidFill>
                            <a:schemeClr val="tx1"/>
                          </a:solidFill>
                          <a:latin typeface="Arial Regular" charset="0"/>
                        </a:rPr>
                        <a:t>MasterSpec</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a:t>
                      </a:r>
                      <a:r>
                        <a:rPr lang="en-US" sz="1200" b="0" i="0" baseline="0" dirty="0">
                          <a:solidFill>
                            <a:schemeClr val="accent1"/>
                          </a:solidFill>
                          <a:latin typeface="Arial Regular" charset="0"/>
                        </a:rPr>
                        <a:t> spec files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4153">
                <a:tc>
                  <a:txBody>
                    <a:bodyPr/>
                    <a:lstStyle/>
                    <a:p>
                      <a:pPr algn="l"/>
                      <a:r>
                        <a:rPr lang="en-US" sz="1200" b="0" i="0" dirty="0">
                          <a:solidFill>
                            <a:schemeClr val="tx1"/>
                          </a:solidFill>
                          <a:latin typeface="Arial Regular" charset="0"/>
                        </a:rPr>
                        <a:t>BIM/Revit Files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Browse BIM objects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4153">
                <a:tc>
                  <a:txBody>
                    <a:bodyPr/>
                    <a:lstStyle/>
                    <a:p>
                      <a:pPr algn="l"/>
                      <a:r>
                        <a:rPr lang="en-US" sz="1200" b="0" i="0" dirty="0">
                          <a:solidFill>
                            <a:schemeClr val="tx1"/>
                          </a:solidFill>
                          <a:latin typeface="Arial Regular" charset="0"/>
                        </a:rPr>
                        <a:t>Cross Reference Guides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cross reference guides for individual products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4153">
                <a:tc>
                  <a:txBody>
                    <a:bodyPr/>
                    <a:lstStyle/>
                    <a:p>
                      <a:pPr algn="l"/>
                      <a:r>
                        <a:rPr lang="en-US" sz="1200" b="0" i="0" dirty="0">
                          <a:solidFill>
                            <a:schemeClr val="tx1"/>
                          </a:solidFill>
                          <a:latin typeface="Arial Regular" charset="0"/>
                        </a:rPr>
                        <a:t>Product Warranties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One Zurn terms and conditions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grpSp>
        <p:nvGrpSpPr>
          <p:cNvPr id="8" name="Group 7">
            <a:extLst>
              <a:ext uri="{FF2B5EF4-FFF2-40B4-BE49-F238E27FC236}">
                <a16:creationId xmlns:a16="http://schemas.microsoft.com/office/drawing/2014/main" id="{AFEF9BF8-EDFA-3B40-8604-89BC26D9D88B}"/>
              </a:ext>
            </a:extLst>
          </p:cNvPr>
          <p:cNvGrpSpPr/>
          <p:nvPr/>
        </p:nvGrpSpPr>
        <p:grpSpPr>
          <a:xfrm>
            <a:off x="15600631" y="3793306"/>
            <a:ext cx="2230169" cy="1301778"/>
            <a:chOff x="13096699" y="5169723"/>
            <a:chExt cx="5029066" cy="2784974"/>
          </a:xfrm>
        </p:grpSpPr>
        <p:sp>
          <p:nvSpPr>
            <p:cNvPr id="9" name="TextBox 8">
              <a:extLst>
                <a:ext uri="{FF2B5EF4-FFF2-40B4-BE49-F238E27FC236}">
                  <a16:creationId xmlns:a16="http://schemas.microsoft.com/office/drawing/2014/main" id="{696A3556-F637-C54F-AD28-68300E7E377D}"/>
                </a:ext>
              </a:extLst>
            </p:cNvPr>
            <p:cNvSpPr txBox="1"/>
            <p:nvPr/>
          </p:nvSpPr>
          <p:spPr>
            <a:xfrm>
              <a:off x="13096699" y="6440273"/>
              <a:ext cx="5029066" cy="1514424"/>
            </a:xfrm>
            <a:prstGeom prst="rect">
              <a:avLst/>
            </a:prstGeom>
            <a:noFill/>
          </p:spPr>
          <p:txBody>
            <a:bodyPr wrap="square" rtlCol="0">
              <a:spAutoFit/>
            </a:bodyPr>
            <a:lstStyle/>
            <a:p>
              <a:pPr algn="ctr"/>
              <a:r>
                <a:rPr lang="en-US" sz="2000" dirty="0">
                  <a:latin typeface="Arial Narrow Regular" charset="0"/>
                </a:rPr>
                <a:t>Edit, share </a:t>
              </a:r>
              <a:br>
                <a:rPr lang="en-US" sz="2000" dirty="0">
                  <a:latin typeface="Arial Narrow Regular" charset="0"/>
                </a:rPr>
              </a:br>
              <a:r>
                <a:rPr lang="en-US" sz="2000" dirty="0">
                  <a:latin typeface="Arial Narrow Regular" charset="0"/>
                </a:rPr>
                <a:t>and copy projects </a:t>
              </a:r>
              <a:endParaRPr lang="uk-UA" sz="2000" dirty="0">
                <a:latin typeface="Arial Narrow Regular" charset="0"/>
              </a:endParaRPr>
            </a:p>
          </p:txBody>
        </p:sp>
        <p:pic>
          <p:nvPicPr>
            <p:cNvPr id="10" name="Picture 9">
              <a:extLst>
                <a:ext uri="{FF2B5EF4-FFF2-40B4-BE49-F238E27FC236}">
                  <a16:creationId xmlns:a16="http://schemas.microsoft.com/office/drawing/2014/main" id="{3968332E-D751-4049-85E2-00093B63A6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48892" y="5169723"/>
              <a:ext cx="1292537" cy="1077114"/>
            </a:xfrm>
            <a:prstGeom prst="rect">
              <a:avLst/>
            </a:prstGeom>
          </p:spPr>
        </p:pic>
      </p:grpSp>
      <p:grpSp>
        <p:nvGrpSpPr>
          <p:cNvPr id="11" name="Group 10">
            <a:extLst>
              <a:ext uri="{FF2B5EF4-FFF2-40B4-BE49-F238E27FC236}">
                <a16:creationId xmlns:a16="http://schemas.microsoft.com/office/drawing/2014/main" id="{D7AB7BF3-1AE0-BB45-8BF4-AE3866448202}"/>
              </a:ext>
            </a:extLst>
          </p:cNvPr>
          <p:cNvGrpSpPr/>
          <p:nvPr/>
        </p:nvGrpSpPr>
        <p:grpSpPr>
          <a:xfrm>
            <a:off x="9359778" y="3772052"/>
            <a:ext cx="2146422" cy="1335599"/>
            <a:chOff x="4604857" y="5104787"/>
            <a:chExt cx="4840215" cy="2857331"/>
          </a:xfrm>
        </p:grpSpPr>
        <p:sp>
          <p:nvSpPr>
            <p:cNvPr id="12" name="TextBox 11">
              <a:extLst>
                <a:ext uri="{FF2B5EF4-FFF2-40B4-BE49-F238E27FC236}">
                  <a16:creationId xmlns:a16="http://schemas.microsoft.com/office/drawing/2014/main" id="{AD37B73F-959A-AE41-9116-A3F31B06ECC2}"/>
                </a:ext>
              </a:extLst>
            </p:cNvPr>
            <p:cNvSpPr txBox="1"/>
            <p:nvPr/>
          </p:nvSpPr>
          <p:spPr>
            <a:xfrm>
              <a:off x="4604857" y="6447693"/>
              <a:ext cx="4840215" cy="1514425"/>
            </a:xfrm>
            <a:prstGeom prst="rect">
              <a:avLst/>
            </a:prstGeom>
            <a:noFill/>
          </p:spPr>
          <p:txBody>
            <a:bodyPr wrap="square" rtlCol="0">
              <a:spAutoFit/>
            </a:bodyPr>
            <a:lstStyle/>
            <a:p>
              <a:pPr algn="ctr"/>
              <a:r>
                <a:rPr lang="en-US" sz="2000" dirty="0">
                  <a:latin typeface="Arial Narrow Regular" charset="0"/>
                </a:rPr>
                <a:t>Solidify your </a:t>
              </a:r>
              <a:br>
                <a:rPr lang="en-US" sz="2000" dirty="0">
                  <a:latin typeface="Arial Narrow Regular" charset="0"/>
                </a:rPr>
              </a:br>
              <a:r>
                <a:rPr lang="en-US" sz="2000" dirty="0">
                  <a:latin typeface="Arial Narrow Regular" charset="0"/>
                </a:rPr>
                <a:t>basis of design</a:t>
              </a:r>
              <a:endParaRPr lang="uk-UA" sz="2000" dirty="0">
                <a:latin typeface="Arial Narrow Regular" charset="0"/>
              </a:endParaRPr>
            </a:p>
          </p:txBody>
        </p:sp>
        <p:pic>
          <p:nvPicPr>
            <p:cNvPr id="13" name="Picture 12">
              <a:extLst>
                <a:ext uri="{FF2B5EF4-FFF2-40B4-BE49-F238E27FC236}">
                  <a16:creationId xmlns:a16="http://schemas.microsoft.com/office/drawing/2014/main" id="{D319F05A-3860-264E-9861-19A9B4FE04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1043" y="5104787"/>
              <a:ext cx="1307841" cy="1286044"/>
            </a:xfrm>
            <a:prstGeom prst="rect">
              <a:avLst/>
            </a:prstGeom>
          </p:spPr>
        </p:pic>
      </p:grpSp>
      <p:grpSp>
        <p:nvGrpSpPr>
          <p:cNvPr id="14" name="Group 13">
            <a:extLst>
              <a:ext uri="{FF2B5EF4-FFF2-40B4-BE49-F238E27FC236}">
                <a16:creationId xmlns:a16="http://schemas.microsoft.com/office/drawing/2014/main" id="{BDA47A53-BC46-4F40-B9FE-75633BF118AD}"/>
              </a:ext>
            </a:extLst>
          </p:cNvPr>
          <p:cNvGrpSpPr/>
          <p:nvPr/>
        </p:nvGrpSpPr>
        <p:grpSpPr>
          <a:xfrm>
            <a:off x="12369562" y="3818736"/>
            <a:ext cx="2431839" cy="1305577"/>
            <a:chOff x="8544546" y="5151723"/>
            <a:chExt cx="5483835" cy="2793101"/>
          </a:xfrm>
        </p:grpSpPr>
        <p:sp>
          <p:nvSpPr>
            <p:cNvPr id="15" name="TextBox 14">
              <a:extLst>
                <a:ext uri="{FF2B5EF4-FFF2-40B4-BE49-F238E27FC236}">
                  <a16:creationId xmlns:a16="http://schemas.microsoft.com/office/drawing/2014/main" id="{400F5490-0FC2-E34A-AD46-5F5EDDEF1184}"/>
                </a:ext>
              </a:extLst>
            </p:cNvPr>
            <p:cNvSpPr txBox="1"/>
            <p:nvPr/>
          </p:nvSpPr>
          <p:spPr>
            <a:xfrm>
              <a:off x="8544546" y="6430400"/>
              <a:ext cx="5483835" cy="1514424"/>
            </a:xfrm>
            <a:prstGeom prst="rect">
              <a:avLst/>
            </a:prstGeom>
            <a:noFill/>
          </p:spPr>
          <p:txBody>
            <a:bodyPr wrap="square" rtlCol="0">
              <a:spAutoFit/>
            </a:bodyPr>
            <a:lstStyle/>
            <a:p>
              <a:pPr algn="ctr"/>
              <a:r>
                <a:rPr lang="en-US" sz="2000" dirty="0">
                  <a:latin typeface="Arial Narrow Regular" charset="0"/>
                </a:rPr>
                <a:t>Generate your </a:t>
              </a:r>
              <a:br>
                <a:rPr lang="en-US" sz="2000" dirty="0">
                  <a:latin typeface="Arial Narrow Regular" charset="0"/>
                </a:rPr>
              </a:br>
              <a:r>
                <a:rPr lang="en-US" sz="2000" dirty="0">
                  <a:latin typeface="Arial Narrow Regular" charset="0"/>
                </a:rPr>
                <a:t>submittal package </a:t>
              </a:r>
              <a:endParaRPr lang="uk-UA" sz="2000" dirty="0">
                <a:latin typeface="Arial Narrow Regular" charset="0"/>
              </a:endParaRPr>
            </a:p>
          </p:txBody>
        </p:sp>
        <p:pic>
          <p:nvPicPr>
            <p:cNvPr id="16" name="Picture 15">
              <a:extLst>
                <a:ext uri="{FF2B5EF4-FFF2-40B4-BE49-F238E27FC236}">
                  <a16:creationId xmlns:a16="http://schemas.microsoft.com/office/drawing/2014/main" id="{4A3AB4A2-1870-1B43-B58E-39183A4781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0055" y="5151723"/>
              <a:ext cx="1192817" cy="1173578"/>
            </a:xfrm>
            <a:prstGeom prst="rect">
              <a:avLst/>
            </a:prstGeom>
          </p:spPr>
        </p:pic>
      </p:grpSp>
      <p:grpSp>
        <p:nvGrpSpPr>
          <p:cNvPr id="17" name="Group 16">
            <a:extLst>
              <a:ext uri="{FF2B5EF4-FFF2-40B4-BE49-F238E27FC236}">
                <a16:creationId xmlns:a16="http://schemas.microsoft.com/office/drawing/2014/main" id="{162D27C4-0590-FD41-9DE5-C286E1B9A13C}"/>
              </a:ext>
            </a:extLst>
          </p:cNvPr>
          <p:cNvGrpSpPr/>
          <p:nvPr/>
        </p:nvGrpSpPr>
        <p:grpSpPr>
          <a:xfrm>
            <a:off x="5848350" y="3771900"/>
            <a:ext cx="2655016" cy="1283769"/>
            <a:chOff x="-758233" y="5104787"/>
            <a:chExt cx="5987102" cy="2746446"/>
          </a:xfrm>
        </p:grpSpPr>
        <p:sp>
          <p:nvSpPr>
            <p:cNvPr id="18" name="TextBox 17"/>
            <p:cNvSpPr txBox="1"/>
            <p:nvPr/>
          </p:nvSpPr>
          <p:spPr>
            <a:xfrm>
              <a:off x="-758233" y="6336809"/>
              <a:ext cx="5987102" cy="1514424"/>
            </a:xfrm>
            <a:prstGeom prst="rect">
              <a:avLst/>
            </a:prstGeom>
            <a:noFill/>
          </p:spPr>
          <p:txBody>
            <a:bodyPr wrap="square" rtlCol="0">
              <a:spAutoFit/>
            </a:bodyPr>
            <a:lstStyle/>
            <a:p>
              <a:pPr algn="ctr"/>
              <a:r>
                <a:rPr lang="en-US" sz="2000" dirty="0">
                  <a:latin typeface="Arial Narrow Regular" charset="0"/>
                </a:rPr>
                <a:t>Create unlimited configurations</a:t>
              </a:r>
              <a:endParaRPr lang="uk-UA" sz="2000" dirty="0">
                <a:latin typeface="Arial Narrow Regular" charset="0"/>
              </a:endParaRPr>
            </a:p>
          </p:txBody>
        </p:sp>
        <p:pic>
          <p:nvPicPr>
            <p:cNvPr id="19" name="Picture 18">
              <a:extLst>
                <a:ext uri="{FF2B5EF4-FFF2-40B4-BE49-F238E27FC236}">
                  <a16:creationId xmlns:a16="http://schemas.microsoft.com/office/drawing/2014/main" id="{8EF0AC08-1182-F346-98A7-B22A5E92D8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600" y="5104787"/>
              <a:ext cx="1153073" cy="1113312"/>
            </a:xfrm>
            <a:prstGeom prst="rect">
              <a:avLst/>
            </a:prstGeom>
          </p:spPr>
        </p:pic>
      </p:grpSp>
      <p:pic>
        <p:nvPicPr>
          <p:cNvPr id="21" name="Picture 20">
            <a:extLst>
              <a:ext uri="{FF2B5EF4-FFF2-40B4-BE49-F238E27FC236}">
                <a16:creationId xmlns:a16="http://schemas.microsoft.com/office/drawing/2014/main" id="{F6AE4190-344A-EC4F-A1A9-2E7C132ED7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3400" y="1133380"/>
            <a:ext cx="7398520" cy="1190720"/>
          </a:xfrm>
          <a:prstGeom prst="rect">
            <a:avLst/>
          </a:prstGeom>
        </p:spPr>
      </p:pic>
      <p:pic>
        <p:nvPicPr>
          <p:cNvPr id="22" name="Picture 21">
            <a:extLst>
              <a:ext uri="{FF2B5EF4-FFF2-40B4-BE49-F238E27FC236}">
                <a16:creationId xmlns:a16="http://schemas.microsoft.com/office/drawing/2014/main" id="{15FA1FC9-5090-F545-854D-190EE80237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52170" y="5448300"/>
            <a:ext cx="6251060" cy="904759"/>
          </a:xfrm>
          <a:prstGeom prst="rect">
            <a:avLst/>
          </a:prstGeom>
        </p:spPr>
      </p:pic>
    </p:spTree>
    <p:extLst>
      <p:ext uri="{BB962C8B-B14F-4D97-AF65-F5344CB8AC3E}">
        <p14:creationId xmlns:p14="http://schemas.microsoft.com/office/powerpoint/2010/main" val="4049140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summary</a:t>
            </a:r>
            <a:br>
              <a:rPr lang="en-US" dirty="0">
                <a:solidFill>
                  <a:schemeClr val="accent1"/>
                </a:solidFill>
              </a:rPr>
            </a:br>
            <a:r>
              <a:rPr lang="en-US" dirty="0"/>
              <a:t>what you learned</a:t>
            </a:r>
            <a:br>
              <a:rPr lang="en-US" dirty="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27</a:t>
            </a:fld>
            <a:endParaRPr b="0" dirty="0">
              <a:latin typeface="Arial Regular" charset="0"/>
            </a:endParaRPr>
          </a:p>
        </p:txBody>
      </p:sp>
      <p:cxnSp>
        <p:nvCxnSpPr>
          <p:cNvPr id="5" name="Straight Connector 4"/>
          <p:cNvCxnSpPr/>
          <p:nvPr/>
        </p:nvCxnSpPr>
        <p:spPr>
          <a:xfrm>
            <a:off x="6019800" y="4454525"/>
            <a:ext cx="0" cy="245745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192000" y="4273431"/>
            <a:ext cx="0" cy="245745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2496801" y="3695700"/>
            <a:ext cx="5562598" cy="3020675"/>
            <a:chOff x="1714500" y="3695700"/>
            <a:chExt cx="3829050" cy="3020675"/>
          </a:xfrm>
        </p:grpSpPr>
        <p:sp>
          <p:nvSpPr>
            <p:cNvPr id="9" name="TextBox 8"/>
            <p:cNvSpPr txBox="1"/>
            <p:nvPr/>
          </p:nvSpPr>
          <p:spPr>
            <a:xfrm>
              <a:off x="1714500" y="5700712"/>
              <a:ext cx="3829050" cy="1015663"/>
            </a:xfrm>
            <a:prstGeom prst="rect">
              <a:avLst/>
            </a:prstGeom>
            <a:noFill/>
          </p:spPr>
          <p:txBody>
            <a:bodyPr wrap="square" rtlCol="0">
              <a:spAutoFit/>
            </a:bodyPr>
            <a:lstStyle/>
            <a:p>
              <a:pPr algn="ctr"/>
              <a:r>
                <a:rPr lang="en-US" sz="2000" dirty="0">
                  <a:solidFill>
                    <a:schemeClr val="tx2"/>
                  </a:solidFill>
                  <a:latin typeface="Arial Narrow" panose="020B0606020202030204" pitchFamily="34" charset="0"/>
                </a:rPr>
                <a:t>Contractor Favored</a:t>
              </a:r>
            </a:p>
            <a:p>
              <a:pPr algn="ctr"/>
              <a:r>
                <a:rPr lang="en-US" sz="2000" dirty="0">
                  <a:solidFill>
                    <a:schemeClr val="tx2"/>
                  </a:solidFill>
                  <a:latin typeface="Arial Narrow" panose="020B0606020202030204" pitchFamily="34" charset="0"/>
                </a:rPr>
                <a:t>Easy Installation, Maintenance, and Repairs</a:t>
              </a:r>
            </a:p>
            <a:p>
              <a:pPr algn="ctr"/>
              <a:r>
                <a:rPr lang="en-US" sz="2000" dirty="0">
                  <a:solidFill>
                    <a:schemeClr val="tx2"/>
                  </a:solidFill>
                  <a:latin typeface="Arial Narrow" panose="020B0606020202030204" pitchFamily="34" charset="0"/>
                </a:rPr>
                <a:t>Corrosion Resistant</a:t>
              </a:r>
            </a:p>
          </p:txBody>
        </p:sp>
        <p:sp>
          <p:nvSpPr>
            <p:cNvPr id="8" name="TextBox 7"/>
            <p:cNvSpPr txBox="1"/>
            <p:nvPr/>
          </p:nvSpPr>
          <p:spPr>
            <a:xfrm>
              <a:off x="1847851" y="4782324"/>
              <a:ext cx="3562350" cy="646331"/>
            </a:xfrm>
            <a:prstGeom prst="rect">
              <a:avLst/>
            </a:prstGeom>
            <a:noFill/>
          </p:spPr>
          <p:txBody>
            <a:bodyPr wrap="square" rtlCol="0">
              <a:spAutoFit/>
            </a:bodyPr>
            <a:lstStyle/>
            <a:p>
              <a:pPr algn="ctr"/>
              <a:r>
                <a:rPr lang="en-US" sz="3600" dirty="0">
                  <a:latin typeface="Arial Narrow Regular" charset="0"/>
                </a:rPr>
                <a:t>contractor</a:t>
              </a:r>
              <a:endParaRPr lang="uk-UA" sz="3600" dirty="0">
                <a:latin typeface="Arial Narrow Regular" charset="0"/>
              </a:endParaRPr>
            </a:p>
          </p:txBody>
        </p:sp>
        <p:pic>
          <p:nvPicPr>
            <p:cNvPr id="28" name="Picture 27" descr="construction helm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695700"/>
              <a:ext cx="977900" cy="838200"/>
            </a:xfrm>
            <a:prstGeom prst="rect">
              <a:avLst/>
            </a:prstGeom>
          </p:spPr>
        </p:pic>
      </p:grpSp>
      <p:grpSp>
        <p:nvGrpSpPr>
          <p:cNvPr id="22" name="Group 21"/>
          <p:cNvGrpSpPr/>
          <p:nvPr/>
        </p:nvGrpSpPr>
        <p:grpSpPr>
          <a:xfrm>
            <a:off x="576697" y="3786406"/>
            <a:ext cx="5256652" cy="2236589"/>
            <a:chOff x="7010402" y="3771900"/>
            <a:chExt cx="4267199" cy="2236589"/>
          </a:xfrm>
        </p:grpSpPr>
        <p:sp>
          <p:nvSpPr>
            <p:cNvPr id="11" name="TextBox 10"/>
            <p:cNvSpPr txBox="1"/>
            <p:nvPr/>
          </p:nvSpPr>
          <p:spPr>
            <a:xfrm>
              <a:off x="7010402" y="5700712"/>
              <a:ext cx="4267198" cy="307777"/>
            </a:xfrm>
            <a:prstGeom prst="rect">
              <a:avLst/>
            </a:prstGeom>
            <a:noFill/>
          </p:spPr>
          <p:txBody>
            <a:bodyPr wrap="square" rtlCol="0">
              <a:spAutoFit/>
            </a:bodyPr>
            <a:lstStyle/>
            <a:p>
              <a:pPr algn="ctr"/>
              <a:endParaRPr lang="en-US" sz="1400" dirty="0">
                <a:solidFill>
                  <a:schemeClr val="tx2"/>
                </a:solidFill>
              </a:endParaRPr>
            </a:p>
          </p:txBody>
        </p:sp>
        <p:sp>
          <p:nvSpPr>
            <p:cNvPr id="10" name="TextBox 9"/>
            <p:cNvSpPr txBox="1"/>
            <p:nvPr/>
          </p:nvSpPr>
          <p:spPr>
            <a:xfrm>
              <a:off x="7010403" y="4782324"/>
              <a:ext cx="4267198" cy="646331"/>
            </a:xfrm>
            <a:prstGeom prst="rect">
              <a:avLst/>
            </a:prstGeom>
            <a:noFill/>
          </p:spPr>
          <p:txBody>
            <a:bodyPr wrap="square" rtlCol="0">
              <a:spAutoFit/>
            </a:bodyPr>
            <a:lstStyle/>
            <a:p>
              <a:pPr algn="ctr"/>
              <a:r>
                <a:rPr lang="en-US" sz="3600" dirty="0">
                  <a:solidFill>
                    <a:srgbClr val="0A091B"/>
                  </a:solidFill>
                  <a:latin typeface="Arial Narrow Regular" charset="0"/>
                </a:rPr>
                <a:t>building owner</a:t>
              </a:r>
              <a:endParaRPr lang="uk-UA" sz="3600" dirty="0">
                <a:solidFill>
                  <a:srgbClr val="0A091B"/>
                </a:solidFill>
                <a:latin typeface="Arial Narrow Regular" charset="0"/>
              </a:endParaRPr>
            </a:p>
          </p:txBody>
        </p:sp>
        <p:pic>
          <p:nvPicPr>
            <p:cNvPr id="29" name="Picture 28" descr="building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3771900"/>
              <a:ext cx="838200" cy="838200"/>
            </a:xfrm>
            <a:prstGeom prst="rect">
              <a:avLst/>
            </a:prstGeom>
          </p:spPr>
        </p:pic>
      </p:grpSp>
      <p:grpSp>
        <p:nvGrpSpPr>
          <p:cNvPr id="24" name="Group 23"/>
          <p:cNvGrpSpPr/>
          <p:nvPr/>
        </p:nvGrpSpPr>
        <p:grpSpPr>
          <a:xfrm>
            <a:off x="6306472" y="3695700"/>
            <a:ext cx="5680947" cy="3020675"/>
            <a:chOff x="12553951" y="3695700"/>
            <a:chExt cx="4299621" cy="3020675"/>
          </a:xfrm>
        </p:grpSpPr>
        <p:sp>
          <p:nvSpPr>
            <p:cNvPr id="12" name="TextBox 11"/>
            <p:cNvSpPr txBox="1"/>
            <p:nvPr/>
          </p:nvSpPr>
          <p:spPr>
            <a:xfrm>
              <a:off x="12553951" y="4782324"/>
              <a:ext cx="4210050" cy="646331"/>
            </a:xfrm>
            <a:prstGeom prst="rect">
              <a:avLst/>
            </a:prstGeom>
            <a:noFill/>
          </p:spPr>
          <p:txBody>
            <a:bodyPr wrap="square" rtlCol="0">
              <a:spAutoFit/>
            </a:bodyPr>
            <a:lstStyle/>
            <a:p>
              <a:pPr algn="ctr"/>
              <a:r>
                <a:rPr lang="en-US" sz="3600" dirty="0">
                  <a:solidFill>
                    <a:srgbClr val="0A091B"/>
                  </a:solidFill>
                  <a:latin typeface="Arial Narrow Regular" charset="0"/>
                </a:rPr>
                <a:t>architect &amp; engineer</a:t>
              </a:r>
            </a:p>
          </p:txBody>
        </p:sp>
        <p:sp>
          <p:nvSpPr>
            <p:cNvPr id="13" name="TextBox 12"/>
            <p:cNvSpPr txBox="1"/>
            <p:nvPr/>
          </p:nvSpPr>
          <p:spPr>
            <a:xfrm>
              <a:off x="12553951" y="5700712"/>
              <a:ext cx="4299621" cy="1015663"/>
            </a:xfrm>
            <a:prstGeom prst="rect">
              <a:avLst/>
            </a:prstGeom>
            <a:noFill/>
          </p:spPr>
          <p:txBody>
            <a:bodyPr wrap="square" rtlCol="0">
              <a:spAutoFit/>
            </a:bodyPr>
            <a:lstStyle/>
            <a:p>
              <a:pPr algn="ctr"/>
              <a:r>
                <a:rPr lang="en-US" sz="2000" dirty="0">
                  <a:solidFill>
                    <a:schemeClr val="tx2"/>
                  </a:solidFill>
                  <a:latin typeface="Arial Narrow" panose="020B0606020202030204" pitchFamily="34" charset="0"/>
                </a:rPr>
                <a:t>Reliable and Durable Devices</a:t>
              </a:r>
            </a:p>
            <a:p>
              <a:pPr algn="ctr"/>
              <a:r>
                <a:rPr lang="en-US" sz="2000" dirty="0">
                  <a:solidFill>
                    <a:schemeClr val="tx2"/>
                  </a:solidFill>
                  <a:latin typeface="Arial Narrow" panose="020B0606020202030204" pitchFamily="34" charset="0"/>
                </a:rPr>
                <a:t>Space-Saving Devices</a:t>
              </a:r>
            </a:p>
            <a:p>
              <a:pPr algn="ctr"/>
              <a:r>
                <a:rPr lang="en-US" sz="2000" dirty="0">
                  <a:solidFill>
                    <a:schemeClr val="tx2"/>
                  </a:solidFill>
                  <a:latin typeface="Arial Narrow" panose="020B0606020202030204" pitchFamily="34" charset="0"/>
                </a:rPr>
                <a:t>Code Compliant</a:t>
              </a:r>
              <a:endParaRPr lang="uk-UA" sz="2000" dirty="0">
                <a:solidFill>
                  <a:schemeClr val="tx2"/>
                </a:solidFill>
                <a:latin typeface="Arial Narrow" panose="020B0606020202030204" pitchFamily="34" charset="0"/>
              </a:endParaRPr>
            </a:p>
          </p:txBody>
        </p:sp>
        <p:pic>
          <p:nvPicPr>
            <p:cNvPr id="30" name="Picture 29" descr="box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3695700"/>
              <a:ext cx="838200" cy="838200"/>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2584817746"/>
              </p:ext>
            </p:extLst>
          </p:nvPr>
        </p:nvGraphicFramePr>
        <p:xfrm>
          <a:off x="720904" y="5737860"/>
          <a:ext cx="4841696" cy="1280160"/>
        </p:xfrm>
        <a:graphic>
          <a:graphicData uri="http://schemas.openxmlformats.org/drawingml/2006/table">
            <a:tbl>
              <a:tblPr firstRow="1" bandRow="1">
                <a:tableStyleId>{5C22544A-7EE6-4342-B048-85BDC9FD1C3A}</a:tableStyleId>
              </a:tblPr>
              <a:tblGrid>
                <a:gridCol w="4841696">
                  <a:extLst>
                    <a:ext uri="{9D8B030D-6E8A-4147-A177-3AD203B41FA5}">
                      <a16:colId xmlns:a16="http://schemas.microsoft.com/office/drawing/2014/main" val="20000"/>
                    </a:ext>
                  </a:extLst>
                </a:gridCol>
              </a:tblGrid>
              <a:tr h="640080">
                <a:tc>
                  <a:txBody>
                    <a:bodyPr/>
                    <a:lstStyle/>
                    <a:p>
                      <a:pPr algn="ctr"/>
                      <a:r>
                        <a:rPr lang="en-US" sz="2000" b="0" i="0" dirty="0">
                          <a:solidFill>
                            <a:schemeClr val="tx2"/>
                          </a:solidFill>
                          <a:latin typeface="Arial Narrow" panose="020B0606020202030204" pitchFamily="34" charset="0"/>
                        </a:rPr>
                        <a:t>Highly</a:t>
                      </a:r>
                      <a:r>
                        <a:rPr lang="en-US" sz="2000" b="0" i="0" baseline="0" dirty="0">
                          <a:solidFill>
                            <a:schemeClr val="tx2"/>
                          </a:solidFill>
                          <a:latin typeface="Arial Narrow" panose="020B0606020202030204" pitchFamily="34" charset="0"/>
                        </a:rPr>
                        <a:t> Dependable Pressure Reduction</a:t>
                      </a:r>
                      <a:endParaRPr lang="en-US" sz="2000" b="0" i="0" dirty="0">
                        <a:solidFill>
                          <a:schemeClr val="tx2"/>
                        </a:solidFill>
                        <a:latin typeface="Arial Narrow" panose="020B0606020202030204" pitchFamily="34" charset="0"/>
                      </a:endParaRPr>
                    </a:p>
                    <a:p>
                      <a:pPr algn="ctr"/>
                      <a:r>
                        <a:rPr lang="en-US" sz="2000" b="0" i="0" dirty="0">
                          <a:solidFill>
                            <a:schemeClr val="tx2"/>
                          </a:solidFill>
                          <a:latin typeface="Arial Narrow" panose="020B0606020202030204" pitchFamily="34" charset="0"/>
                        </a:rPr>
                        <a:t>Durable, Lead-Free</a:t>
                      </a:r>
                      <a:r>
                        <a:rPr lang="en-US" sz="2000" b="0" i="0" baseline="0" dirty="0">
                          <a:solidFill>
                            <a:schemeClr val="tx2"/>
                          </a:solidFill>
                          <a:latin typeface="Arial Narrow" panose="020B0606020202030204" pitchFamily="34" charset="0"/>
                        </a:rPr>
                        <a:t> Materials</a:t>
                      </a:r>
                    </a:p>
                    <a:p>
                      <a:pPr algn="ctr"/>
                      <a:r>
                        <a:rPr lang="en-US" sz="2000" b="0" i="0" baseline="0" dirty="0">
                          <a:solidFill>
                            <a:schemeClr val="tx2"/>
                          </a:solidFill>
                          <a:latin typeface="Arial Narrow" panose="020B0606020202030204" pitchFamily="34" charset="0"/>
                        </a:rPr>
                        <a:t>Water Savings</a:t>
                      </a:r>
                      <a:endParaRPr lang="en-US" sz="2000" b="0" i="0" dirty="0">
                        <a:solidFill>
                          <a:schemeClr val="tx2"/>
                        </a:solidFill>
                        <a:latin typeface="Arial Narrow" panose="020B0606020202030204" pitchFamily="34" charset="0"/>
                      </a:endParaRPr>
                    </a:p>
                    <a:p>
                      <a:pPr algn="ctr"/>
                      <a:endParaRPr lang="uk-UA" sz="1800" b="0" i="0" dirty="0">
                        <a:solidFill>
                          <a:schemeClr val="tx2"/>
                        </a:solidFill>
                        <a:latin typeface="Arial Narrow" panose="020B0606020202030204" pitchFamily="34" charset="0"/>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73447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summary</a:t>
            </a:r>
            <a:br>
              <a:rPr lang="en-US" dirty="0">
                <a:solidFill>
                  <a:schemeClr val="accent1"/>
                </a:solidFill>
              </a:rPr>
            </a:br>
            <a:r>
              <a:rPr lang="en-US" dirty="0"/>
              <a:t>Zurn overview</a:t>
            </a:r>
            <a:br>
              <a:rPr lang="en-US" dirty="0"/>
            </a:b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28</a:t>
            </a:fld>
            <a:endParaRPr b="0" dirty="0">
              <a:latin typeface="Arial Regular" charset="0"/>
            </a:endParaRPr>
          </a:p>
        </p:txBody>
      </p:sp>
      <p:sp>
        <p:nvSpPr>
          <p:cNvPr id="6" name="TextBox 5"/>
          <p:cNvSpPr txBox="1"/>
          <p:nvPr/>
        </p:nvSpPr>
        <p:spPr>
          <a:xfrm>
            <a:off x="2286000" y="2309991"/>
            <a:ext cx="14401800" cy="6186309"/>
          </a:xfrm>
          <a:prstGeom prst="rect">
            <a:avLst/>
          </a:prstGeom>
          <a:noFill/>
        </p:spPr>
        <p:txBody>
          <a:bodyPr wrap="square" rtlCol="0">
            <a:spAutoFit/>
          </a:bodyPr>
          <a:lstStyle/>
          <a:p>
            <a:pPr>
              <a:spcBef>
                <a:spcPts val="3000"/>
              </a:spcBef>
              <a:buClr>
                <a:srgbClr val="0088BC"/>
              </a:buClr>
              <a:buSzPct val="75000"/>
            </a:pPr>
            <a:r>
              <a:rPr lang="en-US" sz="3600" dirty="0">
                <a:latin typeface="Arial Narrow" panose="020B0606020202030204" pitchFamily="34" charset="0"/>
                <a:cs typeface="Calibri"/>
              </a:rPr>
              <a:t>For more than a century, Zurn Engineered Water Solutions® has established itself as an innovator and leading manufacturer of highly engineered water product solutions.</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Markets We Serve</a:t>
            </a:r>
          </a:p>
          <a:p>
            <a:r>
              <a:rPr lang="en-US" sz="2000" dirty="0">
                <a:solidFill>
                  <a:schemeClr val="tx2"/>
                </a:solidFill>
                <a:latin typeface="Arial Narrow" panose="020B0606020202030204" pitchFamily="34" charset="0"/>
                <a:cs typeface="Calibri"/>
              </a:rPr>
              <a:t>Zurn Engineered Water Solutions is a recognized leader in commercial, municipal, and industrial markets, delivering sustainable building solutions for new construction and retrofit applications.</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Industry Leading Product Lines</a:t>
            </a:r>
          </a:p>
          <a:p>
            <a:r>
              <a:rPr lang="en-US" sz="2000" dirty="0">
                <a:solidFill>
                  <a:schemeClr val="tx2"/>
                </a:solidFill>
                <a:latin typeface="Arial Narrow" panose="020B0606020202030204" pitchFamily="34" charset="0"/>
                <a:cs typeface="Calibri"/>
              </a:rPr>
              <a:t>The Zurn product offering includes items such as specification drainage products, manual and sensor operated flush valves, radiant heating systems, snow melt systems, trench drain systems, backflow and fire protection systems, and much, much more.</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Solutions We Provide</a:t>
            </a:r>
          </a:p>
          <a:p>
            <a:r>
              <a:rPr lang="en-US" sz="2000" dirty="0">
                <a:solidFill>
                  <a:schemeClr val="tx2"/>
                </a:solidFill>
                <a:latin typeface="Arial Narrow" panose="020B0606020202030204" pitchFamily="34" charset="0"/>
                <a:cs typeface="Calibri"/>
              </a:rPr>
              <a:t>At Zurn we are committed to providing smart solutions that save time and money. Our goal is serving the customer through innovation, continuous improvement, and assurance behind every installation.</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One Choice. One Zurn.</a:t>
            </a:r>
          </a:p>
          <a:p>
            <a:r>
              <a:rPr lang="en-US" sz="2000" dirty="0">
                <a:solidFill>
                  <a:schemeClr val="tx2"/>
                </a:solidFill>
                <a:latin typeface="Arial Narrow" panose="020B0606020202030204" pitchFamily="34" charset="0"/>
                <a:cs typeface="Calibri"/>
              </a:rPr>
              <a:t>Choose Zurn for a reliable, recognized manufacturer to supply your entire installation, from behind the wall rough-in, to finished trim product and fixture systems.</a:t>
            </a:r>
          </a:p>
        </p:txBody>
      </p:sp>
    </p:spTree>
    <p:extLst>
      <p:ext uri="{BB962C8B-B14F-4D97-AF65-F5344CB8AC3E}">
        <p14:creationId xmlns:p14="http://schemas.microsoft.com/office/powerpoint/2010/main" val="3947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a:solidFill>
                  <a:schemeClr val="accent1"/>
                </a:solidFill>
              </a:rPr>
              <a:t>resources</a:t>
            </a:r>
            <a:br>
              <a:rPr lang="en-US" dirty="0">
                <a:solidFill>
                  <a:schemeClr val="accent1"/>
                </a:solidFill>
              </a:rPr>
            </a:br>
            <a:r>
              <a:rPr lang="en-US" dirty="0"/>
              <a:t>support</a:t>
            </a:r>
            <a:endParaRPr lang="uk-UA" dirty="0"/>
          </a:p>
        </p:txBody>
      </p:sp>
      <p:sp>
        <p:nvSpPr>
          <p:cNvPr id="3" name="Slide Number Placeholder 2"/>
          <p:cNvSpPr>
            <a:spLocks noGrp="1"/>
          </p:cNvSpPr>
          <p:nvPr>
            <p:ph type="sldNum" sz="quarter" idx="10"/>
          </p:nvPr>
        </p:nvSpPr>
        <p:spPr>
          <a:xfrm>
            <a:off x="16916400" y="91059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29</a:t>
            </a:fld>
            <a:endParaRPr b="0" dirty="0">
              <a:latin typeface="Arial Regular" charset="0"/>
            </a:endParaRPr>
          </a:p>
        </p:txBody>
      </p:sp>
      <p:sp>
        <p:nvSpPr>
          <p:cNvPr id="20" name="TextBox 19"/>
          <p:cNvSpPr txBox="1"/>
          <p:nvPr/>
        </p:nvSpPr>
        <p:spPr>
          <a:xfrm>
            <a:off x="2362200" y="3540672"/>
            <a:ext cx="3518347" cy="646331"/>
          </a:xfrm>
          <a:prstGeom prst="rect">
            <a:avLst/>
          </a:prstGeom>
          <a:noFill/>
        </p:spPr>
        <p:txBody>
          <a:bodyPr wrap="square" rtlCol="0">
            <a:spAutoFit/>
          </a:bodyPr>
          <a:lstStyle/>
          <a:p>
            <a:r>
              <a:rPr lang="en-US" sz="3600" dirty="0">
                <a:latin typeface="Arial Narrow Regular" charset="0"/>
              </a:rPr>
              <a:t>address</a:t>
            </a:r>
            <a:endParaRPr lang="uk-UA" sz="3600" dirty="0">
              <a:latin typeface="Arial Narrow Regular" charset="0"/>
            </a:endParaRPr>
          </a:p>
        </p:txBody>
      </p:sp>
      <p:sp>
        <p:nvSpPr>
          <p:cNvPr id="21" name="TextBox 20"/>
          <p:cNvSpPr txBox="1"/>
          <p:nvPr/>
        </p:nvSpPr>
        <p:spPr>
          <a:xfrm>
            <a:off x="2362200" y="4646214"/>
            <a:ext cx="3657600" cy="990015"/>
          </a:xfrm>
          <a:prstGeom prst="rect">
            <a:avLst/>
          </a:prstGeom>
          <a:noFill/>
        </p:spPr>
        <p:txBody>
          <a:bodyPr wrap="square" rtlCol="0">
            <a:spAutoFit/>
          </a:bodyPr>
          <a:lstStyle/>
          <a:p>
            <a:pPr>
              <a:lnSpc>
                <a:spcPct val="150000"/>
              </a:lnSpc>
            </a:pPr>
            <a:r>
              <a:rPr lang="en-US" sz="2000" dirty="0">
                <a:latin typeface="Arial Regular" charset="0"/>
              </a:rPr>
              <a:t>511</a:t>
            </a:r>
            <a:r>
              <a:rPr lang="en-US" sz="2000" dirty="0">
                <a:solidFill>
                  <a:schemeClr val="tx2"/>
                </a:solidFill>
                <a:latin typeface="Arial Regular" charset="0"/>
              </a:rPr>
              <a:t> Freshwater Way</a:t>
            </a:r>
          </a:p>
          <a:p>
            <a:pPr>
              <a:lnSpc>
                <a:spcPct val="150000"/>
              </a:lnSpc>
            </a:pPr>
            <a:r>
              <a:rPr lang="en-US" sz="2000" dirty="0">
                <a:solidFill>
                  <a:schemeClr val="tx2"/>
                </a:solidFill>
                <a:latin typeface="Arial Regular" charset="0"/>
              </a:rPr>
              <a:t>Milwaukee, WI </a:t>
            </a:r>
            <a:r>
              <a:rPr lang="en-US" sz="2000" dirty="0">
                <a:latin typeface="Arial Regular" charset="0"/>
              </a:rPr>
              <a:t>53204</a:t>
            </a:r>
          </a:p>
        </p:txBody>
      </p:sp>
      <p:sp>
        <p:nvSpPr>
          <p:cNvPr id="22" name="TextBox 21"/>
          <p:cNvSpPr txBox="1"/>
          <p:nvPr/>
        </p:nvSpPr>
        <p:spPr>
          <a:xfrm>
            <a:off x="6836569" y="3540672"/>
            <a:ext cx="3657600" cy="646331"/>
          </a:xfrm>
          <a:prstGeom prst="rect">
            <a:avLst/>
          </a:prstGeom>
          <a:noFill/>
        </p:spPr>
        <p:txBody>
          <a:bodyPr wrap="square" rtlCol="0">
            <a:spAutoFit/>
          </a:bodyPr>
          <a:lstStyle/>
          <a:p>
            <a:r>
              <a:rPr lang="en-US" sz="3600" dirty="0">
                <a:latin typeface="Arial Narrow Regular" charset="0"/>
              </a:rPr>
              <a:t>phone</a:t>
            </a:r>
            <a:endParaRPr lang="uk-UA" sz="3600" dirty="0">
              <a:latin typeface="Arial Narrow Regular" charset="0"/>
            </a:endParaRPr>
          </a:p>
        </p:txBody>
      </p:sp>
      <p:sp>
        <p:nvSpPr>
          <p:cNvPr id="18" name="TextBox 17"/>
          <p:cNvSpPr txBox="1"/>
          <p:nvPr/>
        </p:nvSpPr>
        <p:spPr>
          <a:xfrm>
            <a:off x="6836569" y="4643315"/>
            <a:ext cx="3339548" cy="528350"/>
          </a:xfrm>
          <a:prstGeom prst="rect">
            <a:avLst/>
          </a:prstGeom>
          <a:noFill/>
        </p:spPr>
        <p:txBody>
          <a:bodyPr wrap="square" rtlCol="0">
            <a:spAutoFit/>
          </a:bodyPr>
          <a:lstStyle/>
          <a:p>
            <a:pPr>
              <a:lnSpc>
                <a:spcPct val="150000"/>
              </a:lnSpc>
            </a:pPr>
            <a:r>
              <a:rPr lang="en-US" sz="2000" dirty="0">
                <a:solidFill>
                  <a:schemeClr val="tx2"/>
                </a:solidFill>
                <a:latin typeface="Arial Regular" charset="0"/>
              </a:rPr>
              <a:t>toll-free </a:t>
            </a:r>
            <a:r>
              <a:rPr lang="en-US" sz="2000" dirty="0">
                <a:latin typeface="Arial Regular" charset="0"/>
              </a:rPr>
              <a:t>1-855-ONE-ZURN</a:t>
            </a:r>
          </a:p>
        </p:txBody>
      </p:sp>
      <p:sp>
        <p:nvSpPr>
          <p:cNvPr id="25" name="TextBox 24"/>
          <p:cNvSpPr txBox="1"/>
          <p:nvPr/>
        </p:nvSpPr>
        <p:spPr>
          <a:xfrm>
            <a:off x="11310938" y="3540672"/>
            <a:ext cx="3657600" cy="646331"/>
          </a:xfrm>
          <a:prstGeom prst="rect">
            <a:avLst/>
          </a:prstGeom>
          <a:noFill/>
        </p:spPr>
        <p:txBody>
          <a:bodyPr wrap="square" rtlCol="0">
            <a:spAutoFit/>
          </a:bodyPr>
          <a:lstStyle/>
          <a:p>
            <a:r>
              <a:rPr lang="en-US" sz="3600" dirty="0">
                <a:latin typeface="Arial Narrow Regular" charset="0"/>
              </a:rPr>
              <a:t>online</a:t>
            </a:r>
            <a:endParaRPr lang="uk-UA" sz="3600" dirty="0">
              <a:latin typeface="Arial Narrow Regular" charset="0"/>
            </a:endParaRPr>
          </a:p>
        </p:txBody>
      </p:sp>
      <p:sp>
        <p:nvSpPr>
          <p:cNvPr id="26" name="TextBox 25"/>
          <p:cNvSpPr txBox="1"/>
          <p:nvPr/>
        </p:nvSpPr>
        <p:spPr>
          <a:xfrm>
            <a:off x="11310938" y="4643315"/>
            <a:ext cx="6443662" cy="4570482"/>
          </a:xfrm>
          <a:prstGeom prst="rect">
            <a:avLst/>
          </a:prstGeom>
          <a:noFill/>
        </p:spPr>
        <p:txBody>
          <a:bodyPr wrap="square" rtlCol="0">
            <a:spAutoFit/>
          </a:bodyPr>
          <a:lstStyle/>
          <a:p>
            <a:pPr>
              <a:lnSpc>
                <a:spcPct val="150000"/>
              </a:lnSpc>
            </a:pPr>
            <a:r>
              <a:rPr lang="en-US" sz="2000" dirty="0">
                <a:latin typeface="Arial Regular" charset="0"/>
              </a:rPr>
              <a:t>zurn</a:t>
            </a:r>
            <a:r>
              <a:rPr lang="en-US" sz="2000" dirty="0">
                <a:solidFill>
                  <a:schemeClr val="tx2"/>
                </a:solidFill>
                <a:latin typeface="Arial Regular" charset="0"/>
              </a:rPr>
              <a:t>.com</a:t>
            </a:r>
          </a:p>
          <a:p>
            <a:pPr>
              <a:lnSpc>
                <a:spcPct val="150000"/>
              </a:lnSpc>
            </a:pPr>
            <a:r>
              <a:rPr lang="en-US" sz="1400" dirty="0">
                <a:solidFill>
                  <a:schemeClr val="accent1"/>
                </a:solidFill>
                <a:latin typeface="Arial Narrow Regular"/>
              </a:rPr>
              <a:t>Product Pages | Tools, Specifications, &amp; Resources | Vertical Market Solutions</a:t>
            </a:r>
          </a:p>
          <a:p>
            <a:pPr>
              <a:lnSpc>
                <a:spcPct val="150000"/>
              </a:lnSpc>
            </a:pPr>
            <a:r>
              <a:rPr lang="en-US" sz="1400" dirty="0">
                <a:solidFill>
                  <a:schemeClr val="accent1"/>
                </a:solidFill>
                <a:latin typeface="Arial Narrow Regular"/>
              </a:rPr>
              <a:t>inSpec | Manufacturer Cross Reference | ARCAT | MasterSpec | SpecBuilder |</a:t>
            </a:r>
          </a:p>
          <a:p>
            <a:pPr>
              <a:lnSpc>
                <a:spcPct val="150000"/>
              </a:lnSpc>
            </a:pPr>
            <a:r>
              <a:rPr lang="en-US" sz="1400" dirty="0">
                <a:solidFill>
                  <a:schemeClr val="accent1"/>
                </a:solidFill>
                <a:latin typeface="Arial Narrow Regular"/>
              </a:rPr>
              <a:t>Specifiers | BIM/Revit Files</a:t>
            </a:r>
          </a:p>
          <a:p>
            <a:pPr>
              <a:lnSpc>
                <a:spcPct val="150000"/>
              </a:lnSpc>
            </a:pPr>
            <a:endParaRPr lang="en-US" sz="1000" dirty="0">
              <a:solidFill>
                <a:schemeClr val="tx2"/>
              </a:solidFill>
              <a:latin typeface="Arial Regular" charset="0"/>
            </a:endParaRPr>
          </a:p>
          <a:p>
            <a:pPr>
              <a:lnSpc>
                <a:spcPct val="150000"/>
              </a:lnSpc>
            </a:pPr>
            <a:r>
              <a:rPr lang="en-US" sz="2000" dirty="0">
                <a:latin typeface="Arial Regular" charset="0"/>
                <a:hlinkClick r:id="rId2"/>
              </a:rPr>
              <a:t>zurn</a:t>
            </a:r>
            <a:r>
              <a:rPr lang="en-US" sz="2000" dirty="0">
                <a:solidFill>
                  <a:schemeClr val="tx2"/>
                </a:solidFill>
                <a:latin typeface="Arial Regular" charset="0"/>
                <a:hlinkClick r:id="rId2"/>
              </a:rPr>
              <a:t>.com/resources/product-training</a:t>
            </a:r>
            <a:endParaRPr lang="en-US" sz="2000" dirty="0">
              <a:solidFill>
                <a:schemeClr val="tx2"/>
              </a:solidFill>
              <a:latin typeface="Arial Regular" charset="0"/>
            </a:endParaRPr>
          </a:p>
          <a:p>
            <a:pPr>
              <a:lnSpc>
                <a:spcPct val="150000"/>
              </a:lnSpc>
            </a:pPr>
            <a:r>
              <a:rPr lang="en-US" sz="1400" dirty="0">
                <a:solidFill>
                  <a:schemeClr val="accent1"/>
                </a:solidFill>
                <a:latin typeface="Arial Narrow Regular"/>
              </a:rPr>
              <a:t>Zurn Product - Overview</a:t>
            </a:r>
          </a:p>
          <a:p>
            <a:pPr>
              <a:lnSpc>
                <a:spcPct val="150000"/>
              </a:lnSpc>
            </a:pPr>
            <a:r>
              <a:rPr lang="en-US" sz="1400" dirty="0">
                <a:solidFill>
                  <a:schemeClr val="accent1"/>
                </a:solidFill>
                <a:latin typeface="Arial Narrow Regular"/>
              </a:rPr>
              <a:t>How to Install and Support</a:t>
            </a:r>
          </a:p>
          <a:p>
            <a:pPr>
              <a:lnSpc>
                <a:spcPct val="150000"/>
              </a:lnSpc>
            </a:pPr>
            <a:endParaRPr lang="en-US" sz="1000" dirty="0">
              <a:solidFill>
                <a:schemeClr val="tx2"/>
              </a:solidFill>
              <a:latin typeface="Arial Regular" charset="0"/>
            </a:endParaRPr>
          </a:p>
          <a:p>
            <a:r>
              <a:rPr lang="en-US" sz="2400" dirty="0">
                <a:solidFill>
                  <a:schemeClr val="tx2"/>
                </a:solidFill>
                <a:latin typeface="Arial Narrow Regular"/>
              </a:rPr>
              <a:t>facebook.com</a:t>
            </a:r>
            <a:r>
              <a:rPr lang="en-US" sz="2400" dirty="0">
                <a:latin typeface="Arial Narrow Regular"/>
              </a:rPr>
              <a:t>/</a:t>
            </a:r>
            <a:r>
              <a:rPr lang="en-US" sz="2400" dirty="0" err="1">
                <a:latin typeface="Arial Narrow Regular"/>
              </a:rPr>
              <a:t>ZurnIndustries</a:t>
            </a:r>
            <a:r>
              <a:rPr lang="en-US" sz="2400" dirty="0">
                <a:latin typeface="Arial Narrow Regular"/>
              </a:rPr>
              <a:t> </a:t>
            </a:r>
          </a:p>
          <a:p>
            <a:r>
              <a:rPr lang="en-US" sz="2400" dirty="0">
                <a:solidFill>
                  <a:schemeClr val="tx2"/>
                </a:solidFill>
                <a:latin typeface="Arial Narrow Regular"/>
              </a:rPr>
              <a:t>twitter.com</a:t>
            </a:r>
            <a:r>
              <a:rPr lang="en-US" sz="2400" dirty="0">
                <a:latin typeface="Arial Narrow Regular"/>
              </a:rPr>
              <a:t>/</a:t>
            </a:r>
            <a:r>
              <a:rPr lang="en-US" sz="2400" dirty="0" err="1">
                <a:latin typeface="Arial Narrow Regular"/>
              </a:rPr>
              <a:t>ZurnIndustries</a:t>
            </a:r>
            <a:endParaRPr lang="en-US" sz="2400" dirty="0">
              <a:latin typeface="Arial Narrow Regular"/>
            </a:endParaRPr>
          </a:p>
          <a:p>
            <a:r>
              <a:rPr lang="en-US" sz="2400" dirty="0">
                <a:solidFill>
                  <a:schemeClr val="tx2"/>
                </a:solidFill>
                <a:latin typeface="Arial Narrow Regular"/>
              </a:rPr>
              <a:t>linkedin.com</a:t>
            </a:r>
            <a:r>
              <a:rPr lang="en-US" sz="2400" dirty="0">
                <a:latin typeface="Arial Narrow Regular"/>
              </a:rPr>
              <a:t>/company/</a:t>
            </a:r>
            <a:r>
              <a:rPr lang="en-US" sz="2400" dirty="0" err="1">
                <a:latin typeface="Arial Narrow Regular"/>
              </a:rPr>
              <a:t>ZurnIndustries</a:t>
            </a:r>
            <a:endParaRPr lang="en-US" sz="2400" dirty="0">
              <a:latin typeface="Arial Narrow Regular"/>
            </a:endParaRPr>
          </a:p>
          <a:p>
            <a:r>
              <a:rPr lang="en-US" sz="2400" dirty="0">
                <a:solidFill>
                  <a:schemeClr val="tx2"/>
                </a:solidFill>
                <a:latin typeface="Arial Narrow Regular"/>
              </a:rPr>
              <a:t>youtube.com</a:t>
            </a:r>
            <a:r>
              <a:rPr lang="en-US" sz="2400" dirty="0">
                <a:latin typeface="Arial Narrow Regular"/>
              </a:rPr>
              <a:t>/</a:t>
            </a:r>
            <a:r>
              <a:rPr lang="en-US" sz="2400" dirty="0" err="1">
                <a:latin typeface="Arial Narrow Regular"/>
              </a:rPr>
              <a:t>ZurnIndustriesLLC</a:t>
            </a:r>
            <a:endParaRPr lang="en-US" sz="2400" dirty="0">
              <a:latin typeface="Arial Narrow Regular"/>
            </a:endParaRPr>
          </a:p>
        </p:txBody>
      </p:sp>
      <p:cxnSp>
        <p:nvCxnSpPr>
          <p:cNvPr id="5" name="Straight Connector 4"/>
          <p:cNvCxnSpPr/>
          <p:nvPr/>
        </p:nvCxnSpPr>
        <p:spPr>
          <a:xfrm>
            <a:off x="24717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9675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14633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373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124951" y="-12700"/>
            <a:ext cx="9163049" cy="102997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5" name="Rectangle 4"/>
          <p:cNvSpPr/>
          <p:nvPr/>
        </p:nvSpPr>
        <p:spPr>
          <a:xfrm>
            <a:off x="0" y="-12700"/>
            <a:ext cx="9124951" cy="102870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nvGrpSpPr>
          <p:cNvPr id="4" name="Group 3"/>
          <p:cNvGrpSpPr/>
          <p:nvPr/>
        </p:nvGrpSpPr>
        <p:grpSpPr>
          <a:xfrm>
            <a:off x="609600" y="3522678"/>
            <a:ext cx="8080432" cy="3625825"/>
            <a:chOff x="144064" y="4050159"/>
            <a:chExt cx="7264918" cy="3625825"/>
          </a:xfrm>
        </p:grpSpPr>
        <p:sp>
          <p:nvSpPr>
            <p:cNvPr id="2" name="TextBox 1"/>
            <p:cNvSpPr txBox="1"/>
            <p:nvPr/>
          </p:nvSpPr>
          <p:spPr>
            <a:xfrm>
              <a:off x="764376" y="7029653"/>
              <a:ext cx="6093624" cy="646331"/>
            </a:xfrm>
            <a:prstGeom prst="rect">
              <a:avLst/>
            </a:prstGeom>
            <a:noFill/>
          </p:spPr>
          <p:txBody>
            <a:bodyPr wrap="square" rtlCol="0">
              <a:spAutoFit/>
            </a:bodyPr>
            <a:lstStyle/>
            <a:p>
              <a:pPr algn="r"/>
              <a:endParaRPr lang="uk-UA" sz="3600" dirty="0">
                <a:solidFill>
                  <a:schemeClr val="bg1"/>
                </a:solidFill>
                <a:latin typeface="Arial Narrow Regular" charset="0"/>
              </a:endParaRPr>
            </a:p>
          </p:txBody>
        </p:sp>
        <p:sp>
          <p:nvSpPr>
            <p:cNvPr id="27" name="TextBox 26"/>
            <p:cNvSpPr txBox="1"/>
            <p:nvPr/>
          </p:nvSpPr>
          <p:spPr>
            <a:xfrm>
              <a:off x="144064" y="4050159"/>
              <a:ext cx="7264918" cy="2616101"/>
            </a:xfrm>
            <a:prstGeom prst="rect">
              <a:avLst/>
            </a:prstGeom>
            <a:noFill/>
          </p:spPr>
          <p:txBody>
            <a:bodyPr wrap="square" rtlCol="0">
              <a:spAutoFit/>
            </a:bodyPr>
            <a:lstStyle/>
            <a:p>
              <a:r>
                <a:rPr lang="en-US" sz="2400" dirty="0">
                  <a:solidFill>
                    <a:schemeClr val="bg2"/>
                  </a:solidFill>
                  <a:latin typeface="Arial Narrow Regular"/>
                </a:rPr>
                <a:t>For building owners, engineers, and contractors,</a:t>
              </a:r>
            </a:p>
            <a:p>
              <a:r>
                <a:rPr lang="en-US" sz="2400" dirty="0">
                  <a:solidFill>
                    <a:schemeClr val="bg2"/>
                  </a:solidFill>
                  <a:latin typeface="Arial Narrow Regular"/>
                </a:rPr>
                <a:t>Zurn Wilkins provides time tested, contractor favored pressure reducing valves that reduce high inlet pressure from the municipal water supply to a lower outlet pressure, to protect plumbing systems and meet code requirements while providing the lowest total cost of ownership with corrosion resistant designs and materials</a:t>
              </a:r>
              <a:endParaRPr lang="en-US" sz="2000" dirty="0">
                <a:solidFill>
                  <a:schemeClr val="bg2"/>
                </a:solidFill>
                <a:latin typeface="Arial Narrow Regular"/>
              </a:endParaRPr>
            </a:p>
            <a:p>
              <a:endParaRPr lang="en-US" sz="2000" dirty="0">
                <a:solidFill>
                  <a:schemeClr val="bg2"/>
                </a:solidFill>
              </a:endParaRPr>
            </a:p>
          </p:txBody>
        </p:sp>
      </p:gr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7009" r="26207"/>
          <a:stretch/>
        </p:blipFill>
        <p:spPr>
          <a:xfrm>
            <a:off x="9124951" y="-11968"/>
            <a:ext cx="9163049" cy="10298235"/>
          </a:xfrm>
          <a:prstGeom prst="rect">
            <a:avLst/>
          </a:prstGeom>
        </p:spPr>
      </p:pic>
    </p:spTree>
    <p:extLst>
      <p:ext uri="{BB962C8B-B14F-4D97-AF65-F5344CB8AC3E}">
        <p14:creationId xmlns:p14="http://schemas.microsoft.com/office/powerpoint/2010/main" val="1442696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voice of customer</a:t>
            </a:r>
            <a:br>
              <a:rPr lang="en-US" dirty="0">
                <a:solidFill>
                  <a:schemeClr val="accent1"/>
                </a:solidFill>
              </a:rPr>
            </a:br>
            <a:r>
              <a:rPr lang="en-US" dirty="0"/>
              <a:t>industries</a:t>
            </a:r>
            <a:br>
              <a:rPr lang="en-US" dirty="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a:t>
            </a:fld>
            <a:endParaRPr b="0" dirty="0">
              <a:latin typeface="Arial Regular" charset="0"/>
            </a:endParaRPr>
          </a:p>
        </p:txBody>
      </p:sp>
      <p:cxnSp>
        <p:nvCxnSpPr>
          <p:cNvPr id="5" name="Straight Connector 4"/>
          <p:cNvCxnSpPr/>
          <p:nvPr/>
        </p:nvCxnSpPr>
        <p:spPr>
          <a:xfrm>
            <a:off x="6386513" y="4343400"/>
            <a:ext cx="14287" cy="267530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901489" y="4343400"/>
            <a:ext cx="1" cy="267530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2058913" y="3690253"/>
            <a:ext cx="5543287" cy="3002310"/>
            <a:chOff x="1658022" y="3695700"/>
            <a:chExt cx="4020230" cy="3002310"/>
          </a:xfrm>
        </p:grpSpPr>
        <p:sp>
          <p:nvSpPr>
            <p:cNvPr id="9" name="TextBox 8"/>
            <p:cNvSpPr txBox="1"/>
            <p:nvPr/>
          </p:nvSpPr>
          <p:spPr>
            <a:xfrm>
              <a:off x="1658022" y="5682347"/>
              <a:ext cx="4020230" cy="1015663"/>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easy and cost-effective to install and maintain</a:t>
              </a:r>
              <a:r>
                <a:rPr lang="en-US" sz="2000" dirty="0">
                  <a:solidFill>
                    <a:schemeClr val="tx2"/>
                  </a:solidFill>
                  <a:latin typeface="Arial Narrow Regular"/>
                </a:rPr>
                <a:t>, and always function properly to minimize call backs” </a:t>
              </a:r>
              <a:endParaRPr lang="uk-UA" sz="2000" dirty="0">
                <a:solidFill>
                  <a:schemeClr val="tx2"/>
                </a:solidFill>
                <a:latin typeface="Arial Regular" charset="0"/>
              </a:endParaRPr>
            </a:p>
          </p:txBody>
        </p:sp>
        <p:sp>
          <p:nvSpPr>
            <p:cNvPr id="8" name="TextBox 7"/>
            <p:cNvSpPr txBox="1"/>
            <p:nvPr/>
          </p:nvSpPr>
          <p:spPr>
            <a:xfrm>
              <a:off x="1847851" y="4782324"/>
              <a:ext cx="3562350" cy="646331"/>
            </a:xfrm>
            <a:prstGeom prst="rect">
              <a:avLst/>
            </a:prstGeom>
            <a:noFill/>
          </p:spPr>
          <p:txBody>
            <a:bodyPr wrap="square" rtlCol="0">
              <a:spAutoFit/>
            </a:bodyPr>
            <a:lstStyle/>
            <a:p>
              <a:pPr algn="ctr"/>
              <a:r>
                <a:rPr lang="en-US" sz="3600" dirty="0">
                  <a:latin typeface="Arial Narrow Regular" charset="0"/>
                </a:rPr>
                <a:t>contractor</a:t>
              </a:r>
              <a:endParaRPr lang="uk-UA" sz="3600" dirty="0">
                <a:latin typeface="Arial Narrow Regular" charset="0"/>
              </a:endParaRPr>
            </a:p>
          </p:txBody>
        </p:sp>
        <p:pic>
          <p:nvPicPr>
            <p:cNvPr id="28" name="Picture 27" descr="construction helm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695700"/>
              <a:ext cx="977900" cy="838200"/>
            </a:xfrm>
            <a:prstGeom prst="rect">
              <a:avLst/>
            </a:prstGeom>
          </p:spPr>
        </p:pic>
      </p:grpSp>
      <p:grpSp>
        <p:nvGrpSpPr>
          <p:cNvPr id="22" name="Group 21"/>
          <p:cNvGrpSpPr/>
          <p:nvPr/>
        </p:nvGrpSpPr>
        <p:grpSpPr>
          <a:xfrm>
            <a:off x="871537" y="3741390"/>
            <a:ext cx="5453063" cy="3002310"/>
            <a:chOff x="7010403" y="3771900"/>
            <a:chExt cx="4343270" cy="3002310"/>
          </a:xfrm>
        </p:grpSpPr>
        <p:sp>
          <p:nvSpPr>
            <p:cNvPr id="11" name="TextBox 10"/>
            <p:cNvSpPr txBox="1"/>
            <p:nvPr/>
          </p:nvSpPr>
          <p:spPr>
            <a:xfrm>
              <a:off x="7010403" y="5758547"/>
              <a:ext cx="4343270" cy="1015663"/>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durable and have a low total cost of ownership </a:t>
              </a:r>
              <a:r>
                <a:rPr lang="en-US" sz="2000" dirty="0">
                  <a:solidFill>
                    <a:schemeClr val="tx2"/>
                  </a:solidFill>
                  <a:latin typeface="Arial Narrow Regular"/>
                </a:rPr>
                <a:t>+ require </a:t>
              </a:r>
              <a:r>
                <a:rPr lang="en-US" sz="2000" b="1" dirty="0">
                  <a:solidFill>
                    <a:schemeClr val="tx2"/>
                  </a:solidFill>
                  <a:latin typeface="Arial Narrow Regular"/>
                </a:rPr>
                <a:t>minimum downtime for maintenance</a:t>
              </a:r>
              <a:r>
                <a:rPr lang="en-US" sz="2000" dirty="0">
                  <a:solidFill>
                    <a:schemeClr val="tx2"/>
                  </a:solidFill>
                  <a:latin typeface="Arial Narrow Regular"/>
                </a:rPr>
                <a:t>.”</a:t>
              </a:r>
            </a:p>
          </p:txBody>
        </p:sp>
        <p:sp>
          <p:nvSpPr>
            <p:cNvPr id="10" name="TextBox 9"/>
            <p:cNvSpPr txBox="1"/>
            <p:nvPr/>
          </p:nvSpPr>
          <p:spPr>
            <a:xfrm>
              <a:off x="7010403" y="4782324"/>
              <a:ext cx="4267198" cy="646331"/>
            </a:xfrm>
            <a:prstGeom prst="rect">
              <a:avLst/>
            </a:prstGeom>
            <a:noFill/>
          </p:spPr>
          <p:txBody>
            <a:bodyPr wrap="square" rtlCol="0">
              <a:spAutoFit/>
            </a:bodyPr>
            <a:lstStyle/>
            <a:p>
              <a:pPr algn="ctr"/>
              <a:r>
                <a:rPr lang="en-US" sz="3600" dirty="0">
                  <a:solidFill>
                    <a:srgbClr val="0A091B"/>
                  </a:solidFill>
                  <a:latin typeface="Arial Narrow Regular" charset="0"/>
                </a:rPr>
                <a:t>building owner</a:t>
              </a:r>
              <a:endParaRPr lang="uk-UA" sz="3600" dirty="0">
                <a:solidFill>
                  <a:srgbClr val="0A091B"/>
                </a:solidFill>
                <a:latin typeface="Arial Narrow Regular" charset="0"/>
              </a:endParaRPr>
            </a:p>
          </p:txBody>
        </p:sp>
        <p:pic>
          <p:nvPicPr>
            <p:cNvPr id="29" name="Picture 28" descr="building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3771900"/>
              <a:ext cx="838200" cy="838200"/>
            </a:xfrm>
            <a:prstGeom prst="rect">
              <a:avLst/>
            </a:prstGeom>
          </p:spPr>
        </p:pic>
      </p:grpSp>
      <p:grpSp>
        <p:nvGrpSpPr>
          <p:cNvPr id="24" name="Group 23"/>
          <p:cNvGrpSpPr/>
          <p:nvPr/>
        </p:nvGrpSpPr>
        <p:grpSpPr>
          <a:xfrm>
            <a:off x="6543938" y="3690253"/>
            <a:ext cx="5357552" cy="2712898"/>
            <a:chOff x="12553951" y="3695700"/>
            <a:chExt cx="4337501" cy="2712898"/>
          </a:xfrm>
        </p:grpSpPr>
        <p:sp>
          <p:nvSpPr>
            <p:cNvPr id="12" name="TextBox 11"/>
            <p:cNvSpPr txBox="1"/>
            <p:nvPr/>
          </p:nvSpPr>
          <p:spPr>
            <a:xfrm>
              <a:off x="12553951" y="4782324"/>
              <a:ext cx="4210050" cy="646331"/>
            </a:xfrm>
            <a:prstGeom prst="rect">
              <a:avLst/>
            </a:prstGeom>
            <a:noFill/>
          </p:spPr>
          <p:txBody>
            <a:bodyPr wrap="square" rtlCol="0">
              <a:spAutoFit/>
            </a:bodyPr>
            <a:lstStyle/>
            <a:p>
              <a:pPr algn="ctr"/>
              <a:r>
                <a:rPr lang="en-US" sz="3600" dirty="0">
                  <a:solidFill>
                    <a:srgbClr val="0A091B"/>
                  </a:solidFill>
                  <a:latin typeface="Arial Narrow Regular" charset="0"/>
                </a:rPr>
                <a:t>architect &amp; engineer</a:t>
              </a:r>
            </a:p>
          </p:txBody>
        </p:sp>
        <p:sp>
          <p:nvSpPr>
            <p:cNvPr id="13" name="TextBox 12"/>
            <p:cNvSpPr txBox="1"/>
            <p:nvPr/>
          </p:nvSpPr>
          <p:spPr>
            <a:xfrm>
              <a:off x="12553951" y="5700712"/>
              <a:ext cx="4337501" cy="707886"/>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durable</a:t>
              </a:r>
              <a:r>
                <a:rPr lang="en-US" sz="2000" dirty="0">
                  <a:solidFill>
                    <a:schemeClr val="tx2"/>
                  </a:solidFill>
                  <a:latin typeface="Arial Narrow Regular"/>
                </a:rPr>
                <a:t>, </a:t>
              </a:r>
              <a:r>
                <a:rPr lang="en-US" sz="2000" b="1" dirty="0">
                  <a:solidFill>
                    <a:schemeClr val="tx2"/>
                  </a:solidFill>
                  <a:latin typeface="Arial Narrow Regular"/>
                </a:rPr>
                <a:t>cost-effective and perform</a:t>
              </a:r>
              <a:r>
                <a:rPr lang="en-US" sz="2000" dirty="0">
                  <a:solidFill>
                    <a:schemeClr val="tx2"/>
                  </a:solidFill>
                  <a:latin typeface="Arial Narrow Regular"/>
                </a:rPr>
                <a:t>.”</a:t>
              </a:r>
              <a:endParaRPr lang="uk-UA" sz="2000" dirty="0">
                <a:solidFill>
                  <a:schemeClr val="tx2"/>
                </a:solidFill>
                <a:latin typeface="Arial Regular" charset="0"/>
              </a:endParaRPr>
            </a:p>
          </p:txBody>
        </p:sp>
        <p:pic>
          <p:nvPicPr>
            <p:cNvPr id="30" name="Picture 29" descr="box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3695700"/>
              <a:ext cx="838200" cy="838200"/>
            </a:xfrm>
            <a:prstGeom prst="rect">
              <a:avLst/>
            </a:prstGeom>
          </p:spPr>
        </p:pic>
      </p:grpSp>
      <p:sp>
        <p:nvSpPr>
          <p:cNvPr id="18" name="Content Placeholder 2"/>
          <p:cNvSpPr txBox="1">
            <a:spLocks/>
          </p:cNvSpPr>
          <p:nvPr/>
        </p:nvSpPr>
        <p:spPr>
          <a:xfrm>
            <a:off x="2768644" y="8006357"/>
            <a:ext cx="14147756" cy="489943"/>
          </a:xfrm>
          <a:prstGeom prst="rect">
            <a:avLst/>
          </a:prstGeom>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Narrow Regular"/>
              </a:rPr>
              <a:t>Healthcare  </a:t>
            </a:r>
            <a:r>
              <a:rPr lang="en-US" sz="2000" dirty="0">
                <a:solidFill>
                  <a:schemeClr val="tx2"/>
                </a:solidFill>
                <a:latin typeface="Arial Narrow Regular"/>
              </a:rPr>
              <a:t>| </a:t>
            </a:r>
            <a:r>
              <a:rPr lang="en-US" sz="2000" b="1" dirty="0">
                <a:solidFill>
                  <a:schemeClr val="tx2"/>
                </a:solidFill>
                <a:latin typeface="Arial Narrow Regular"/>
              </a:rPr>
              <a:t> Retail  </a:t>
            </a:r>
            <a:r>
              <a:rPr lang="en-US" sz="2000" dirty="0">
                <a:solidFill>
                  <a:schemeClr val="tx2"/>
                </a:solidFill>
                <a:latin typeface="Arial Narrow Regular"/>
              </a:rPr>
              <a:t>| </a:t>
            </a:r>
            <a:r>
              <a:rPr lang="en-US" sz="2000" b="1" dirty="0">
                <a:solidFill>
                  <a:schemeClr val="tx2"/>
                </a:solidFill>
                <a:latin typeface="Arial Narrow Regular"/>
              </a:rPr>
              <a:t> Food Service </a:t>
            </a:r>
            <a:r>
              <a:rPr lang="en-US" sz="2000" dirty="0">
                <a:solidFill>
                  <a:schemeClr val="tx2"/>
                </a:solidFill>
                <a:latin typeface="Arial Narrow Regular"/>
              </a:rPr>
              <a:t> |  </a:t>
            </a:r>
            <a:r>
              <a:rPr lang="en-US" sz="2000" b="1" dirty="0">
                <a:solidFill>
                  <a:schemeClr val="tx2"/>
                </a:solidFill>
                <a:latin typeface="Arial Narrow Regular"/>
              </a:rPr>
              <a:t>Hospitality  </a:t>
            </a:r>
            <a:r>
              <a:rPr lang="en-US" sz="2000" dirty="0">
                <a:solidFill>
                  <a:schemeClr val="tx2"/>
                </a:solidFill>
                <a:latin typeface="Arial Narrow Regular"/>
              </a:rPr>
              <a:t>| </a:t>
            </a:r>
            <a:r>
              <a:rPr lang="en-US" sz="2000" b="1" dirty="0">
                <a:solidFill>
                  <a:schemeClr val="tx2"/>
                </a:solidFill>
                <a:latin typeface="Arial Narrow Regular"/>
              </a:rPr>
              <a:t> Restaurants </a:t>
            </a:r>
            <a:r>
              <a:rPr lang="en-US" sz="2000" dirty="0">
                <a:solidFill>
                  <a:schemeClr val="tx2"/>
                </a:solidFill>
                <a:latin typeface="Arial Narrow Regular"/>
              </a:rPr>
              <a:t> |  </a:t>
            </a:r>
            <a:r>
              <a:rPr lang="en-US" sz="2000" b="1" dirty="0">
                <a:solidFill>
                  <a:schemeClr val="tx2"/>
                </a:solidFill>
                <a:latin typeface="Arial Narrow Regular"/>
              </a:rPr>
              <a:t>Institutional/Education </a:t>
            </a:r>
            <a:r>
              <a:rPr lang="en-US" sz="2000" dirty="0">
                <a:solidFill>
                  <a:schemeClr val="tx2"/>
                </a:solidFill>
                <a:latin typeface="Arial Narrow Regular"/>
              </a:rPr>
              <a:t> |  </a:t>
            </a:r>
            <a:r>
              <a:rPr lang="en-US" sz="2000" b="1" dirty="0">
                <a:solidFill>
                  <a:schemeClr val="tx2"/>
                </a:solidFill>
                <a:latin typeface="Arial Narrow Regular"/>
              </a:rPr>
              <a:t>Government</a:t>
            </a:r>
            <a:endParaRPr lang="en-US" sz="2400" dirty="0"/>
          </a:p>
        </p:txBody>
      </p:sp>
    </p:spTree>
    <p:extLst>
      <p:ext uri="{BB962C8B-B14F-4D97-AF65-F5344CB8AC3E}">
        <p14:creationId xmlns:p14="http://schemas.microsoft.com/office/powerpoint/2010/main" val="2239621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611600" y="9029700"/>
            <a:ext cx="304800" cy="998993"/>
          </a:xfrm>
          <a:prstGeom prst="rect">
            <a:avLst/>
          </a:prstGeom>
          <a:solidFill>
            <a:schemeClr val="bg2">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300" y="571411"/>
            <a:ext cx="9944100" cy="1338828"/>
          </a:xfrm>
        </p:spPr>
        <p:txBody>
          <a:bodyPr/>
          <a:lstStyle/>
          <a:p>
            <a:r>
              <a:rPr lang="en-US" dirty="0">
                <a:solidFill>
                  <a:schemeClr val="accent1"/>
                </a:solidFill>
              </a:rPr>
              <a:t>benefits of installation</a:t>
            </a:r>
            <a:br>
              <a:rPr lang="en-US" dirty="0"/>
            </a:br>
            <a:r>
              <a:rPr lang="en-US" dirty="0"/>
              <a:t>pressure reducing valves</a:t>
            </a:r>
            <a:endParaRPr lang="uk-UA" dirty="0"/>
          </a:p>
        </p:txBody>
      </p:sp>
      <p:grpSp>
        <p:nvGrpSpPr>
          <p:cNvPr id="27" name="Group 26"/>
          <p:cNvGrpSpPr/>
          <p:nvPr/>
        </p:nvGrpSpPr>
        <p:grpSpPr>
          <a:xfrm>
            <a:off x="8686799" y="2130484"/>
            <a:ext cx="8991599" cy="7282656"/>
            <a:chOff x="7848600" y="5173596"/>
            <a:chExt cx="10083276" cy="5860201"/>
          </a:xfrm>
        </p:grpSpPr>
        <p:grpSp>
          <p:nvGrpSpPr>
            <p:cNvPr id="22" name="Group 21"/>
            <p:cNvGrpSpPr/>
            <p:nvPr/>
          </p:nvGrpSpPr>
          <p:grpSpPr>
            <a:xfrm>
              <a:off x="7848600" y="5173596"/>
              <a:ext cx="6323859" cy="646331"/>
              <a:chOff x="7467600" y="5647275"/>
              <a:chExt cx="6323859" cy="646331"/>
            </a:xfrm>
          </p:grpSpPr>
          <p:sp>
            <p:nvSpPr>
              <p:cNvPr id="23" name="TextBox 22"/>
              <p:cNvSpPr txBox="1"/>
              <p:nvPr/>
            </p:nvSpPr>
            <p:spPr>
              <a:xfrm>
                <a:off x="7587625" y="5647275"/>
                <a:ext cx="6203834" cy="646331"/>
              </a:xfrm>
              <a:prstGeom prst="rect">
                <a:avLst/>
              </a:prstGeom>
              <a:noFill/>
            </p:spPr>
            <p:txBody>
              <a:bodyPr wrap="square" rtlCol="0">
                <a:spAutoFit/>
              </a:bodyPr>
              <a:lstStyle/>
              <a:p>
                <a:r>
                  <a:rPr lang="en-US" sz="3600" dirty="0">
                    <a:solidFill>
                      <a:schemeClr val="accent1"/>
                    </a:solidFill>
                    <a:latin typeface="Arial Narrow Regular" charset="0"/>
                  </a:rPr>
                  <a:t>key benefits</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707736" y="5758610"/>
              <a:ext cx="9224140" cy="5275187"/>
            </a:xfrm>
            <a:prstGeom prst="rect">
              <a:avLst/>
            </a:prstGeom>
            <a:noFill/>
          </p:spPr>
          <p:txBody>
            <a:bodyPr wrap="square" rtlCol="0">
              <a:spAutoFit/>
            </a:bodyPr>
            <a:lstStyle/>
            <a:p>
              <a:r>
                <a:rPr lang="en-US" sz="2800" dirty="0">
                  <a:latin typeface="Arial Regular"/>
                </a:rPr>
                <a:t>plumbing code compliance (UPC)</a:t>
              </a:r>
            </a:p>
            <a:p>
              <a:r>
                <a:rPr lang="en-US" sz="2000" dirty="0">
                  <a:solidFill>
                    <a:schemeClr val="tx2"/>
                  </a:solidFill>
                  <a:latin typeface="Arial Regular"/>
                </a:rPr>
                <a:t>PRVs are required by code if the incoming pressure is 80 PSI or above</a:t>
              </a:r>
            </a:p>
            <a:p>
              <a:endParaRPr lang="en-US" sz="2000" dirty="0">
                <a:solidFill>
                  <a:schemeClr val="tx2"/>
                </a:solidFill>
                <a:latin typeface="Arial Regular"/>
              </a:endParaRPr>
            </a:p>
            <a:p>
              <a:r>
                <a:rPr lang="en-US" sz="2800" dirty="0">
                  <a:latin typeface="Arial Regular"/>
                </a:rPr>
                <a:t>water conservation</a:t>
              </a:r>
            </a:p>
            <a:p>
              <a:r>
                <a:rPr lang="en-US" sz="2000" dirty="0">
                  <a:solidFill>
                    <a:schemeClr val="tx2"/>
                  </a:solidFill>
                  <a:latin typeface="Arial Regular"/>
                </a:rPr>
                <a:t>An average home can save 30,000 to 40,000 gallons a year by reducing pressure from 100 PSI to 50 PSI</a:t>
              </a:r>
            </a:p>
            <a:p>
              <a:endParaRPr lang="en-US" sz="2000" dirty="0">
                <a:solidFill>
                  <a:schemeClr val="accent1"/>
                </a:solidFill>
                <a:latin typeface="Arial Regular"/>
              </a:endParaRPr>
            </a:p>
            <a:p>
              <a:r>
                <a:rPr lang="en-US" sz="2800" dirty="0">
                  <a:latin typeface="Arial Regular"/>
                </a:rPr>
                <a:t>energy conservation</a:t>
              </a:r>
            </a:p>
            <a:p>
              <a:r>
                <a:rPr lang="en-US" sz="2000" dirty="0">
                  <a:solidFill>
                    <a:schemeClr val="tx2"/>
                  </a:solidFill>
                  <a:latin typeface="Arial Regular"/>
                </a:rPr>
                <a:t>As less water is used, less water is heated by the water heater, thus saving energy</a:t>
              </a:r>
            </a:p>
            <a:p>
              <a:endParaRPr lang="en-US" sz="2000" dirty="0">
                <a:solidFill>
                  <a:schemeClr val="tx2"/>
                </a:solidFill>
                <a:latin typeface="Arial Regular"/>
              </a:endParaRPr>
            </a:p>
            <a:p>
              <a:r>
                <a:rPr lang="en-US" sz="2800" dirty="0">
                  <a:latin typeface="Arial Regular"/>
                </a:rPr>
                <a:t>protection of the water system</a:t>
              </a:r>
            </a:p>
            <a:p>
              <a:r>
                <a:rPr lang="en-US" sz="2000" dirty="0">
                  <a:solidFill>
                    <a:schemeClr val="tx2"/>
                  </a:solidFill>
                  <a:latin typeface="Arial Regular"/>
                </a:rPr>
                <a:t>Reducing system pressure decreases the frequency of catastrophic line bursts</a:t>
              </a:r>
              <a:r>
                <a:rPr lang="en-US" sz="2000" dirty="0">
                  <a:solidFill>
                    <a:schemeClr val="accent1"/>
                  </a:solidFill>
                  <a:latin typeface="Arial Regular"/>
                </a:rPr>
                <a:t> </a:t>
              </a:r>
              <a:r>
                <a:rPr lang="en-US" sz="2000" dirty="0">
                  <a:solidFill>
                    <a:schemeClr val="tx2"/>
                  </a:solidFill>
                  <a:latin typeface="Arial Regular"/>
                </a:rPr>
                <a:t>by maintaining manageable pressure</a:t>
              </a:r>
            </a:p>
            <a:p>
              <a:r>
                <a:rPr lang="en-US" sz="2000" dirty="0">
                  <a:solidFill>
                    <a:schemeClr val="tx2"/>
                  </a:solidFill>
                  <a:latin typeface="Arial Regular"/>
                </a:rPr>
                <a:t>Lower pressure also leads to increased longevity of all other components in the water system</a:t>
              </a:r>
            </a:p>
            <a:p>
              <a:endParaRPr lang="en-US" sz="2000" dirty="0">
                <a:solidFill>
                  <a:schemeClr val="tx2"/>
                </a:solidFill>
                <a:latin typeface="Arial Regular"/>
              </a:endParaRPr>
            </a:p>
            <a:p>
              <a:r>
                <a:rPr lang="en-US" sz="2800" dirty="0">
                  <a:latin typeface="Arial Regular"/>
                </a:rPr>
                <a:t>safety</a:t>
              </a:r>
            </a:p>
            <a:p>
              <a:r>
                <a:rPr lang="en-US" sz="2000" dirty="0">
                  <a:solidFill>
                    <a:schemeClr val="tx2"/>
                  </a:solidFill>
                  <a:latin typeface="Arial Regular"/>
                </a:rPr>
                <a:t>High pressure can lead to dangerous situations such as water hammer</a:t>
              </a:r>
            </a:p>
          </p:txBody>
        </p:sp>
      </p:grpSp>
      <p:sp>
        <p:nvSpPr>
          <p:cNvPr id="14" name="TextBox 13"/>
          <p:cNvSpPr txBox="1"/>
          <p:nvPr/>
        </p:nvSpPr>
        <p:spPr>
          <a:xfrm>
            <a:off x="3749222" y="5556044"/>
            <a:ext cx="3581400" cy="400110"/>
          </a:xfrm>
          <a:prstGeom prst="rect">
            <a:avLst/>
          </a:prstGeom>
          <a:noFill/>
        </p:spPr>
        <p:txBody>
          <a:bodyPr wrap="square" rtlCol="0">
            <a:spAutoFit/>
          </a:bodyPr>
          <a:lstStyle/>
          <a:p>
            <a:r>
              <a:rPr lang="en-US" sz="2000" dirty="0">
                <a:solidFill>
                  <a:schemeClr val="bg1"/>
                </a:solidFill>
              </a:rPr>
              <a:t>NEW PHOTO</a:t>
            </a:r>
          </a:p>
        </p:txBody>
      </p:sp>
      <p:pic>
        <p:nvPicPr>
          <p:cNvPr id="16" name="Picture 15">
            <a:extLst>
              <a:ext uri="{FF2B5EF4-FFF2-40B4-BE49-F238E27FC236}">
                <a16:creationId xmlns:a16="http://schemas.microsoft.com/office/drawing/2014/main" id="{A8A200C0-EF1F-4893-A390-31C9F31CF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387" y="2161344"/>
            <a:ext cx="7284370" cy="7502901"/>
          </a:xfrm>
          <a:prstGeom prst="rect">
            <a:avLst/>
          </a:prstGeom>
        </p:spPr>
      </p:pic>
    </p:spTree>
    <p:extLst>
      <p:ext uri="{BB962C8B-B14F-4D97-AF65-F5344CB8AC3E}">
        <p14:creationId xmlns:p14="http://schemas.microsoft.com/office/powerpoint/2010/main" val="2482191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how it works</a:t>
            </a:r>
            <a:br>
              <a:rPr lang="en-US" dirty="0"/>
            </a:br>
            <a:r>
              <a:rPr lang="en-US" dirty="0"/>
              <a:t>step-by-step</a:t>
            </a:r>
            <a:endParaRPr lang="uk-UA" dirty="0"/>
          </a:p>
        </p:txBody>
      </p:sp>
      <p:pic>
        <p:nvPicPr>
          <p:cNvPr id="5" name="Picture 2"/>
          <p:cNvPicPr>
            <a:picLocks noChangeAspect="1" noChangeArrowheads="1"/>
          </p:cNvPicPr>
          <p:nvPr/>
        </p:nvPicPr>
        <p:blipFill rotWithShape="1">
          <a:blip r:embed="rId3" cstate="print"/>
          <a:srcRect l="15739" r="15370"/>
          <a:stretch/>
        </p:blipFill>
        <p:spPr bwMode="auto">
          <a:xfrm flipV="1">
            <a:off x="0" y="-38100"/>
            <a:ext cx="9448800" cy="10287000"/>
          </a:xfrm>
          <a:prstGeom prst="rect">
            <a:avLst/>
          </a:prstGeom>
          <a:noFill/>
          <a:ln w="9525">
            <a:noFill/>
            <a:miter lim="800000"/>
            <a:headEnd/>
            <a:tailEnd/>
          </a:ln>
        </p:spPr>
      </p:pic>
      <p:grpSp>
        <p:nvGrpSpPr>
          <p:cNvPr id="6" name="Group 5"/>
          <p:cNvGrpSpPr/>
          <p:nvPr/>
        </p:nvGrpSpPr>
        <p:grpSpPr>
          <a:xfrm>
            <a:off x="9677400" y="2552700"/>
            <a:ext cx="8305800" cy="2710707"/>
            <a:chOff x="10058400" y="2933700"/>
            <a:chExt cx="8305800" cy="2710707"/>
          </a:xfrm>
        </p:grpSpPr>
        <p:sp>
          <p:nvSpPr>
            <p:cNvPr id="7" name="TextBox 6"/>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static (no) flow</a:t>
              </a:r>
              <a:endParaRPr lang="uk-UA" sz="3200" dirty="0">
                <a:latin typeface="Arial Narrow Regular" charset="0"/>
              </a:endParaRPr>
            </a:p>
          </p:txBody>
        </p:sp>
        <p:sp>
          <p:nvSpPr>
            <p:cNvPr id="8" name="TextBox 7"/>
            <p:cNvSpPr txBox="1"/>
            <p:nvPr/>
          </p:nvSpPr>
          <p:spPr>
            <a:xfrm>
              <a:off x="13411201" y="3397638"/>
              <a:ext cx="4952999" cy="2246769"/>
            </a:xfrm>
            <a:prstGeom prst="rect">
              <a:avLst/>
            </a:prstGeom>
            <a:noFill/>
          </p:spPr>
          <p:txBody>
            <a:bodyPr wrap="square" rtlCol="0">
              <a:spAutoFit/>
            </a:bodyPr>
            <a:lstStyle/>
            <a:p>
              <a:r>
                <a:rPr lang="en-US" sz="2000" dirty="0">
                  <a:solidFill>
                    <a:schemeClr val="tx2"/>
                  </a:solidFill>
                  <a:latin typeface="Arial Regular" charset="0"/>
                </a:rPr>
                <a:t>When demand ceases, the downstream pressure rises, counter-balancing the spring force, and the valve closes</a:t>
              </a:r>
            </a:p>
            <a:p>
              <a:endParaRPr lang="en-US" sz="2000" dirty="0">
                <a:solidFill>
                  <a:schemeClr val="tx2"/>
                </a:solidFill>
                <a:latin typeface="Arial Regular" charset="0"/>
              </a:endParaRPr>
            </a:p>
            <a:p>
              <a:r>
                <a:rPr lang="en-US" sz="2000" dirty="0">
                  <a:solidFill>
                    <a:schemeClr val="tx2"/>
                  </a:solidFill>
                  <a:latin typeface="Arial Regular" charset="0"/>
                </a:rPr>
                <a:t>Note: inlet pressure has nothing to do with the pressure of the valve</a:t>
              </a:r>
            </a:p>
            <a:p>
              <a:endParaRPr lang="en-US" sz="2000" dirty="0">
                <a:solidFill>
                  <a:schemeClr val="tx2"/>
                </a:solidFill>
                <a:latin typeface="Arial Regular" charset="0"/>
              </a:endParaRPr>
            </a:p>
          </p:txBody>
        </p:sp>
        <p:sp>
          <p:nvSpPr>
            <p:cNvPr id="9" name="TextBox 8"/>
            <p:cNvSpPr txBox="1"/>
            <p:nvPr/>
          </p:nvSpPr>
          <p:spPr>
            <a:xfrm>
              <a:off x="10058400" y="2933700"/>
              <a:ext cx="2286000" cy="646331"/>
            </a:xfrm>
            <a:prstGeom prst="rect">
              <a:avLst/>
            </a:prstGeom>
            <a:noFill/>
          </p:spPr>
          <p:txBody>
            <a:bodyPr wrap="square" rtlCol="0">
              <a:spAutoFit/>
            </a:bodyPr>
            <a:lstStyle/>
            <a:p>
              <a:pPr algn="r"/>
              <a:endParaRPr lang="uk-UA" sz="3600" dirty="0">
                <a:solidFill>
                  <a:schemeClr val="accent1"/>
                </a:solidFill>
                <a:latin typeface="Arial Narrow Regular" charset="0"/>
              </a:endParaRPr>
            </a:p>
          </p:txBody>
        </p:sp>
      </p:grpSp>
      <p:sp>
        <p:nvSpPr>
          <p:cNvPr id="10" name="Text Box 19"/>
          <p:cNvSpPr txBox="1">
            <a:spLocks noChangeArrowheads="1"/>
          </p:cNvSpPr>
          <p:nvPr/>
        </p:nvSpPr>
        <p:spPr bwMode="auto">
          <a:xfrm>
            <a:off x="3962400" y="38100"/>
            <a:ext cx="2164375" cy="400110"/>
          </a:xfrm>
          <a:prstGeom prst="rect">
            <a:avLst/>
          </a:prstGeom>
          <a:noFill/>
          <a:ln w="9525">
            <a:noFill/>
            <a:miter lim="800000"/>
            <a:headEnd/>
            <a:tailEnd/>
          </a:ln>
        </p:spPr>
        <p:txBody>
          <a:bodyPr wrap="none">
            <a:spAutoFit/>
          </a:bodyPr>
          <a:lstStyle/>
          <a:p>
            <a:r>
              <a:rPr lang="en-US" sz="2000" b="1" dirty="0">
                <a:solidFill>
                  <a:schemeClr val="bg2"/>
                </a:solidFill>
                <a:latin typeface="Arial Narrow Regular"/>
              </a:rPr>
              <a:t>Adjustment Bolt</a:t>
            </a:r>
          </a:p>
        </p:txBody>
      </p:sp>
      <p:sp>
        <p:nvSpPr>
          <p:cNvPr id="12" name="Text Box 9"/>
          <p:cNvSpPr txBox="1">
            <a:spLocks noChangeArrowheads="1"/>
          </p:cNvSpPr>
          <p:nvPr/>
        </p:nvSpPr>
        <p:spPr bwMode="auto">
          <a:xfrm>
            <a:off x="5044587" y="3481099"/>
            <a:ext cx="3124200" cy="707886"/>
          </a:xfrm>
          <a:prstGeom prst="rect">
            <a:avLst/>
          </a:prstGeom>
          <a:noFill/>
          <a:ln w="9525">
            <a:noFill/>
            <a:miter lim="800000"/>
            <a:headEnd/>
            <a:tailEnd/>
          </a:ln>
        </p:spPr>
        <p:txBody>
          <a:bodyPr wrap="square">
            <a:spAutoFit/>
          </a:bodyPr>
          <a:lstStyle/>
          <a:p>
            <a:pPr algn="ctr"/>
            <a:r>
              <a:rPr lang="en-US" sz="2000" b="1" dirty="0">
                <a:latin typeface="Arial Narrow Regular"/>
              </a:rPr>
              <a:t>Spring</a:t>
            </a:r>
          </a:p>
          <a:p>
            <a:pPr algn="ctr"/>
            <a:r>
              <a:rPr lang="en-US" sz="2000" b="1" dirty="0">
                <a:latin typeface="Arial Narrow Regular"/>
              </a:rPr>
              <a:t>(loading element)</a:t>
            </a:r>
          </a:p>
        </p:txBody>
      </p:sp>
      <p:sp>
        <p:nvSpPr>
          <p:cNvPr id="13" name="Text Box 10"/>
          <p:cNvSpPr txBox="1">
            <a:spLocks noChangeArrowheads="1"/>
          </p:cNvSpPr>
          <p:nvPr/>
        </p:nvSpPr>
        <p:spPr bwMode="auto">
          <a:xfrm>
            <a:off x="3770591" y="4761945"/>
            <a:ext cx="3605194" cy="707886"/>
          </a:xfrm>
          <a:prstGeom prst="rect">
            <a:avLst/>
          </a:prstGeom>
          <a:noFill/>
          <a:ln w="9525">
            <a:noFill/>
            <a:miter lim="800000"/>
            <a:headEnd/>
            <a:tailEnd/>
          </a:ln>
        </p:spPr>
        <p:txBody>
          <a:bodyPr wrap="square">
            <a:spAutoFit/>
          </a:bodyPr>
          <a:lstStyle/>
          <a:p>
            <a:pPr algn="ctr"/>
            <a:r>
              <a:rPr lang="en-US" sz="2000" b="1" dirty="0">
                <a:latin typeface="Arial Narrow Regular"/>
              </a:rPr>
              <a:t>Diaphragm</a:t>
            </a:r>
          </a:p>
          <a:p>
            <a:pPr algn="ctr"/>
            <a:r>
              <a:rPr lang="en-US" sz="2000" b="1" dirty="0">
                <a:latin typeface="Arial Narrow Regular"/>
              </a:rPr>
              <a:t> (sensing element)</a:t>
            </a:r>
          </a:p>
        </p:txBody>
      </p:sp>
      <p:sp>
        <p:nvSpPr>
          <p:cNvPr id="15" name="Text Box 8"/>
          <p:cNvSpPr txBox="1">
            <a:spLocks noChangeArrowheads="1"/>
          </p:cNvSpPr>
          <p:nvPr/>
        </p:nvSpPr>
        <p:spPr bwMode="auto">
          <a:xfrm>
            <a:off x="6176962" y="6309641"/>
            <a:ext cx="1443038" cy="400110"/>
          </a:xfrm>
          <a:prstGeom prst="rect">
            <a:avLst/>
          </a:prstGeom>
          <a:noFill/>
          <a:ln w="9525">
            <a:noFill/>
            <a:miter lim="800000"/>
            <a:headEnd/>
            <a:tailEnd/>
          </a:ln>
        </p:spPr>
        <p:txBody>
          <a:bodyPr>
            <a:spAutoFit/>
          </a:bodyPr>
          <a:lstStyle/>
          <a:p>
            <a:r>
              <a:rPr lang="en-US" sz="2000" b="1" dirty="0">
                <a:latin typeface="Arial Narrow Regular"/>
              </a:rPr>
              <a:t>Stem</a:t>
            </a:r>
          </a:p>
        </p:txBody>
      </p:sp>
      <p:sp>
        <p:nvSpPr>
          <p:cNvPr id="16" name="TextBox 44"/>
          <p:cNvSpPr txBox="1">
            <a:spLocks noChangeArrowheads="1"/>
          </p:cNvSpPr>
          <p:nvPr/>
        </p:nvSpPr>
        <p:spPr bwMode="auto">
          <a:xfrm>
            <a:off x="7350719" y="6972300"/>
            <a:ext cx="726481" cy="400110"/>
          </a:xfrm>
          <a:prstGeom prst="rect">
            <a:avLst/>
          </a:prstGeom>
          <a:noFill/>
          <a:ln w="9525">
            <a:noFill/>
            <a:miter lim="800000"/>
            <a:headEnd/>
            <a:tailEnd/>
          </a:ln>
        </p:spPr>
        <p:txBody>
          <a:bodyPr wrap="none">
            <a:spAutoFit/>
          </a:bodyPr>
          <a:lstStyle/>
          <a:p>
            <a:r>
              <a:rPr lang="en-US" sz="2000" b="1" dirty="0">
                <a:latin typeface="Arial Narrow Regular"/>
              </a:rPr>
              <a:t>Seat</a:t>
            </a:r>
          </a:p>
        </p:txBody>
      </p:sp>
      <p:sp>
        <p:nvSpPr>
          <p:cNvPr id="17" name="Text Box 7"/>
          <p:cNvSpPr txBox="1">
            <a:spLocks noChangeArrowheads="1"/>
          </p:cNvSpPr>
          <p:nvPr/>
        </p:nvSpPr>
        <p:spPr bwMode="auto">
          <a:xfrm>
            <a:off x="5848350" y="7581900"/>
            <a:ext cx="2171700" cy="400110"/>
          </a:xfrm>
          <a:prstGeom prst="rect">
            <a:avLst/>
          </a:prstGeom>
          <a:noFill/>
          <a:ln w="9525">
            <a:noFill/>
            <a:miter lim="800000"/>
            <a:headEnd/>
            <a:tailEnd/>
          </a:ln>
        </p:spPr>
        <p:txBody>
          <a:bodyPr>
            <a:spAutoFit/>
          </a:bodyPr>
          <a:lstStyle/>
          <a:p>
            <a:r>
              <a:rPr lang="en-US" sz="2000" b="1" dirty="0">
                <a:solidFill>
                  <a:schemeClr val="bg2"/>
                </a:solidFill>
                <a:latin typeface="Arial Narrow Regular"/>
              </a:rPr>
              <a:t>Seal Ring</a:t>
            </a:r>
          </a:p>
        </p:txBody>
      </p:sp>
      <p:sp>
        <p:nvSpPr>
          <p:cNvPr id="18" name="Text Box 6"/>
          <p:cNvSpPr txBox="1">
            <a:spLocks noChangeArrowheads="1"/>
          </p:cNvSpPr>
          <p:nvPr/>
        </p:nvSpPr>
        <p:spPr bwMode="auto">
          <a:xfrm>
            <a:off x="6019800" y="8039100"/>
            <a:ext cx="1828800" cy="400110"/>
          </a:xfrm>
          <a:prstGeom prst="rect">
            <a:avLst/>
          </a:prstGeom>
          <a:noFill/>
          <a:ln w="9525">
            <a:noFill/>
            <a:miter lim="800000"/>
            <a:headEnd/>
            <a:tailEnd/>
          </a:ln>
        </p:spPr>
        <p:txBody>
          <a:bodyPr>
            <a:spAutoFit/>
          </a:bodyPr>
          <a:lstStyle/>
          <a:p>
            <a:r>
              <a:rPr lang="en-US" sz="2000" b="1" dirty="0">
                <a:latin typeface="Arial Narrow Regular"/>
              </a:rPr>
              <a:t>Plunger</a:t>
            </a:r>
          </a:p>
        </p:txBody>
      </p:sp>
      <p:sp>
        <p:nvSpPr>
          <p:cNvPr id="19" name="Text Box 5"/>
          <p:cNvSpPr txBox="1">
            <a:spLocks noChangeArrowheads="1"/>
          </p:cNvSpPr>
          <p:nvPr/>
        </p:nvSpPr>
        <p:spPr bwMode="auto">
          <a:xfrm>
            <a:off x="7026701" y="5604731"/>
            <a:ext cx="2445545" cy="400110"/>
          </a:xfrm>
          <a:prstGeom prst="rect">
            <a:avLst/>
          </a:prstGeom>
          <a:noFill/>
          <a:ln w="9525">
            <a:noFill/>
            <a:miter lim="800000"/>
            <a:headEnd/>
            <a:tailEnd/>
          </a:ln>
        </p:spPr>
        <p:txBody>
          <a:bodyPr>
            <a:spAutoFit/>
          </a:bodyPr>
          <a:lstStyle/>
          <a:p>
            <a:r>
              <a:rPr lang="en-US" sz="2000" b="1" dirty="0">
                <a:latin typeface="Arial Narrow Regular"/>
              </a:rPr>
              <a:t>Stem o-ring</a:t>
            </a:r>
          </a:p>
        </p:txBody>
      </p:sp>
      <p:sp>
        <p:nvSpPr>
          <p:cNvPr id="20" name="Rectangle 19"/>
          <p:cNvSpPr/>
          <p:nvPr/>
        </p:nvSpPr>
        <p:spPr>
          <a:xfrm>
            <a:off x="5475767" y="7485588"/>
            <a:ext cx="2133600" cy="551507"/>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Tree>
    <p:extLst>
      <p:ext uri="{BB962C8B-B14F-4D97-AF65-F5344CB8AC3E}">
        <p14:creationId xmlns:p14="http://schemas.microsoft.com/office/powerpoint/2010/main" val="1170923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how it works</a:t>
            </a:r>
            <a:br>
              <a:rPr lang="en-US" dirty="0"/>
            </a:br>
            <a:r>
              <a:rPr lang="en-US" dirty="0"/>
              <a:t>step-by-step</a:t>
            </a:r>
            <a:endParaRPr lang="uk-UA" dirty="0"/>
          </a:p>
        </p:txBody>
      </p:sp>
      <p:pic>
        <p:nvPicPr>
          <p:cNvPr id="14" name="Picture 2"/>
          <p:cNvPicPr>
            <a:picLocks noChangeAspect="1" noChangeArrowheads="1"/>
          </p:cNvPicPr>
          <p:nvPr/>
        </p:nvPicPr>
        <p:blipFill rotWithShape="1">
          <a:blip r:embed="rId3" cstate="print"/>
          <a:srcRect l="15804" r="15703"/>
          <a:stretch/>
        </p:blipFill>
        <p:spPr bwMode="auto">
          <a:xfrm flipV="1">
            <a:off x="0" y="-12700"/>
            <a:ext cx="9448801" cy="10299700"/>
          </a:xfrm>
          <a:prstGeom prst="rect">
            <a:avLst/>
          </a:prstGeom>
          <a:noFill/>
          <a:ln w="9525">
            <a:noFill/>
            <a:miter lim="800000"/>
            <a:headEnd/>
            <a:tailEnd/>
          </a:ln>
        </p:spPr>
      </p:pic>
      <p:grpSp>
        <p:nvGrpSpPr>
          <p:cNvPr id="15" name="Group 14"/>
          <p:cNvGrpSpPr/>
          <p:nvPr/>
        </p:nvGrpSpPr>
        <p:grpSpPr>
          <a:xfrm>
            <a:off x="9677400" y="2552700"/>
            <a:ext cx="8686800" cy="1719084"/>
            <a:chOff x="10058400" y="2933700"/>
            <a:chExt cx="8686800" cy="1719084"/>
          </a:xfrm>
        </p:grpSpPr>
        <p:sp>
          <p:nvSpPr>
            <p:cNvPr id="16" name="TextBox 15"/>
            <p:cNvSpPr txBox="1"/>
            <p:nvPr/>
          </p:nvSpPr>
          <p:spPr>
            <a:xfrm>
              <a:off x="13335000" y="2933700"/>
              <a:ext cx="5410200" cy="584775"/>
            </a:xfrm>
            <a:prstGeom prst="rect">
              <a:avLst/>
            </a:prstGeom>
            <a:noFill/>
          </p:spPr>
          <p:txBody>
            <a:bodyPr wrap="square" rtlCol="0">
              <a:spAutoFit/>
            </a:bodyPr>
            <a:lstStyle/>
            <a:p>
              <a:r>
                <a:rPr lang="en-US" sz="3200" dirty="0">
                  <a:latin typeface="Arial Narrow Regular" charset="0"/>
                </a:rPr>
                <a:t>normal flow </a:t>
              </a:r>
              <a:endParaRPr lang="uk-UA" sz="3200" dirty="0">
                <a:latin typeface="Arial Narrow Regular" charset="0"/>
              </a:endParaRPr>
            </a:p>
          </p:txBody>
        </p:sp>
        <p:sp>
          <p:nvSpPr>
            <p:cNvPr id="17" name="TextBox 16"/>
            <p:cNvSpPr txBox="1"/>
            <p:nvPr/>
          </p:nvSpPr>
          <p:spPr>
            <a:xfrm>
              <a:off x="13373100" y="3390900"/>
              <a:ext cx="4991100" cy="1261884"/>
            </a:xfrm>
            <a:prstGeom prst="rect">
              <a:avLst/>
            </a:prstGeom>
            <a:noFill/>
          </p:spPr>
          <p:txBody>
            <a:bodyPr wrap="square" rtlCol="0">
              <a:spAutoFit/>
            </a:bodyPr>
            <a:lstStyle/>
            <a:p>
              <a:r>
                <a:rPr lang="en-US" sz="2000" dirty="0">
                  <a:solidFill>
                    <a:schemeClr val="tx2"/>
                  </a:solidFill>
                  <a:latin typeface="Arial Narrow Regular"/>
                </a:rPr>
                <a:t>A drop in downstream pressure due to demand, allows the spring to push the plunger off the seat, allowing flow to occur</a:t>
              </a:r>
            </a:p>
            <a:p>
              <a:endParaRPr lang="en-US" sz="1600" dirty="0">
                <a:solidFill>
                  <a:schemeClr val="tx2"/>
                </a:solidFill>
                <a:latin typeface="Arial Regular" charset="0"/>
              </a:endParaRPr>
            </a:p>
          </p:txBody>
        </p:sp>
        <p:sp>
          <p:nvSpPr>
            <p:cNvPr id="18" name="TextBox 17"/>
            <p:cNvSpPr txBox="1"/>
            <p:nvPr/>
          </p:nvSpPr>
          <p:spPr>
            <a:xfrm>
              <a:off x="10058400" y="2933700"/>
              <a:ext cx="2286000" cy="646331"/>
            </a:xfrm>
            <a:prstGeom prst="rect">
              <a:avLst/>
            </a:prstGeom>
            <a:noFill/>
          </p:spPr>
          <p:txBody>
            <a:bodyPr wrap="square" rtlCol="0">
              <a:spAutoFit/>
            </a:bodyPr>
            <a:lstStyle/>
            <a:p>
              <a:pPr algn="r"/>
              <a:endParaRPr lang="uk-UA" sz="3600" dirty="0">
                <a:solidFill>
                  <a:schemeClr val="accent1"/>
                </a:solidFill>
                <a:latin typeface="Arial Narrow Regular" charset="0"/>
              </a:endParaRPr>
            </a:p>
          </p:txBody>
        </p:sp>
      </p:grpSp>
      <p:sp>
        <p:nvSpPr>
          <p:cNvPr id="32" name="Text Box 18"/>
          <p:cNvSpPr txBox="1">
            <a:spLocks noChangeArrowheads="1"/>
          </p:cNvSpPr>
          <p:nvPr/>
        </p:nvSpPr>
        <p:spPr bwMode="auto">
          <a:xfrm>
            <a:off x="533400" y="4802610"/>
            <a:ext cx="4800600" cy="584775"/>
          </a:xfrm>
          <a:prstGeom prst="rect">
            <a:avLst/>
          </a:prstGeom>
          <a:noFill/>
          <a:ln w="9525">
            <a:noFill/>
            <a:miter lim="800000"/>
            <a:headEnd/>
            <a:tailEnd/>
          </a:ln>
        </p:spPr>
        <p:txBody>
          <a:bodyPr>
            <a:spAutoFit/>
          </a:bodyPr>
          <a:lstStyle/>
          <a:p>
            <a:r>
              <a:rPr lang="en-US" sz="3200" dirty="0">
                <a:latin typeface="Arial Narrow Regular"/>
                <a:cs typeface="Times New Roman" charset="0"/>
              </a:rPr>
              <a:t>Flow Direction &gt;&gt;</a:t>
            </a:r>
            <a:endParaRPr lang="en-US" sz="3200" dirty="0">
              <a:latin typeface="Arial Narrow Regular"/>
            </a:endParaRPr>
          </a:p>
        </p:txBody>
      </p:sp>
      <p:sp>
        <p:nvSpPr>
          <p:cNvPr id="9" name="Text Box 6"/>
          <p:cNvSpPr txBox="1">
            <a:spLocks noChangeArrowheads="1"/>
          </p:cNvSpPr>
          <p:nvPr/>
        </p:nvSpPr>
        <p:spPr bwMode="auto">
          <a:xfrm>
            <a:off x="6019800" y="8248590"/>
            <a:ext cx="1828800" cy="400110"/>
          </a:xfrm>
          <a:prstGeom prst="rect">
            <a:avLst/>
          </a:prstGeom>
          <a:noFill/>
          <a:ln w="9525">
            <a:noFill/>
            <a:miter lim="800000"/>
            <a:headEnd/>
            <a:tailEnd/>
          </a:ln>
        </p:spPr>
        <p:txBody>
          <a:bodyPr>
            <a:spAutoFit/>
          </a:bodyPr>
          <a:lstStyle/>
          <a:p>
            <a:r>
              <a:rPr lang="en-US" sz="2000" b="1" dirty="0">
                <a:latin typeface="Arial Narrow Regular"/>
              </a:rPr>
              <a:t>Plunger</a:t>
            </a:r>
          </a:p>
        </p:txBody>
      </p:sp>
      <p:sp>
        <p:nvSpPr>
          <p:cNvPr id="10" name="TextBox 44"/>
          <p:cNvSpPr txBox="1">
            <a:spLocks noChangeArrowheads="1"/>
          </p:cNvSpPr>
          <p:nvPr/>
        </p:nvSpPr>
        <p:spPr bwMode="auto">
          <a:xfrm>
            <a:off x="7350719" y="6972300"/>
            <a:ext cx="726481" cy="400110"/>
          </a:xfrm>
          <a:prstGeom prst="rect">
            <a:avLst/>
          </a:prstGeom>
          <a:noFill/>
          <a:ln w="9525">
            <a:noFill/>
            <a:miter lim="800000"/>
            <a:headEnd/>
            <a:tailEnd/>
          </a:ln>
        </p:spPr>
        <p:txBody>
          <a:bodyPr wrap="none">
            <a:spAutoFit/>
          </a:bodyPr>
          <a:lstStyle/>
          <a:p>
            <a:r>
              <a:rPr lang="en-US" sz="2000" b="1" dirty="0">
                <a:latin typeface="Arial Narrow Regular"/>
              </a:rPr>
              <a:t>Seat</a:t>
            </a:r>
          </a:p>
        </p:txBody>
      </p:sp>
      <p:sp>
        <p:nvSpPr>
          <p:cNvPr id="11" name="Text Box 9"/>
          <p:cNvSpPr txBox="1">
            <a:spLocks noChangeArrowheads="1"/>
          </p:cNvSpPr>
          <p:nvPr/>
        </p:nvSpPr>
        <p:spPr bwMode="auto">
          <a:xfrm>
            <a:off x="6019800" y="3467100"/>
            <a:ext cx="1828800" cy="400110"/>
          </a:xfrm>
          <a:prstGeom prst="rect">
            <a:avLst/>
          </a:prstGeom>
          <a:noFill/>
          <a:ln w="9525">
            <a:noFill/>
            <a:miter lim="800000"/>
            <a:headEnd/>
            <a:tailEnd/>
          </a:ln>
        </p:spPr>
        <p:txBody>
          <a:bodyPr>
            <a:spAutoFit/>
          </a:bodyPr>
          <a:lstStyle/>
          <a:p>
            <a:r>
              <a:rPr lang="en-US" sz="2000" b="1" dirty="0">
                <a:latin typeface="Arial Narrow Regular"/>
              </a:rPr>
              <a:t>Spring</a:t>
            </a:r>
          </a:p>
        </p:txBody>
      </p:sp>
      <p:sp>
        <p:nvSpPr>
          <p:cNvPr id="2" name="Rectangle 1"/>
          <p:cNvSpPr/>
          <p:nvPr/>
        </p:nvSpPr>
        <p:spPr>
          <a:xfrm>
            <a:off x="5486400" y="7581899"/>
            <a:ext cx="2133600" cy="551507"/>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Tree>
    <p:extLst>
      <p:ext uri="{BB962C8B-B14F-4D97-AF65-F5344CB8AC3E}">
        <p14:creationId xmlns:p14="http://schemas.microsoft.com/office/powerpoint/2010/main" val="3764280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how it works</a:t>
            </a:r>
            <a:br>
              <a:rPr lang="en-US" dirty="0"/>
            </a:br>
            <a:r>
              <a:rPr lang="en-US" dirty="0"/>
              <a:t>step-by-step</a:t>
            </a:r>
            <a:endParaRPr lang="uk-UA" dirty="0"/>
          </a:p>
        </p:txBody>
      </p:sp>
      <p:pic>
        <p:nvPicPr>
          <p:cNvPr id="22" name="Picture 2"/>
          <p:cNvPicPr>
            <a:picLocks noChangeAspect="1" noChangeArrowheads="1"/>
          </p:cNvPicPr>
          <p:nvPr/>
        </p:nvPicPr>
        <p:blipFill rotWithShape="1">
          <a:blip r:embed="rId3" cstate="print"/>
          <a:srcRect l="16189" r="15108"/>
          <a:stretch/>
        </p:blipFill>
        <p:spPr bwMode="auto">
          <a:xfrm flipV="1">
            <a:off x="-76200" y="0"/>
            <a:ext cx="9423400" cy="10287000"/>
          </a:xfrm>
          <a:prstGeom prst="rect">
            <a:avLst/>
          </a:prstGeom>
          <a:noFill/>
          <a:ln w="9525">
            <a:noFill/>
            <a:miter lim="800000"/>
            <a:headEnd/>
            <a:tailEnd/>
          </a:ln>
        </p:spPr>
      </p:pic>
      <p:grpSp>
        <p:nvGrpSpPr>
          <p:cNvPr id="23" name="Group 22"/>
          <p:cNvGrpSpPr/>
          <p:nvPr/>
        </p:nvGrpSpPr>
        <p:grpSpPr>
          <a:xfrm>
            <a:off x="9677400" y="2552700"/>
            <a:ext cx="8305800" cy="2397442"/>
            <a:chOff x="10058400" y="2933700"/>
            <a:chExt cx="8305800" cy="2397442"/>
          </a:xfrm>
        </p:grpSpPr>
        <p:sp>
          <p:nvSpPr>
            <p:cNvPr id="24" name="TextBox 23"/>
            <p:cNvSpPr txBox="1"/>
            <p:nvPr/>
          </p:nvSpPr>
          <p:spPr>
            <a:xfrm>
              <a:off x="13411200" y="2933700"/>
              <a:ext cx="4953000" cy="1077218"/>
            </a:xfrm>
            <a:prstGeom prst="rect">
              <a:avLst/>
            </a:prstGeom>
            <a:noFill/>
          </p:spPr>
          <p:txBody>
            <a:bodyPr wrap="square" rtlCol="0">
              <a:spAutoFit/>
            </a:bodyPr>
            <a:lstStyle/>
            <a:p>
              <a:r>
                <a:rPr lang="en-US" sz="3200" dirty="0">
                  <a:latin typeface="Arial Narrow Regular" charset="0"/>
                </a:rPr>
                <a:t>increased downstream demand</a:t>
              </a:r>
              <a:endParaRPr lang="uk-UA" sz="3200" dirty="0">
                <a:latin typeface="Arial Narrow Regular" charset="0"/>
              </a:endParaRPr>
            </a:p>
          </p:txBody>
        </p:sp>
        <p:sp>
          <p:nvSpPr>
            <p:cNvPr id="25" name="TextBox 24"/>
            <p:cNvSpPr txBox="1"/>
            <p:nvPr/>
          </p:nvSpPr>
          <p:spPr>
            <a:xfrm>
              <a:off x="13411201" y="4007703"/>
              <a:ext cx="4952999" cy="1323439"/>
            </a:xfrm>
            <a:prstGeom prst="rect">
              <a:avLst/>
            </a:prstGeom>
            <a:noFill/>
          </p:spPr>
          <p:txBody>
            <a:bodyPr wrap="square" rtlCol="0">
              <a:spAutoFit/>
            </a:bodyPr>
            <a:lstStyle/>
            <a:p>
              <a:r>
                <a:rPr lang="en-US" sz="2000" dirty="0">
                  <a:solidFill>
                    <a:schemeClr val="tx2"/>
                  </a:solidFill>
                  <a:latin typeface="Arial Regular" charset="0"/>
                </a:rPr>
                <a:t>Again, the drop in pressure due to the increase in demand causes the plunger to move farther away from the seat.  Thus, the increase in demand is satisfied</a:t>
              </a:r>
            </a:p>
          </p:txBody>
        </p:sp>
        <p:sp>
          <p:nvSpPr>
            <p:cNvPr id="26" name="TextBox 25"/>
            <p:cNvSpPr txBox="1"/>
            <p:nvPr/>
          </p:nvSpPr>
          <p:spPr>
            <a:xfrm>
              <a:off x="10058400" y="2933700"/>
              <a:ext cx="2286000" cy="646331"/>
            </a:xfrm>
            <a:prstGeom prst="rect">
              <a:avLst/>
            </a:prstGeom>
            <a:noFill/>
          </p:spPr>
          <p:txBody>
            <a:bodyPr wrap="square" rtlCol="0">
              <a:spAutoFit/>
            </a:bodyPr>
            <a:lstStyle/>
            <a:p>
              <a:pPr algn="r"/>
              <a:endParaRPr lang="uk-UA" sz="3600" dirty="0">
                <a:solidFill>
                  <a:schemeClr val="accent1"/>
                </a:solidFill>
                <a:latin typeface="Arial Narrow Regular" charset="0"/>
              </a:endParaRPr>
            </a:p>
          </p:txBody>
        </p:sp>
      </p:grpSp>
      <p:sp>
        <p:nvSpPr>
          <p:cNvPr id="8" name="TextBox 44"/>
          <p:cNvSpPr txBox="1">
            <a:spLocks noChangeArrowheads="1"/>
          </p:cNvSpPr>
          <p:nvPr/>
        </p:nvSpPr>
        <p:spPr bwMode="auto">
          <a:xfrm>
            <a:off x="7350719" y="6972300"/>
            <a:ext cx="726481" cy="400110"/>
          </a:xfrm>
          <a:prstGeom prst="rect">
            <a:avLst/>
          </a:prstGeom>
          <a:noFill/>
          <a:ln w="9525">
            <a:noFill/>
            <a:miter lim="800000"/>
            <a:headEnd/>
            <a:tailEnd/>
          </a:ln>
        </p:spPr>
        <p:txBody>
          <a:bodyPr wrap="none">
            <a:spAutoFit/>
          </a:bodyPr>
          <a:lstStyle/>
          <a:p>
            <a:r>
              <a:rPr lang="en-US" sz="2000" b="1" dirty="0">
                <a:latin typeface="Arial Narrow Regular"/>
              </a:rPr>
              <a:t>Seat</a:t>
            </a:r>
          </a:p>
        </p:txBody>
      </p:sp>
      <p:sp>
        <p:nvSpPr>
          <p:cNvPr id="9" name="Text Box 6"/>
          <p:cNvSpPr txBox="1">
            <a:spLocks noChangeArrowheads="1"/>
          </p:cNvSpPr>
          <p:nvPr/>
        </p:nvSpPr>
        <p:spPr bwMode="auto">
          <a:xfrm>
            <a:off x="5867400" y="8248590"/>
            <a:ext cx="1828800" cy="400110"/>
          </a:xfrm>
          <a:prstGeom prst="rect">
            <a:avLst/>
          </a:prstGeom>
          <a:noFill/>
          <a:ln w="9525">
            <a:noFill/>
            <a:miter lim="800000"/>
            <a:headEnd/>
            <a:tailEnd/>
          </a:ln>
        </p:spPr>
        <p:txBody>
          <a:bodyPr>
            <a:spAutoFit/>
          </a:bodyPr>
          <a:lstStyle/>
          <a:p>
            <a:r>
              <a:rPr lang="en-US" sz="2000" b="1" dirty="0">
                <a:latin typeface="Arial Narrow Regular"/>
              </a:rPr>
              <a:t>Plunger</a:t>
            </a:r>
          </a:p>
        </p:txBody>
      </p:sp>
      <p:sp>
        <p:nvSpPr>
          <p:cNvPr id="11" name="Rectangle 10"/>
          <p:cNvSpPr/>
          <p:nvPr/>
        </p:nvSpPr>
        <p:spPr>
          <a:xfrm>
            <a:off x="5334000" y="7581899"/>
            <a:ext cx="2133600" cy="551507"/>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Tree>
    <p:extLst>
      <p:ext uri="{BB962C8B-B14F-4D97-AF65-F5344CB8AC3E}">
        <p14:creationId xmlns:p14="http://schemas.microsoft.com/office/powerpoint/2010/main" val="893366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how it works</a:t>
            </a:r>
            <a:br>
              <a:rPr lang="en-US" dirty="0"/>
            </a:br>
            <a:r>
              <a:rPr lang="en-US" dirty="0"/>
              <a:t>step-by-step</a:t>
            </a:r>
            <a:endParaRPr lang="uk-UA" dirty="0"/>
          </a:p>
        </p:txBody>
      </p:sp>
      <p:pic>
        <p:nvPicPr>
          <p:cNvPr id="3" name="Picture 2"/>
          <p:cNvPicPr>
            <a:picLocks noChangeAspect="1" noChangeArrowheads="1"/>
          </p:cNvPicPr>
          <p:nvPr/>
        </p:nvPicPr>
        <p:blipFill rotWithShape="1">
          <a:blip r:embed="rId3" cstate="print"/>
          <a:srcRect l="21034" t="20984" r="19371" b="47722"/>
          <a:stretch/>
        </p:blipFill>
        <p:spPr bwMode="auto">
          <a:xfrm rot="10800000">
            <a:off x="6324600" y="2522154"/>
            <a:ext cx="3886200" cy="1524001"/>
          </a:xfrm>
          <a:prstGeom prst="rect">
            <a:avLst/>
          </a:prstGeom>
          <a:noFill/>
          <a:ln w="9525">
            <a:noFill/>
            <a:miter lim="800000"/>
            <a:headEnd/>
            <a:tailEnd/>
          </a:ln>
        </p:spPr>
      </p:pic>
      <p:grpSp>
        <p:nvGrpSpPr>
          <p:cNvPr id="5" name="Group 4"/>
          <p:cNvGrpSpPr/>
          <p:nvPr/>
        </p:nvGrpSpPr>
        <p:grpSpPr>
          <a:xfrm>
            <a:off x="7391400" y="2518379"/>
            <a:ext cx="8458200" cy="1479601"/>
            <a:chOff x="10058400" y="2933700"/>
            <a:chExt cx="8458200" cy="1479601"/>
          </a:xfrm>
        </p:grpSpPr>
        <p:sp>
          <p:nvSpPr>
            <p:cNvPr id="6" name="TextBox 5"/>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integral bypass </a:t>
              </a:r>
              <a:r>
                <a:rPr lang="en-US" sz="3200" dirty="0">
                  <a:solidFill>
                    <a:schemeClr val="accent1"/>
                  </a:solidFill>
                  <a:latin typeface="Arial Narrow Regular" charset="0"/>
                </a:rPr>
                <a:t>closed</a:t>
              </a:r>
              <a:endParaRPr lang="uk-UA" sz="3200" dirty="0">
                <a:solidFill>
                  <a:schemeClr val="accent1"/>
                </a:solidFill>
                <a:latin typeface="Arial Narrow Regular" charset="0"/>
              </a:endParaRPr>
            </a:p>
          </p:txBody>
        </p:sp>
        <p:sp>
          <p:nvSpPr>
            <p:cNvPr id="7" name="TextBox 6"/>
            <p:cNvSpPr txBox="1"/>
            <p:nvPr/>
          </p:nvSpPr>
          <p:spPr>
            <a:xfrm>
              <a:off x="13411201" y="3397638"/>
              <a:ext cx="5105399" cy="1015663"/>
            </a:xfrm>
            <a:prstGeom prst="rect">
              <a:avLst/>
            </a:prstGeom>
            <a:noFill/>
          </p:spPr>
          <p:txBody>
            <a:bodyPr wrap="square" rtlCol="0">
              <a:spAutoFit/>
            </a:bodyPr>
            <a:lstStyle/>
            <a:p>
              <a:r>
                <a:rPr lang="en-US" sz="2000" dirty="0">
                  <a:solidFill>
                    <a:schemeClr val="tx2"/>
                  </a:solidFill>
                  <a:latin typeface="Arial Regular" charset="0"/>
                </a:rPr>
                <a:t>The </a:t>
              </a:r>
              <a:r>
                <a:rPr lang="en-US" sz="2000" dirty="0">
                  <a:solidFill>
                    <a:schemeClr val="accent1"/>
                  </a:solidFill>
                  <a:latin typeface="Arial Regular" charset="0"/>
                </a:rPr>
                <a:t>o-ring is pushed to the narrow section</a:t>
              </a:r>
              <a:r>
                <a:rPr lang="en-US" sz="2000" dirty="0">
                  <a:solidFill>
                    <a:schemeClr val="tx2"/>
                  </a:solidFill>
                  <a:latin typeface="Arial Regular" charset="0"/>
                </a:rPr>
                <a:t> </a:t>
              </a:r>
            </a:p>
            <a:p>
              <a:r>
                <a:rPr lang="en-US" sz="2000" dirty="0">
                  <a:solidFill>
                    <a:schemeClr val="tx2"/>
                  </a:solidFill>
                  <a:latin typeface="Arial Regular" charset="0"/>
                </a:rPr>
                <a:t>of the gland by the inlet water pressure, </a:t>
              </a:r>
            </a:p>
            <a:p>
              <a:r>
                <a:rPr lang="en-US" sz="2000" dirty="0">
                  <a:solidFill>
                    <a:schemeClr val="tx2"/>
                  </a:solidFill>
                  <a:latin typeface="Arial Regular" charset="0"/>
                </a:rPr>
                <a:t>thereby closing the bypass</a:t>
              </a:r>
            </a:p>
          </p:txBody>
        </p:sp>
        <p:sp>
          <p:nvSpPr>
            <p:cNvPr id="8" name="TextBox 7"/>
            <p:cNvSpPr txBox="1"/>
            <p:nvPr/>
          </p:nvSpPr>
          <p:spPr>
            <a:xfrm>
              <a:off x="10058400" y="2933700"/>
              <a:ext cx="2286000" cy="646331"/>
            </a:xfrm>
            <a:prstGeom prst="rect">
              <a:avLst/>
            </a:prstGeom>
            <a:noFill/>
          </p:spPr>
          <p:txBody>
            <a:bodyPr wrap="square" rtlCol="0">
              <a:spAutoFit/>
            </a:bodyPr>
            <a:lstStyle/>
            <a:p>
              <a:pPr algn="r"/>
              <a:endParaRPr lang="uk-UA" sz="3600" dirty="0">
                <a:solidFill>
                  <a:schemeClr val="accent1"/>
                </a:solidFill>
                <a:latin typeface="Arial Narrow Regular" charset="0"/>
              </a:endParaRPr>
            </a:p>
          </p:txBody>
        </p:sp>
      </p:grpSp>
      <p:pic>
        <p:nvPicPr>
          <p:cNvPr id="10" name="Picture 2"/>
          <p:cNvPicPr>
            <a:picLocks noChangeAspect="1" noChangeArrowheads="1"/>
          </p:cNvPicPr>
          <p:nvPr/>
        </p:nvPicPr>
        <p:blipFill rotWithShape="1">
          <a:blip r:embed="rId4" cstate="print"/>
          <a:srcRect l="20910" t="20258" r="20663" b="46884"/>
          <a:stretch/>
        </p:blipFill>
        <p:spPr>
          <a:xfrm rot="10800000">
            <a:off x="6324600" y="4748921"/>
            <a:ext cx="3886200" cy="1632205"/>
          </a:xfrm>
          <a:prstGeom prst="rect">
            <a:avLst/>
          </a:prstGeom>
        </p:spPr>
      </p:pic>
      <p:grpSp>
        <p:nvGrpSpPr>
          <p:cNvPr id="11" name="Group 10"/>
          <p:cNvGrpSpPr/>
          <p:nvPr/>
        </p:nvGrpSpPr>
        <p:grpSpPr>
          <a:xfrm>
            <a:off x="7391400" y="4686300"/>
            <a:ext cx="9753600" cy="2341375"/>
            <a:chOff x="10058400" y="2933700"/>
            <a:chExt cx="9753600" cy="2341375"/>
          </a:xfrm>
        </p:grpSpPr>
        <p:sp>
          <p:nvSpPr>
            <p:cNvPr id="12" name="TextBox 11"/>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integral bypass </a:t>
              </a:r>
              <a:r>
                <a:rPr lang="en-US" sz="3200" dirty="0">
                  <a:solidFill>
                    <a:schemeClr val="accent1"/>
                  </a:solidFill>
                  <a:latin typeface="Arial Narrow Regular" charset="0"/>
                </a:rPr>
                <a:t>open</a:t>
              </a:r>
              <a:endParaRPr lang="uk-UA" sz="3200" dirty="0">
                <a:solidFill>
                  <a:schemeClr val="accent1"/>
                </a:solidFill>
                <a:latin typeface="Arial Narrow Regular" charset="0"/>
              </a:endParaRPr>
            </a:p>
          </p:txBody>
        </p:sp>
        <p:sp>
          <p:nvSpPr>
            <p:cNvPr id="13" name="TextBox 12"/>
            <p:cNvSpPr txBox="1"/>
            <p:nvPr/>
          </p:nvSpPr>
          <p:spPr>
            <a:xfrm>
              <a:off x="13411201" y="3397638"/>
              <a:ext cx="6400799" cy="1877437"/>
            </a:xfrm>
            <a:prstGeom prst="rect">
              <a:avLst/>
            </a:prstGeom>
            <a:noFill/>
          </p:spPr>
          <p:txBody>
            <a:bodyPr wrap="square" rtlCol="0">
              <a:spAutoFit/>
            </a:bodyPr>
            <a:lstStyle/>
            <a:p>
              <a:r>
                <a:rPr lang="en-US" sz="2000" dirty="0">
                  <a:solidFill>
                    <a:schemeClr val="tx2"/>
                  </a:solidFill>
                  <a:latin typeface="Arial Regular" charset="0"/>
                </a:rPr>
                <a:t>The </a:t>
              </a:r>
              <a:r>
                <a:rPr lang="en-US" sz="2000" dirty="0">
                  <a:solidFill>
                    <a:schemeClr val="accent1"/>
                  </a:solidFill>
                  <a:latin typeface="Arial Regular" charset="0"/>
                </a:rPr>
                <a:t>o-ring is moved to the wide section </a:t>
              </a:r>
            </a:p>
            <a:p>
              <a:r>
                <a:rPr lang="en-US" sz="2000" dirty="0">
                  <a:solidFill>
                    <a:schemeClr val="tx2"/>
                  </a:solidFill>
                  <a:latin typeface="Arial Regular" charset="0"/>
                </a:rPr>
                <a:t>of the gland and is no longer able to seal when downstream pressure exceeds inlet pressure,</a:t>
              </a:r>
            </a:p>
            <a:p>
              <a:r>
                <a:rPr lang="en-US" sz="2000" dirty="0">
                  <a:solidFill>
                    <a:schemeClr val="tx2"/>
                  </a:solidFill>
                  <a:latin typeface="Arial Regular" charset="0"/>
                </a:rPr>
                <a:t>thereby opening the bypass</a:t>
              </a:r>
            </a:p>
            <a:p>
              <a:endParaRPr lang="en-US" sz="1600" dirty="0">
                <a:solidFill>
                  <a:schemeClr val="tx2"/>
                </a:solidFill>
                <a:latin typeface="Arial Regular" charset="0"/>
              </a:endParaRPr>
            </a:p>
            <a:p>
              <a:endParaRPr lang="en-US" sz="2000" dirty="0">
                <a:solidFill>
                  <a:schemeClr val="tx2"/>
                </a:solidFill>
                <a:latin typeface="Arial Regular" charset="0"/>
              </a:endParaRPr>
            </a:p>
          </p:txBody>
        </p:sp>
        <p:sp>
          <p:nvSpPr>
            <p:cNvPr id="14" name="TextBox 13"/>
            <p:cNvSpPr txBox="1"/>
            <p:nvPr/>
          </p:nvSpPr>
          <p:spPr>
            <a:xfrm>
              <a:off x="10058400" y="2933700"/>
              <a:ext cx="2286000" cy="646331"/>
            </a:xfrm>
            <a:prstGeom prst="rect">
              <a:avLst/>
            </a:prstGeom>
            <a:noFill/>
          </p:spPr>
          <p:txBody>
            <a:bodyPr wrap="square" rtlCol="0">
              <a:spAutoFit/>
            </a:bodyPr>
            <a:lstStyle/>
            <a:p>
              <a:pPr algn="r"/>
              <a:endParaRPr lang="uk-UA" sz="3600" dirty="0">
                <a:solidFill>
                  <a:schemeClr val="accent1"/>
                </a:solidFill>
                <a:latin typeface="Arial Narrow Regular" charset="0"/>
              </a:endParaRPr>
            </a:p>
          </p:txBody>
        </p:sp>
      </p:grpSp>
      <p:sp>
        <p:nvSpPr>
          <p:cNvPr id="16" name="Rectangle 15"/>
          <p:cNvSpPr/>
          <p:nvPr/>
        </p:nvSpPr>
        <p:spPr>
          <a:xfrm>
            <a:off x="6591300" y="2958088"/>
            <a:ext cx="3352800" cy="6858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7" name="Rectangle 16"/>
          <p:cNvSpPr/>
          <p:nvPr/>
        </p:nvSpPr>
        <p:spPr>
          <a:xfrm>
            <a:off x="6553200" y="5208375"/>
            <a:ext cx="3352800" cy="77332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5" name="Rectangle 14"/>
          <p:cNvSpPr/>
          <p:nvPr/>
        </p:nvSpPr>
        <p:spPr>
          <a:xfrm>
            <a:off x="9906000" y="7260046"/>
            <a:ext cx="7916779" cy="1631216"/>
          </a:xfrm>
          <a:prstGeom prst="rect">
            <a:avLst/>
          </a:prstGeom>
        </p:spPr>
        <p:txBody>
          <a:bodyPr wrap="square">
            <a:spAutoFit/>
          </a:bodyPr>
          <a:lstStyle/>
          <a:p>
            <a:r>
              <a:rPr lang="en-US" sz="2000" dirty="0">
                <a:solidFill>
                  <a:schemeClr val="accent1"/>
                </a:solidFill>
                <a:latin typeface="Arial Narrow Regular"/>
                <a:ea typeface="Calibri" panose="020F0502020204030204" pitchFamily="34" charset="0"/>
                <a:cs typeface="Times New Roman" panose="02020603050405020304" pitchFamily="18" charset="0"/>
              </a:rPr>
              <a:t>All PRVs are required to have a bypass that allows excess pressure created within the system from thermal expansion to push back through the PRV. With backflow preventers, this bypass will not work but is still in the standards for PRVs. Zurn uses a patented O-ring bypass that is less susceptible to corrosion than other brands</a:t>
            </a:r>
            <a:endParaRPr lang="en-US" sz="2000" dirty="0">
              <a:solidFill>
                <a:schemeClr val="accent1"/>
              </a:solidFill>
              <a:effectLst/>
              <a:latin typeface="Arial Narrow Regular"/>
              <a:ea typeface="Calibri" panose="020F0502020204030204" pitchFamily="34" charset="0"/>
              <a:cs typeface="Times New Roman" panose="02020603050405020304" pitchFamily="18" charset="0"/>
            </a:endParaRPr>
          </a:p>
        </p:txBody>
      </p:sp>
      <p:pic>
        <p:nvPicPr>
          <p:cNvPr id="18" name="Picture 2"/>
          <p:cNvPicPr>
            <a:picLocks noChangeAspect="1" noChangeArrowheads="1"/>
          </p:cNvPicPr>
          <p:nvPr/>
        </p:nvPicPr>
        <p:blipFill rotWithShape="1">
          <a:blip r:embed="rId5" cstate="print"/>
          <a:srcRect l="41928" r="15108"/>
          <a:stretch/>
        </p:blipFill>
        <p:spPr bwMode="auto">
          <a:xfrm flipV="1">
            <a:off x="0" y="0"/>
            <a:ext cx="5740208" cy="10020300"/>
          </a:xfrm>
          <a:prstGeom prst="rect">
            <a:avLst/>
          </a:prstGeom>
          <a:noFill/>
          <a:ln w="9525">
            <a:noFill/>
            <a:miter lim="800000"/>
            <a:headEnd/>
            <a:tailEnd/>
          </a:ln>
        </p:spPr>
      </p:pic>
      <p:sp>
        <p:nvSpPr>
          <p:cNvPr id="19" name="Rectangle 18"/>
          <p:cNvSpPr/>
          <p:nvPr/>
        </p:nvSpPr>
        <p:spPr>
          <a:xfrm>
            <a:off x="2133600" y="5676900"/>
            <a:ext cx="1447800" cy="5334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cxnSp>
        <p:nvCxnSpPr>
          <p:cNvPr id="9" name="Straight Connector 8"/>
          <p:cNvCxnSpPr>
            <a:stCxn id="19" idx="3"/>
          </p:cNvCxnSpPr>
          <p:nvPr/>
        </p:nvCxnSpPr>
        <p:spPr>
          <a:xfrm flipV="1">
            <a:off x="3581400" y="3164710"/>
            <a:ext cx="3009900" cy="2778890"/>
          </a:xfrm>
          <a:prstGeom prst="line">
            <a:avLst/>
          </a:prstGeom>
          <a:ln w="25400" cap="sq">
            <a:solidFill>
              <a:srgbClr val="FF0000"/>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581400" y="5753100"/>
            <a:ext cx="2971800" cy="190500"/>
          </a:xfrm>
          <a:prstGeom prst="line">
            <a:avLst/>
          </a:prstGeom>
          <a:ln w="25400" cap="sq">
            <a:solidFill>
              <a:srgbClr val="FF0000"/>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8" name="Text Box 5"/>
          <p:cNvSpPr txBox="1">
            <a:spLocks noChangeArrowheads="1"/>
          </p:cNvSpPr>
          <p:nvPr/>
        </p:nvSpPr>
        <p:spPr bwMode="auto">
          <a:xfrm>
            <a:off x="3759885" y="5819745"/>
            <a:ext cx="2445545" cy="400110"/>
          </a:xfrm>
          <a:prstGeom prst="rect">
            <a:avLst/>
          </a:prstGeom>
          <a:noFill/>
          <a:ln w="9525">
            <a:noFill/>
            <a:miter lim="800000"/>
            <a:headEnd/>
            <a:tailEnd/>
          </a:ln>
        </p:spPr>
        <p:txBody>
          <a:bodyPr>
            <a:spAutoFit/>
          </a:bodyPr>
          <a:lstStyle/>
          <a:p>
            <a:r>
              <a:rPr lang="en-US" sz="2000" b="1" dirty="0">
                <a:latin typeface="Arial Narrow Regular"/>
              </a:rPr>
              <a:t>o-ring</a:t>
            </a:r>
          </a:p>
        </p:txBody>
      </p:sp>
    </p:spTree>
    <p:extLst>
      <p:ext uri="{BB962C8B-B14F-4D97-AF65-F5344CB8AC3E}">
        <p14:creationId xmlns:p14="http://schemas.microsoft.com/office/powerpoint/2010/main" val="2062264824"/>
      </p:ext>
    </p:extLst>
  </p:cSld>
  <p:clrMapOvr>
    <a:masterClrMapping/>
  </p:clrMapOvr>
</p:sld>
</file>

<file path=ppt/theme/theme1.xml><?xml version="1.0" encoding="utf-8"?>
<a:theme xmlns:a="http://schemas.openxmlformats.org/drawingml/2006/main" name="GENARAL LAYOUT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11627</TotalTime>
  <Words>2251</Words>
  <Application>Microsoft Office PowerPoint</Application>
  <PresentationFormat>Custom</PresentationFormat>
  <Paragraphs>430</Paragraphs>
  <Slides>29</Slides>
  <Notes>13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29</vt:i4>
      </vt:variant>
    </vt:vector>
  </HeadingPairs>
  <TitlesOfParts>
    <vt:vector size="41" baseType="lpstr">
      <vt:lpstr>Arial</vt:lpstr>
      <vt:lpstr>Arial Narrow</vt:lpstr>
      <vt:lpstr>Arial Narrow Regular</vt:lpstr>
      <vt:lpstr>Arial Regular</vt:lpstr>
      <vt:lpstr>Calibri</vt:lpstr>
      <vt:lpstr>Lato Semibold</vt:lpstr>
      <vt:lpstr>Roboto</vt:lpstr>
      <vt:lpstr>Times New Roman</vt:lpstr>
      <vt:lpstr>GENARAL LAYOUTS</vt:lpstr>
      <vt:lpstr>TEAM SLIDES</vt:lpstr>
      <vt:lpstr>SLIDES WITH IMAGES</vt:lpstr>
      <vt:lpstr>PORTFOLIO</vt:lpstr>
      <vt:lpstr>PowerPoint Presentation</vt:lpstr>
      <vt:lpstr>agenda what you’ll learn </vt:lpstr>
      <vt:lpstr>PowerPoint Presentation</vt:lpstr>
      <vt:lpstr>voice of customer industries </vt:lpstr>
      <vt:lpstr>benefits of installation pressure reducing valves</vt:lpstr>
      <vt:lpstr>how it works step-by-step</vt:lpstr>
      <vt:lpstr>how it works step-by-step</vt:lpstr>
      <vt:lpstr>how it works step-by-step</vt:lpstr>
      <vt:lpstr>how it works step-by-step</vt:lpstr>
      <vt:lpstr>PowerPoint Presentation</vt:lpstr>
      <vt:lpstr>features &amp; benefits for all Zurn pressure reducing valves</vt:lpstr>
      <vt:lpstr>features &amp; benefits NR3XL series </vt:lpstr>
      <vt:lpstr>features &amp; benefits 70XL pressure reducing valve</vt:lpstr>
      <vt:lpstr>features &amp; benefits 500XL series </vt:lpstr>
      <vt:lpstr>features &amp; benefits 600XL series </vt:lpstr>
      <vt:lpstr>features &amp; benefits 625XL </vt:lpstr>
      <vt:lpstr>features &amp; benefits item</vt:lpstr>
      <vt:lpstr>features &amp; benefits options</vt:lpstr>
      <vt:lpstr>features &amp; benefits questions</vt:lpstr>
      <vt:lpstr>PowerPoint Presentation</vt:lpstr>
      <vt:lpstr>how to specify step-by-step</vt:lpstr>
      <vt:lpstr>design &amp; specify pressure reducing valves</vt:lpstr>
      <vt:lpstr>design &amp; specify installation configurations</vt:lpstr>
      <vt:lpstr>PowerPoint Presentation</vt:lpstr>
      <vt:lpstr>PowerPoint Presentation</vt:lpstr>
      <vt:lpstr>design &amp; specify tools</vt:lpstr>
      <vt:lpstr>summary what you learned </vt:lpstr>
      <vt:lpstr>summary Zurn overview </vt:lpstr>
      <vt:lpstr>resources support</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Kylie Sprecher</cp:lastModifiedBy>
  <cp:revision>1015</cp:revision>
  <dcterms:created xsi:type="dcterms:W3CDTF">2015-01-20T11:47:48Z</dcterms:created>
  <dcterms:modified xsi:type="dcterms:W3CDTF">2019-07-12T14:37:54Z</dcterms:modified>
</cp:coreProperties>
</file>