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40"/>
  </p:notesMasterIdLst>
  <p:sldIdLst>
    <p:sldId id="269" r:id="rId5"/>
    <p:sldId id="266" r:id="rId6"/>
    <p:sldId id="511" r:id="rId7"/>
    <p:sldId id="270" r:id="rId8"/>
    <p:sldId id="546" r:id="rId9"/>
    <p:sldId id="418" r:id="rId10"/>
    <p:sldId id="715" r:id="rId11"/>
    <p:sldId id="716" r:id="rId12"/>
    <p:sldId id="717" r:id="rId13"/>
    <p:sldId id="625" r:id="rId14"/>
    <p:sldId id="387" r:id="rId15"/>
    <p:sldId id="708" r:id="rId16"/>
    <p:sldId id="710" r:id="rId17"/>
    <p:sldId id="719" r:id="rId18"/>
    <p:sldId id="729" r:id="rId19"/>
    <p:sldId id="730" r:id="rId20"/>
    <p:sldId id="731" r:id="rId21"/>
    <p:sldId id="709" r:id="rId22"/>
    <p:sldId id="711" r:id="rId23"/>
    <p:sldId id="712" r:id="rId24"/>
    <p:sldId id="713" r:id="rId25"/>
    <p:sldId id="714" r:id="rId26"/>
    <p:sldId id="647" r:id="rId27"/>
    <p:sldId id="622" r:id="rId28"/>
    <p:sldId id="720" r:id="rId29"/>
    <p:sldId id="721" r:id="rId30"/>
    <p:sldId id="722" r:id="rId31"/>
    <p:sldId id="723" r:id="rId32"/>
    <p:sldId id="724" r:id="rId33"/>
    <p:sldId id="725" r:id="rId34"/>
    <p:sldId id="726" r:id="rId35"/>
    <p:sldId id="727" r:id="rId36"/>
    <p:sldId id="624" r:id="rId37"/>
    <p:sldId id="506" r:id="rId38"/>
    <p:sldId id="728" r:id="rId39"/>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4EA"/>
    <a:srgbClr val="4CCCE6"/>
    <a:srgbClr val="6CD5EA"/>
    <a:srgbClr val="2BC3E1"/>
    <a:srgbClr val="57CFE7"/>
    <a:srgbClr val="AAC42C"/>
    <a:srgbClr val="F26B6C"/>
    <a:srgbClr val="A156F4"/>
    <a:srgbClr val="C0C0C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3651" autoAdjust="0"/>
  </p:normalViewPr>
  <p:slideViewPr>
    <p:cSldViewPr>
      <p:cViewPr varScale="1">
        <p:scale>
          <a:sx n="51" d="100"/>
          <a:sy n="51" d="100"/>
        </p:scale>
        <p:origin x="29" y="29"/>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25.07.2019</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80263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26</a:t>
            </a:fld>
            <a:endParaRPr lang="uk-UA"/>
          </a:p>
        </p:txBody>
      </p:sp>
    </p:spTree>
    <p:extLst>
      <p:ext uri="{BB962C8B-B14F-4D97-AF65-F5344CB8AC3E}">
        <p14:creationId xmlns:p14="http://schemas.microsoft.com/office/powerpoint/2010/main" val="88931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28</a:t>
            </a:fld>
            <a:endParaRPr lang="uk-UA"/>
          </a:p>
        </p:txBody>
      </p:sp>
    </p:spTree>
    <p:extLst>
      <p:ext uri="{BB962C8B-B14F-4D97-AF65-F5344CB8AC3E}">
        <p14:creationId xmlns:p14="http://schemas.microsoft.com/office/powerpoint/2010/main" val="4250878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29</a:t>
            </a:fld>
            <a:endParaRPr lang="uk-UA"/>
          </a:p>
        </p:txBody>
      </p:sp>
    </p:spTree>
    <p:extLst>
      <p:ext uri="{BB962C8B-B14F-4D97-AF65-F5344CB8AC3E}">
        <p14:creationId xmlns:p14="http://schemas.microsoft.com/office/powerpoint/2010/main" val="141131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20180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265011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39428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326525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17365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34095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2660270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25</a:t>
            </a:fld>
            <a:endParaRPr lang="uk-UA"/>
          </a:p>
        </p:txBody>
      </p:sp>
    </p:spTree>
    <p:extLst>
      <p:ext uri="{BB962C8B-B14F-4D97-AF65-F5344CB8AC3E}">
        <p14:creationId xmlns:p14="http://schemas.microsoft.com/office/powerpoint/2010/main" val="1704337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20460270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43363216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38" r:id="rId5"/>
    <p:sldLayoutId id="2147483743" r:id="rId6"/>
    <p:sldLayoutId id="2147483761" r:id="rId7"/>
    <p:sldLayoutId id="2147483762"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zurn.com/about/customer-stories/kiewit-keeps-streetcar-project-on-trac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45t-cKUEpUk"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RVSLKmSfwc"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Eqa4OIHc7mg" TargetMode="External"/><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hyperlink" Target="https://www.youtube.com/watch?v=mMj1om0gee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eg"/><Relationship Id="rId2" Type="http://schemas.openxmlformats.org/officeDocument/2006/relationships/image" Target="../media/image39.jpe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youtube.com/watch?v=z1J_zmj9bQ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707886"/>
          </a:xfrm>
          <a:prstGeom prst="rect">
            <a:avLst/>
          </a:prstGeom>
          <a:noFill/>
        </p:spPr>
        <p:txBody>
          <a:bodyPr wrap="square" rtlCol="0">
            <a:spAutoFit/>
          </a:bodyPr>
          <a:lstStyle/>
          <a:p>
            <a:r>
              <a:rPr lang="en-US" sz="4000" dirty="0">
                <a:solidFill>
                  <a:schemeClr val="accent1"/>
                </a:solidFill>
                <a:latin typeface="Arial Regular" charset="0"/>
                <a:ea typeface="Arial Narrow Regular" charset="0"/>
                <a:cs typeface="Lato Semibold" panose="020F0502020204030203" pitchFamily="34" charset="0"/>
              </a:rPr>
              <a:t>Zurn Trench Drain Systems - Overview</a:t>
            </a:r>
            <a:endParaRPr lang="ru-RU" sz="4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371600" y="8877300"/>
            <a:ext cx="10744200" cy="477054"/>
          </a:xfrm>
          <a:prstGeom prst="rect">
            <a:avLst/>
          </a:prstGeom>
          <a:noFill/>
        </p:spPr>
        <p:txBody>
          <a:bodyPr wrap="square" rtlCol="0">
            <a:spAutoFit/>
          </a:bodyPr>
          <a:lstStyle/>
          <a:p>
            <a:r>
              <a:rPr lang="en-US" sz="2500" dirty="0">
                <a:solidFill>
                  <a:schemeClr val="tx2"/>
                </a:solidFill>
                <a:latin typeface="Arial Regular" charset="0"/>
              </a:rPr>
              <a:t>July 25,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trench drain system</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10</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2" name="TextBox 1"/>
          <p:cNvSpPr txBox="1"/>
          <p:nvPr/>
        </p:nvSpPr>
        <p:spPr>
          <a:xfrm>
            <a:off x="944034" y="1855732"/>
            <a:ext cx="8008839" cy="2246769"/>
          </a:xfrm>
          <a:prstGeom prst="rect">
            <a:avLst/>
          </a:prstGeom>
          <a:noFill/>
        </p:spPr>
        <p:txBody>
          <a:bodyPr wrap="square" rtlCol="0">
            <a:spAutoFit/>
          </a:bodyPr>
          <a:lstStyle/>
          <a:p>
            <a:r>
              <a:rPr lang="en-US" sz="2000" dirty="0">
                <a:solidFill>
                  <a:schemeClr val="accent1"/>
                </a:solidFill>
                <a:latin typeface="Arial Narrow Regular"/>
              </a:rPr>
              <a:t>Lean construction is about doing more with less. Our goal is to save you time, money, and resources on the job. We engineer our systems to deliver structural strength, while still being lightweight. The longer, modular assembly and formulated material allow contractors to handle our trench drains without heavy lifting, alignment hardware, or extra manpower. </a:t>
            </a:r>
          </a:p>
          <a:p>
            <a:endParaRPr lang="en-US" sz="2000" dirty="0">
              <a:solidFill>
                <a:schemeClr val="accent1"/>
              </a:solidFill>
              <a:latin typeface="Arial Narrow Regular"/>
            </a:endParaRPr>
          </a:p>
        </p:txBody>
      </p:sp>
      <p:sp>
        <p:nvSpPr>
          <p:cNvPr id="5" name="Rectangle 4"/>
          <p:cNvSpPr/>
          <p:nvPr/>
        </p:nvSpPr>
        <p:spPr>
          <a:xfrm>
            <a:off x="457200" y="9072685"/>
            <a:ext cx="2057400" cy="954107"/>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7" name="Group 26"/>
          <p:cNvGrpSpPr/>
          <p:nvPr/>
        </p:nvGrpSpPr>
        <p:grpSpPr>
          <a:xfrm>
            <a:off x="990600" y="3771900"/>
            <a:ext cx="8121651" cy="3157678"/>
            <a:chOff x="7848600" y="5084128"/>
            <a:chExt cx="8121651" cy="3157678"/>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internal and/or external use</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690255" cy="249299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Narrow Regular"/>
                </a:rPr>
                <a:t>collection and disposal of water and chemical waste</a:t>
              </a:r>
            </a:p>
            <a:p>
              <a:pPr marL="285750" indent="-285750">
                <a:buFont typeface="Arial" panose="020B0604020202020204" pitchFamily="34" charset="0"/>
                <a:buChar char="•"/>
              </a:pPr>
              <a:r>
                <a:rPr lang="en-US" sz="2000" dirty="0">
                  <a:solidFill>
                    <a:schemeClr val="tx2"/>
                  </a:solidFill>
                  <a:latin typeface="Arial Narrow Regular"/>
                </a:rPr>
                <a:t>advantages over traditional cast-in-place or on-site fabrication trench forming systems</a:t>
              </a:r>
            </a:p>
            <a:p>
              <a:r>
                <a:rPr lang="en-US" sz="2000" dirty="0">
                  <a:solidFill>
                    <a:schemeClr val="tx2"/>
                  </a:solidFill>
                  <a:latin typeface="Arial Narrow Regular"/>
                </a:rPr>
                <a:t>EASE OF INSTALLATION</a:t>
              </a:r>
            </a:p>
            <a:p>
              <a:pPr marL="285750" indent="-285750">
                <a:buFont typeface="Arial" panose="020B0604020202020204" pitchFamily="34" charset="0"/>
                <a:buChar char="•"/>
              </a:pPr>
              <a:r>
                <a:rPr lang="en-US" sz="2000" dirty="0">
                  <a:solidFill>
                    <a:schemeClr val="tx2"/>
                  </a:solidFill>
                  <a:latin typeface="Arial Narrow Regular"/>
                </a:rPr>
                <a:t>preassembled system delivery </a:t>
              </a:r>
            </a:p>
            <a:p>
              <a:pPr marL="285750" indent="-28575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custom designs and fabrications </a:t>
              </a:r>
              <a:endParaRPr lang="en-US" sz="2000" dirty="0">
                <a:solidFill>
                  <a:schemeClr val="tx2"/>
                </a:solidFill>
                <a:latin typeface="Arial Narrow Regular"/>
              </a:endParaRPr>
            </a:p>
            <a:p>
              <a:endParaRPr lang="en-US" sz="1800" dirty="0">
                <a:solidFill>
                  <a:schemeClr val="tx2"/>
                </a:solidFill>
                <a:latin typeface="Arial Narrow Regular"/>
              </a:endParaRPr>
            </a:p>
            <a:p>
              <a:endParaRPr lang="en-US" sz="1800" dirty="0">
                <a:solidFill>
                  <a:schemeClr val="tx2"/>
                </a:solidFill>
                <a:latin typeface="Arial Regular" charset="0"/>
              </a:endParaRPr>
            </a:p>
          </p:txBody>
        </p:sp>
      </p:grpSp>
      <p:grpSp>
        <p:nvGrpSpPr>
          <p:cNvPr id="39" name="Group 38"/>
          <p:cNvGrpSpPr/>
          <p:nvPr/>
        </p:nvGrpSpPr>
        <p:grpSpPr>
          <a:xfrm>
            <a:off x="990600" y="6515100"/>
            <a:ext cx="7984230" cy="3538044"/>
            <a:chOff x="7848600" y="5084128"/>
            <a:chExt cx="7984230" cy="353804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552834"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various trench widths, depths, and lengths</a:t>
              </a:r>
            </a:p>
            <a:p>
              <a:pPr marL="285750" indent="-285750">
                <a:buFont typeface="Arial" panose="020B0604020202020204" pitchFamily="34" charset="0"/>
                <a:buChar char="•"/>
              </a:pPr>
              <a:r>
                <a:rPr lang="en-US" sz="2000" dirty="0">
                  <a:solidFill>
                    <a:schemeClr val="tx2"/>
                  </a:solidFill>
                  <a:latin typeface="Arial Regular" charset="0"/>
                </a:rPr>
                <a:t>various corrosion-resistant materials including HDPE high density polyethylene, stainless steel, cast iron, and fiber reinforced polyester and vinyl ester</a:t>
              </a:r>
            </a:p>
            <a:p>
              <a:pPr marL="285750" indent="-285750">
                <a:buFont typeface="Arial" panose="020B0604020202020204" pitchFamily="34" charset="0"/>
                <a:buChar char="•"/>
              </a:pPr>
              <a:r>
                <a:rPr lang="en-US" sz="2000" dirty="0">
                  <a:solidFill>
                    <a:schemeClr val="tx2"/>
                  </a:solidFill>
                  <a:latin typeface="Arial Regular" charset="0"/>
                </a:rPr>
                <a:t>features including adjustable anchoring legs for easy installation, built in slope, mechanically locked joints, etc.</a:t>
              </a:r>
            </a:p>
            <a:p>
              <a:pPr marL="285750" indent="-285750">
                <a:buFont typeface="Arial" panose="020B0604020202020204" pitchFamily="34" charset="0"/>
                <a:buChar char="•"/>
              </a:pPr>
              <a:r>
                <a:rPr lang="en-US" sz="2000" dirty="0">
                  <a:solidFill>
                    <a:schemeClr val="tx2"/>
                  </a:solidFill>
                  <a:latin typeface="Arial Regular" charset="0"/>
                </a:rPr>
                <a:t>numerous grate options – from heavy duty to decorative in a variety of materials including cast iron, stainless steel, brass…</a:t>
              </a:r>
            </a:p>
            <a:p>
              <a:pPr marL="285750" indent="-285750">
                <a:buFont typeface="Arial" panose="020B0604020202020204" pitchFamily="34" charset="0"/>
                <a:buChar char="•"/>
              </a:pPr>
              <a:endParaRPr lang="en-US" sz="2000" dirty="0">
                <a:solidFill>
                  <a:schemeClr val="tx2"/>
                </a:solidFill>
                <a:latin typeface="Arial Regular" charset="0"/>
              </a:endParaRPr>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039" t="29698" r="5484" b="13845"/>
          <a:stretch/>
        </p:blipFill>
        <p:spPr>
          <a:xfrm>
            <a:off x="9150782" y="2247900"/>
            <a:ext cx="9061018" cy="5781793"/>
          </a:xfrm>
          <a:prstGeom prst="rect">
            <a:avLst/>
          </a:prstGeom>
        </p:spPr>
      </p:pic>
      <p:sp>
        <p:nvSpPr>
          <p:cNvPr id="28" name="TextBox 27"/>
          <p:cNvSpPr txBox="1"/>
          <p:nvPr/>
        </p:nvSpPr>
        <p:spPr>
          <a:xfrm>
            <a:off x="13703300" y="2476500"/>
            <a:ext cx="4343400" cy="707886"/>
          </a:xfrm>
          <a:prstGeom prst="rect">
            <a:avLst/>
          </a:prstGeom>
          <a:noFill/>
        </p:spPr>
        <p:txBody>
          <a:bodyPr wrap="square" rtlCol="0">
            <a:spAutoFit/>
          </a:bodyPr>
          <a:lstStyle/>
          <a:p>
            <a:r>
              <a:rPr lang="en-US" sz="2000" dirty="0">
                <a:latin typeface="Arial Narrow Regular"/>
              </a:rPr>
              <a:t>Z899 </a:t>
            </a:r>
          </a:p>
          <a:p>
            <a:r>
              <a:rPr lang="en-US" sz="2000" dirty="0">
                <a:latin typeface="Arial Narrow Regular"/>
              </a:rPr>
              <a:t>elevator/ threshold drain</a:t>
            </a:r>
          </a:p>
        </p:txBody>
      </p:sp>
    </p:spTree>
    <p:extLst>
      <p:ext uri="{BB962C8B-B14F-4D97-AF65-F5344CB8AC3E}">
        <p14:creationId xmlns:p14="http://schemas.microsoft.com/office/powerpoint/2010/main" val="2545871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features &amp; benefits</a:t>
            </a:r>
            <a:br>
              <a:rPr lang="en-US" dirty="0"/>
            </a:br>
            <a:r>
              <a:rPr lang="en-US" dirty="0"/>
              <a:t>trench drains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11</a:t>
            </a:fld>
            <a:endParaRPr b="0" dirty="0">
              <a:latin typeface="Arial Regular" charset="0"/>
            </a:endParaRPr>
          </a:p>
        </p:txBody>
      </p:sp>
      <p:sp>
        <p:nvSpPr>
          <p:cNvPr id="5" name="Rectangle 4"/>
          <p:cNvSpPr/>
          <p:nvPr/>
        </p:nvSpPr>
        <p:spPr>
          <a:xfrm>
            <a:off x="16916400" y="8953500"/>
            <a:ext cx="1143000" cy="9144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034812222"/>
              </p:ext>
            </p:extLst>
          </p:nvPr>
        </p:nvGraphicFramePr>
        <p:xfrm>
          <a:off x="990600" y="1790700"/>
          <a:ext cx="16535402" cy="8479947"/>
        </p:xfrm>
        <a:graphic>
          <a:graphicData uri="http://schemas.openxmlformats.org/drawingml/2006/table">
            <a:tbl>
              <a:tblPr firstRow="1" bandRow="1">
                <a:tableStyleId>{5C22544A-7EE6-4342-B048-85BDC9FD1C3A}</a:tableStyleId>
              </a:tblPr>
              <a:tblGrid>
                <a:gridCol w="578161">
                  <a:extLst>
                    <a:ext uri="{9D8B030D-6E8A-4147-A177-3AD203B41FA5}">
                      <a16:colId xmlns:a16="http://schemas.microsoft.com/office/drawing/2014/main" val="20000"/>
                    </a:ext>
                  </a:extLst>
                </a:gridCol>
                <a:gridCol w="869639">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4343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gridCol w="2438400">
                  <a:extLst>
                    <a:ext uri="{9D8B030D-6E8A-4147-A177-3AD203B41FA5}">
                      <a16:colId xmlns:a16="http://schemas.microsoft.com/office/drawing/2014/main" val="20005"/>
                    </a:ext>
                  </a:extLst>
                </a:gridCol>
                <a:gridCol w="2133600">
                  <a:extLst>
                    <a:ext uri="{9D8B030D-6E8A-4147-A177-3AD203B41FA5}">
                      <a16:colId xmlns:a16="http://schemas.microsoft.com/office/drawing/2014/main" val="20006"/>
                    </a:ext>
                  </a:extLst>
                </a:gridCol>
                <a:gridCol w="2209802">
                  <a:extLst>
                    <a:ext uri="{9D8B030D-6E8A-4147-A177-3AD203B41FA5}">
                      <a16:colId xmlns:a16="http://schemas.microsoft.com/office/drawing/2014/main" val="20007"/>
                    </a:ext>
                  </a:extLst>
                </a:gridCol>
              </a:tblGrid>
              <a:tr h="389562">
                <a:tc>
                  <a:txBody>
                    <a:bodyPr/>
                    <a:lstStyle/>
                    <a:p>
                      <a:endParaRPr lang="en-US" sz="2000" dirty="0">
                        <a:latin typeface="Arial Narrow" panose="020B0606020202030204" pitchFamily="34" charset="0"/>
                      </a:endParaRPr>
                    </a:p>
                  </a:txBody>
                  <a:tcPr/>
                </a:tc>
                <a:tc>
                  <a:txBody>
                    <a:bodyPr/>
                    <a:lstStyle/>
                    <a:p>
                      <a:endParaRPr lang="en-US" sz="2000" dirty="0">
                        <a:latin typeface="Arial Narrow" panose="020B0606020202030204" pitchFamily="34" charset="0"/>
                      </a:endParaRPr>
                    </a:p>
                  </a:txBody>
                  <a:tcPr/>
                </a:tc>
                <a:tc>
                  <a:txBody>
                    <a:bodyPr/>
                    <a:lstStyle/>
                    <a:p>
                      <a:endParaRPr lang="en-US" sz="2000" dirty="0">
                        <a:latin typeface="Arial Narrow" panose="020B0606020202030204" pitchFamily="34" charset="0"/>
                      </a:endParaRPr>
                    </a:p>
                  </a:txBody>
                  <a:tcPr/>
                </a:tc>
                <a:tc>
                  <a:txBody>
                    <a:bodyPr/>
                    <a:lstStyle/>
                    <a:p>
                      <a:r>
                        <a:rPr lang="en-US" sz="2000" dirty="0">
                          <a:latin typeface="Arial Narrow" panose="020B0606020202030204" pitchFamily="34" charset="0"/>
                        </a:rPr>
                        <a:t>0% water absorption; corrosion resistant</a:t>
                      </a:r>
                    </a:p>
                  </a:txBody>
                  <a:tcPr/>
                </a:tc>
                <a:tc>
                  <a:txBody>
                    <a:bodyPr/>
                    <a:lstStyle/>
                    <a:p>
                      <a:r>
                        <a:rPr lang="en-US" sz="2000" dirty="0">
                          <a:latin typeface="Arial Narrow" panose="020B0606020202030204" pitchFamily="34" charset="0"/>
                        </a:rPr>
                        <a:t>transportation</a:t>
                      </a:r>
                    </a:p>
                  </a:txBody>
                  <a:tcPr/>
                </a:tc>
                <a:tc>
                  <a:txBody>
                    <a:bodyPr/>
                    <a:lstStyle/>
                    <a:p>
                      <a:r>
                        <a:rPr lang="en-US" sz="2000" baseline="0" dirty="0">
                          <a:latin typeface="Arial Narrow" panose="020B0606020202030204" pitchFamily="34" charset="0"/>
                        </a:rPr>
                        <a:t>food &amp; beverage, chemical</a:t>
                      </a:r>
                      <a:endParaRPr lang="en-US" sz="2000" dirty="0">
                        <a:latin typeface="Arial Narrow" panose="020B0606020202030204" pitchFamily="34" charset="0"/>
                      </a:endParaRPr>
                    </a:p>
                  </a:txBody>
                  <a:tcPr/>
                </a:tc>
                <a:tc>
                  <a:txBody>
                    <a:bodyPr/>
                    <a:lstStyle/>
                    <a:p>
                      <a:r>
                        <a:rPr lang="en-US" sz="2000" dirty="0">
                          <a:latin typeface="Arial Narrow" panose="020B0606020202030204" pitchFamily="34" charset="0"/>
                        </a:rPr>
                        <a:t>recreation</a:t>
                      </a:r>
                    </a:p>
                  </a:txBody>
                  <a:tcPr/>
                </a:tc>
                <a:tc>
                  <a:txBody>
                    <a:bodyPr/>
                    <a:lstStyle/>
                    <a:p>
                      <a:r>
                        <a:rPr lang="en-US" sz="2000" dirty="0">
                          <a:latin typeface="Arial Narrow" panose="020B0606020202030204" pitchFamily="34" charset="0"/>
                        </a:rPr>
                        <a:t>residential</a:t>
                      </a:r>
                    </a:p>
                  </a:txBody>
                  <a:tcPr/>
                </a:tc>
                <a:extLst>
                  <a:ext uri="{0D108BD9-81ED-4DB2-BD59-A6C34878D82A}">
                    <a16:rowId xmlns:a16="http://schemas.microsoft.com/office/drawing/2014/main" val="10000"/>
                  </a:ext>
                </a:extLst>
              </a:tr>
              <a:tr h="299663">
                <a:tc>
                  <a:txBody>
                    <a:bodyPr/>
                    <a:lstStyle/>
                    <a:p>
                      <a:r>
                        <a:rPr lang="en-US" sz="1400" dirty="0">
                          <a:latin typeface="Arial Narrow" panose="020B0606020202030204" pitchFamily="34" charset="0"/>
                        </a:rPr>
                        <a:t>664</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6”</a:t>
                      </a:r>
                    </a:p>
                  </a:txBody>
                  <a:tcPr/>
                </a:tc>
                <a:tc>
                  <a:txBody>
                    <a:bodyPr/>
                    <a:lstStyle/>
                    <a:p>
                      <a:r>
                        <a:rPr lang="en-US" sz="1400" dirty="0">
                          <a:latin typeface="Arial Narrow" panose="020B0606020202030204" pitchFamily="34" charset="0"/>
                        </a:rPr>
                        <a:t>dura-coated cast</a:t>
                      </a:r>
                      <a:r>
                        <a:rPr lang="en-US" sz="1400" baseline="0" dirty="0">
                          <a:latin typeface="Arial Narrow" panose="020B0606020202030204" pitchFamily="34" charset="0"/>
                        </a:rPr>
                        <a:t> iron heavy duty body</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residential</a:t>
                      </a:r>
                    </a:p>
                  </a:txBody>
                  <a:tcPr/>
                </a:tc>
                <a:extLst>
                  <a:ext uri="{0D108BD9-81ED-4DB2-BD59-A6C34878D82A}">
                    <a16:rowId xmlns:a16="http://schemas.microsoft.com/office/drawing/2014/main" val="10001"/>
                  </a:ext>
                </a:extLst>
              </a:tr>
              <a:tr h="299663">
                <a:tc>
                  <a:txBody>
                    <a:bodyPr/>
                    <a:lstStyle/>
                    <a:p>
                      <a:r>
                        <a:rPr lang="en-US" sz="1400" dirty="0">
                          <a:latin typeface="Arial Narrow" panose="020B0606020202030204" pitchFamily="34" charset="0"/>
                        </a:rPr>
                        <a:t>665</a:t>
                      </a:r>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12”</a:t>
                      </a:r>
                    </a:p>
                  </a:txBody>
                  <a:tcPr/>
                </a:tc>
                <a:tc>
                  <a:txBody>
                    <a:bodyPr/>
                    <a:lstStyle/>
                    <a:p>
                      <a:r>
                        <a:rPr lang="en-US" sz="1400" dirty="0">
                          <a:latin typeface="Arial Narrow" panose="020B0606020202030204" pitchFamily="34" charset="0"/>
                        </a:rPr>
                        <a:t>dura-coated cast</a:t>
                      </a:r>
                      <a:r>
                        <a:rPr lang="en-US" sz="1400" baseline="0" dirty="0">
                          <a:latin typeface="Arial Narrow" panose="020B0606020202030204" pitchFamily="34" charset="0"/>
                        </a:rPr>
                        <a:t> iron heavy duty body</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residential</a:t>
                      </a:r>
                    </a:p>
                  </a:txBody>
                  <a:tcPr/>
                </a:tc>
                <a:extLst>
                  <a:ext uri="{0D108BD9-81ED-4DB2-BD59-A6C34878D82A}">
                    <a16:rowId xmlns:a16="http://schemas.microsoft.com/office/drawing/2014/main" val="10002"/>
                  </a:ext>
                </a:extLst>
              </a:tr>
              <a:tr h="299663">
                <a:tc>
                  <a:txBody>
                    <a:bodyPr/>
                    <a:lstStyle/>
                    <a:p>
                      <a:r>
                        <a:rPr lang="en-US" sz="1400" dirty="0">
                          <a:latin typeface="Arial Narrow" panose="020B0606020202030204" pitchFamily="34" charset="0"/>
                        </a:rPr>
                        <a:t>667</a:t>
                      </a:r>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6”</a:t>
                      </a:r>
                    </a:p>
                  </a:txBody>
                  <a:tcPr/>
                </a:tc>
                <a:tc>
                  <a:txBody>
                    <a:bodyPr/>
                    <a:lstStyle/>
                    <a:p>
                      <a:r>
                        <a:rPr lang="en-US" sz="1400" dirty="0">
                          <a:latin typeface="Arial Narrow" panose="020B0606020202030204" pitchFamily="34" charset="0"/>
                        </a:rPr>
                        <a:t>dura-coated cast</a:t>
                      </a:r>
                      <a:r>
                        <a:rPr lang="en-US" sz="1400" baseline="0" dirty="0">
                          <a:latin typeface="Arial Narrow" panose="020B0606020202030204" pitchFamily="34" charset="0"/>
                        </a:rPr>
                        <a:t> iron heavy duty body</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residential</a:t>
                      </a:r>
                    </a:p>
                  </a:txBody>
                  <a:tcPr/>
                </a:tc>
                <a:extLst>
                  <a:ext uri="{0D108BD9-81ED-4DB2-BD59-A6C34878D82A}">
                    <a16:rowId xmlns:a16="http://schemas.microsoft.com/office/drawing/2014/main" val="10003"/>
                  </a:ext>
                </a:extLst>
              </a:tr>
              <a:tr h="299663">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extLst>
                  <a:ext uri="{0D108BD9-81ED-4DB2-BD59-A6C34878D82A}">
                    <a16:rowId xmlns:a16="http://schemas.microsoft.com/office/drawing/2014/main" val="10004"/>
                  </a:ext>
                </a:extLst>
              </a:tr>
              <a:tr h="299663">
                <a:tc>
                  <a:txBody>
                    <a:bodyPr/>
                    <a:lstStyle/>
                    <a:p>
                      <a:r>
                        <a:rPr lang="en-US" sz="1400" dirty="0">
                          <a:latin typeface="Arial Narrow" panose="020B0606020202030204" pitchFamily="34" charset="0"/>
                        </a:rPr>
                        <a:t>806</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4”</a:t>
                      </a:r>
                    </a:p>
                  </a:txBody>
                  <a:tcPr/>
                </a:tc>
                <a:tc>
                  <a:txBody>
                    <a:bodyPr/>
                    <a:lstStyle/>
                    <a:p>
                      <a:r>
                        <a:rPr lang="en-US" sz="1400" dirty="0">
                          <a:latin typeface="Arial Narrow" panose="020B0606020202030204" pitchFamily="34" charset="0"/>
                        </a:rPr>
                        <a:t>general purpose-fiberglass reinforced polymer</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5"/>
                  </a:ext>
                </a:extLst>
              </a:tr>
              <a:tr h="299663">
                <a:tc>
                  <a:txBody>
                    <a:bodyPr/>
                    <a:lstStyle/>
                    <a:p>
                      <a:r>
                        <a:rPr lang="en-US" sz="1400" dirty="0">
                          <a:latin typeface="Arial Narrow" panose="020B0606020202030204" pitchFamily="34" charset="0"/>
                        </a:rPr>
                        <a:t>880</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2.5”</a:t>
                      </a:r>
                    </a:p>
                  </a:txBody>
                  <a:tcPr/>
                </a:tc>
                <a:tc>
                  <a:txBody>
                    <a:bodyPr/>
                    <a:lstStyle/>
                    <a:p>
                      <a:r>
                        <a:rPr lang="en-US" sz="1400" dirty="0">
                          <a:latin typeface="Arial Narrow" panose="020B0606020202030204" pitchFamily="34" charset="0"/>
                        </a:rPr>
                        <a:t>HDPE high density polyethylene, stainless steel, or aluminum</a:t>
                      </a: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food &amp; beverage</a:t>
                      </a:r>
                    </a:p>
                  </a:txBody>
                  <a:tcPr/>
                </a:tc>
                <a:tc>
                  <a:txBody>
                    <a:bodyPr/>
                    <a:lstStyle/>
                    <a:p>
                      <a:r>
                        <a:rPr lang="en-US" sz="1400" dirty="0">
                          <a:latin typeface="Arial Narrow" panose="020B0606020202030204" pitchFamily="34" charset="0"/>
                        </a:rPr>
                        <a:t>decorative</a:t>
                      </a:r>
                    </a:p>
                  </a:txBody>
                  <a:tcPr/>
                </a:tc>
                <a:tc>
                  <a:txBody>
                    <a:bodyPr/>
                    <a:lstStyle/>
                    <a:p>
                      <a:r>
                        <a:rPr lang="en-US" sz="1400" dirty="0">
                          <a:latin typeface="Arial Narrow" panose="020B0606020202030204" pitchFamily="34" charset="0"/>
                        </a:rPr>
                        <a:t>decorative</a:t>
                      </a:r>
                    </a:p>
                  </a:txBody>
                  <a:tcPr/>
                </a:tc>
                <a:extLst>
                  <a:ext uri="{0D108BD9-81ED-4DB2-BD59-A6C34878D82A}">
                    <a16:rowId xmlns:a16="http://schemas.microsoft.com/office/drawing/2014/main" val="10006"/>
                  </a:ext>
                </a:extLst>
              </a:tr>
              <a:tr h="299663">
                <a:tc>
                  <a:txBody>
                    <a:bodyPr/>
                    <a:lstStyle/>
                    <a:p>
                      <a:r>
                        <a:rPr lang="en-US" sz="1400" dirty="0">
                          <a:latin typeface="Arial Narrow" panose="020B0606020202030204" pitchFamily="34" charset="0"/>
                        </a:rPr>
                        <a:t>883</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6”</a:t>
                      </a:r>
                    </a:p>
                  </a:txBody>
                  <a:tcPr/>
                </a:tc>
                <a:tc>
                  <a:txBody>
                    <a:bodyPr/>
                    <a:lstStyle/>
                    <a:p>
                      <a:r>
                        <a:rPr lang="en-US" sz="1400" dirty="0">
                          <a:latin typeface="Arial Narrow" panose="020B0606020202030204" pitchFamily="34" charset="0"/>
                        </a:rPr>
                        <a:t>stainless veneer frame</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decorative</a:t>
                      </a:r>
                    </a:p>
                  </a:txBody>
                  <a:tcPr/>
                </a:tc>
                <a:tc>
                  <a:txBody>
                    <a:bodyPr/>
                    <a:lstStyle/>
                    <a:p>
                      <a:r>
                        <a:rPr lang="en-US" sz="1400" dirty="0">
                          <a:latin typeface="Arial Narrow" panose="020B0606020202030204" pitchFamily="34" charset="0"/>
                        </a:rPr>
                        <a:t>decorative</a:t>
                      </a:r>
                    </a:p>
                  </a:txBody>
                  <a:tcPr/>
                </a:tc>
                <a:extLst>
                  <a:ext uri="{0D108BD9-81ED-4DB2-BD59-A6C34878D82A}">
                    <a16:rowId xmlns:a16="http://schemas.microsoft.com/office/drawing/2014/main" val="10007"/>
                  </a:ext>
                </a:extLst>
              </a:tr>
              <a:tr h="299663">
                <a:tc>
                  <a:txBody>
                    <a:bodyPr/>
                    <a:lstStyle/>
                    <a:p>
                      <a:r>
                        <a:rPr lang="en-US" sz="1400" dirty="0">
                          <a:latin typeface="Arial Narrow" panose="020B0606020202030204" pitchFamily="34" charset="0"/>
                        </a:rPr>
                        <a:t>884</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4”</a:t>
                      </a:r>
                    </a:p>
                  </a:txBody>
                  <a:tcPr/>
                </a:tc>
                <a:tc>
                  <a:txBody>
                    <a:bodyPr/>
                    <a:lstStyle/>
                    <a:p>
                      <a:r>
                        <a:rPr lang="en-US" sz="1400" dirty="0">
                          <a:latin typeface="Arial Narrow" panose="020B0606020202030204" pitchFamily="34" charset="0"/>
                        </a:rPr>
                        <a:t>lightweight polypropylene</a:t>
                      </a:r>
                      <a:r>
                        <a:rPr lang="en-US" sz="1400" baseline="0" dirty="0">
                          <a:latin typeface="Arial Narrow" panose="020B0606020202030204" pitchFamily="34" charset="0"/>
                        </a:rPr>
                        <a:t> structural composite</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decorative</a:t>
                      </a:r>
                    </a:p>
                  </a:txBody>
                  <a:tcPr/>
                </a:tc>
                <a:tc>
                  <a:txBody>
                    <a:bodyPr/>
                    <a:lstStyle/>
                    <a:p>
                      <a:r>
                        <a:rPr lang="en-US" sz="1400" dirty="0">
                          <a:latin typeface="Arial Narrow" panose="020B0606020202030204" pitchFamily="34" charset="0"/>
                        </a:rPr>
                        <a:t>decorative</a:t>
                      </a:r>
                    </a:p>
                  </a:txBody>
                  <a:tcPr/>
                </a:tc>
                <a:extLst>
                  <a:ext uri="{0D108BD9-81ED-4DB2-BD59-A6C34878D82A}">
                    <a16:rowId xmlns:a16="http://schemas.microsoft.com/office/drawing/2014/main" val="10008"/>
                  </a:ext>
                </a:extLst>
              </a:tr>
              <a:tr h="365760">
                <a:tc>
                  <a:txBody>
                    <a:bodyPr/>
                    <a:lstStyle/>
                    <a:p>
                      <a:r>
                        <a:rPr lang="en-US" sz="1400" dirty="0">
                          <a:latin typeface="Arial Narrow" panose="020B0606020202030204" pitchFamily="34" charset="0"/>
                        </a:rPr>
                        <a:t>886</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4”</a:t>
                      </a:r>
                    </a:p>
                  </a:txBody>
                  <a:tcPr/>
                </a:tc>
                <a:tc>
                  <a:txBody>
                    <a:bodyPr/>
                    <a:lstStyle/>
                    <a:p>
                      <a:r>
                        <a:rPr lang="en-US" sz="1400" dirty="0">
                          <a:latin typeface="Arial Narrow" panose="020B0606020202030204" pitchFamily="34" charset="0"/>
                        </a:rPr>
                        <a:t>HDPE</a:t>
                      </a:r>
                      <a:r>
                        <a:rPr lang="en-US" sz="1400" baseline="0" dirty="0">
                          <a:latin typeface="Arial Narrow" panose="020B0606020202030204" pitchFamily="34" charset="0"/>
                        </a:rPr>
                        <a:t> high density polyethylene; durable and lightweight; overlapping quick connect</a:t>
                      </a:r>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yes</a:t>
                      </a:r>
                    </a:p>
                  </a:txBody>
                  <a:tcPr/>
                </a:tc>
                <a:tc>
                  <a:txBody>
                    <a:bodyPr/>
                    <a:lstStyle/>
                    <a:p>
                      <a:r>
                        <a:rPr lang="en-US" sz="1400" dirty="0">
                          <a:latin typeface="Arial Narrow" panose="020B0606020202030204" pitchFamily="34" charset="0"/>
                        </a:rPr>
                        <a:t>yes</a:t>
                      </a:r>
                    </a:p>
                  </a:txBody>
                  <a:tcPr/>
                </a:tc>
                <a:tc>
                  <a:txBody>
                    <a:bodyPr/>
                    <a:lstStyle/>
                    <a:p>
                      <a:r>
                        <a:rPr lang="en-US" sz="1400" dirty="0">
                          <a:latin typeface="Arial Narrow" panose="020B0606020202030204" pitchFamily="34" charset="0"/>
                        </a:rPr>
                        <a:t>decorative</a:t>
                      </a:r>
                    </a:p>
                  </a:txBody>
                  <a:tcPr/>
                </a:tc>
                <a:tc>
                  <a:txBody>
                    <a:bodyPr/>
                    <a:lstStyle/>
                    <a:p>
                      <a:r>
                        <a:rPr lang="en-US" sz="1400" dirty="0">
                          <a:latin typeface="Arial Narrow" panose="020B0606020202030204" pitchFamily="34" charset="0"/>
                        </a:rPr>
                        <a:t>decorative</a:t>
                      </a:r>
                    </a:p>
                  </a:txBody>
                  <a:tcPr/>
                </a:tc>
                <a:extLst>
                  <a:ext uri="{0D108BD9-81ED-4DB2-BD59-A6C34878D82A}">
                    <a16:rowId xmlns:a16="http://schemas.microsoft.com/office/drawing/2014/main" val="10009"/>
                  </a:ext>
                </a:extLst>
              </a:tr>
              <a:tr h="299663">
                <a:tc>
                  <a:txBody>
                    <a:bodyPr/>
                    <a:lstStyle/>
                    <a:p>
                      <a:r>
                        <a:rPr lang="en-US" sz="1400" dirty="0">
                          <a:latin typeface="Arial Narrow" panose="020B0606020202030204" pitchFamily="34" charset="0"/>
                        </a:rPr>
                        <a:t>888</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4” - 36”</a:t>
                      </a:r>
                    </a:p>
                  </a:txBody>
                  <a:tcPr/>
                </a:tc>
                <a:tc>
                  <a:txBody>
                    <a:bodyPr/>
                    <a:lstStyle/>
                    <a:p>
                      <a:r>
                        <a:rPr lang="en-US" sz="1400" dirty="0">
                          <a:latin typeface="Arial Narrow" panose="020B0606020202030204" pitchFamily="34" charset="0"/>
                        </a:rPr>
                        <a:t>slot LLDPE linear low-density polyethylene</a:t>
                      </a:r>
                    </a:p>
                  </a:txBody>
                  <a:tcPr/>
                </a:tc>
                <a:tc>
                  <a:txBody>
                    <a:bodyPr/>
                    <a:lstStyle/>
                    <a:p>
                      <a:r>
                        <a:rPr lang="en-US" sz="1400" dirty="0">
                          <a:latin typeface="Arial Narrow" panose="020B0606020202030204" pitchFamily="34" charset="0"/>
                        </a:rPr>
                        <a:t>yes</a:t>
                      </a: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yes</a:t>
                      </a: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10"/>
                  </a:ext>
                </a:extLst>
              </a:tr>
              <a:tr h="299663">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extLst>
                  <a:ext uri="{0D108BD9-81ED-4DB2-BD59-A6C34878D82A}">
                    <a16:rowId xmlns:a16="http://schemas.microsoft.com/office/drawing/2014/main" val="10011"/>
                  </a:ext>
                </a:extLst>
              </a:tr>
              <a:tr h="341787">
                <a:tc>
                  <a:txBody>
                    <a:bodyPr/>
                    <a:lstStyle/>
                    <a:p>
                      <a:r>
                        <a:rPr lang="en-US" sz="1400" dirty="0">
                          <a:latin typeface="Arial Narrow" panose="020B0606020202030204" pitchFamily="34" charset="0"/>
                        </a:rPr>
                        <a:t>882</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9¼”</a:t>
                      </a:r>
                    </a:p>
                  </a:txBody>
                  <a:tcPr/>
                </a:tc>
                <a:tc>
                  <a:txBody>
                    <a:bodyPr/>
                    <a:lstStyle/>
                    <a:p>
                      <a:r>
                        <a:rPr lang="en-US" sz="1400" dirty="0">
                          <a:latin typeface="Arial Narrow" panose="020B0606020202030204" pitchFamily="34" charset="0"/>
                        </a:rPr>
                        <a:t>wide reveal light</a:t>
                      </a:r>
                      <a:r>
                        <a:rPr lang="en-US" sz="1400" baseline="0" dirty="0">
                          <a:latin typeface="Arial Narrow" panose="020B0606020202030204" pitchFamily="34" charset="0"/>
                        </a:rPr>
                        <a:t>weight </a:t>
                      </a:r>
                      <a:r>
                        <a:rPr lang="en-US" sz="1400" dirty="0">
                          <a:latin typeface="Arial Narrow" panose="020B0606020202030204" pitchFamily="34" charset="0"/>
                        </a:rPr>
                        <a:t>water</a:t>
                      </a:r>
                      <a:r>
                        <a:rPr lang="en-US" sz="1400" baseline="0" dirty="0">
                          <a:latin typeface="Arial Narrow" panose="020B0606020202030204" pitchFamily="34" charset="0"/>
                        </a:rPr>
                        <a:t> absorbent HDPE</a:t>
                      </a:r>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transportation</a:t>
                      </a:r>
                      <a:r>
                        <a:rPr lang="en-US" sz="1400" baseline="0" dirty="0">
                          <a:latin typeface="Arial Narrow" panose="020B0606020202030204" pitchFamily="34" charset="0"/>
                        </a:rPr>
                        <a:t>-decorative</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12"/>
                  </a:ext>
                </a:extLst>
              </a:tr>
              <a:tr h="299663">
                <a:tc>
                  <a:txBody>
                    <a:bodyPr/>
                    <a:lstStyle/>
                    <a:p>
                      <a:r>
                        <a:rPr lang="en-US" sz="1400" dirty="0">
                          <a:latin typeface="Arial Narrow" panose="020B0606020202030204" pitchFamily="34" charset="0"/>
                        </a:rPr>
                        <a:t>874</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4” - 21”</a:t>
                      </a:r>
                    </a:p>
                  </a:txBody>
                  <a:tcPr/>
                </a:tc>
                <a:tc>
                  <a:txBody>
                    <a:bodyPr/>
                    <a:lstStyle/>
                    <a:p>
                      <a:r>
                        <a:rPr lang="en-US" sz="1400" dirty="0">
                          <a:latin typeface="Arial Narrow" panose="020B0606020202030204" pitchFamily="34" charset="0"/>
                        </a:rPr>
                        <a:t>utility trench with galvanized or stainless steel frame</a:t>
                      </a:r>
                    </a:p>
                  </a:txBody>
                  <a:tcPr/>
                </a:tc>
                <a:tc>
                  <a:txBody>
                    <a:bodyPr/>
                    <a:lstStyle/>
                    <a:p>
                      <a:r>
                        <a:rPr lang="en-US" sz="1400" dirty="0">
                          <a:latin typeface="Arial Narrow" panose="020B0606020202030204" pitchFamily="34" charset="0"/>
                        </a:rPr>
                        <a:t>transportation</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13"/>
                  </a:ext>
                </a:extLst>
              </a:tr>
              <a:tr h="299663">
                <a:tc>
                  <a:txBody>
                    <a:bodyPr/>
                    <a:lstStyle/>
                    <a:p>
                      <a:r>
                        <a:rPr lang="en-US" sz="1400" dirty="0">
                          <a:latin typeface="Arial Narrow" panose="020B0606020202030204" pitchFamily="34" charset="0"/>
                        </a:rPr>
                        <a:t>889</a:t>
                      </a:r>
                    </a:p>
                  </a:txBody>
                  <a:tcPr/>
                </a:tc>
                <a:tc>
                  <a:txBody>
                    <a:bodyPr/>
                    <a:lstStyle/>
                    <a:p>
                      <a:r>
                        <a:rPr lang="en-US" sz="1400" dirty="0">
                          <a:latin typeface="Arial Narrow" panose="020B0606020202030204" pitchFamily="34" charset="0"/>
                        </a:rPr>
                        <a:t>out</a:t>
                      </a:r>
                    </a:p>
                  </a:txBody>
                  <a:tcPr/>
                </a:tc>
                <a:tc>
                  <a:txBody>
                    <a:bodyPr/>
                    <a:lstStyle/>
                    <a:p>
                      <a:r>
                        <a:rPr lang="en-US" sz="1400" dirty="0">
                          <a:latin typeface="Arial Narrow" panose="020B0606020202030204" pitchFamily="34" charset="0"/>
                        </a:rPr>
                        <a:t>12” 18” 36”</a:t>
                      </a:r>
                    </a:p>
                  </a:txBody>
                  <a:tcPr/>
                </a:tc>
                <a:tc>
                  <a:txBody>
                    <a:bodyPr/>
                    <a:lstStyle/>
                    <a:p>
                      <a:r>
                        <a:rPr lang="en-US" sz="1400" dirty="0">
                          <a:latin typeface="Arial Narrow" panose="020B0606020202030204" pitchFamily="34" charset="0"/>
                        </a:rPr>
                        <a:t>hi-cap cleanout port low density polyethylene</a:t>
                      </a:r>
                    </a:p>
                  </a:txBody>
                  <a:tcPr/>
                </a:tc>
                <a:tc>
                  <a:txBody>
                    <a:bodyPr/>
                    <a:lstStyle/>
                    <a:p>
                      <a:r>
                        <a:rPr lang="en-US" sz="1400" dirty="0">
                          <a:latin typeface="Arial Narrow" panose="020B0606020202030204" pitchFamily="34" charset="0"/>
                        </a:rPr>
                        <a:t>Transportation</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14"/>
                  </a:ext>
                </a:extLst>
              </a:tr>
              <a:tr h="299663">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extLst>
                  <a:ext uri="{0D108BD9-81ED-4DB2-BD59-A6C34878D82A}">
                    <a16:rowId xmlns:a16="http://schemas.microsoft.com/office/drawing/2014/main" val="10015"/>
                  </a:ext>
                </a:extLst>
              </a:tr>
              <a:tr h="299663">
                <a:tc>
                  <a:txBody>
                    <a:bodyPr/>
                    <a:lstStyle/>
                    <a:p>
                      <a:r>
                        <a:rPr lang="en-US" sz="1400" dirty="0">
                          <a:latin typeface="Arial Narrow" panose="020B0606020202030204" pitchFamily="34" charset="0"/>
                        </a:rPr>
                        <a:t>812</a:t>
                      </a:r>
                    </a:p>
                  </a:txBody>
                  <a:tcPr/>
                </a:tc>
                <a:tc>
                  <a:txBody>
                    <a:bodyPr/>
                    <a:lstStyle/>
                    <a:p>
                      <a:r>
                        <a:rPr lang="en-US" sz="1400" dirty="0">
                          <a:latin typeface="Arial Narrow" panose="020B0606020202030204" pitchFamily="34" charset="0"/>
                        </a:rPr>
                        <a:t>in &amp; out</a:t>
                      </a:r>
                    </a:p>
                  </a:txBody>
                  <a:tcPr/>
                </a:tc>
                <a:tc>
                  <a:txBody>
                    <a:bodyPr/>
                    <a:lstStyle/>
                    <a:p>
                      <a:r>
                        <a:rPr lang="en-US" sz="1400" dirty="0">
                          <a:latin typeface="Arial Narrow" panose="020B0606020202030204" pitchFamily="34" charset="0"/>
                        </a:rPr>
                        <a:t>9.25”</a:t>
                      </a:r>
                    </a:p>
                  </a:txBody>
                  <a:tcPr/>
                </a:tc>
                <a:tc>
                  <a:txBody>
                    <a:bodyPr/>
                    <a:lstStyle/>
                    <a:p>
                      <a:r>
                        <a:rPr lang="en-US" sz="1400" dirty="0">
                          <a:latin typeface="Arial Narrow" panose="020B0606020202030204" pitchFamily="34" charset="0"/>
                        </a:rPr>
                        <a:t>glass-filled polyester fiberglass, chemically resistant</a:t>
                      </a: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food</a:t>
                      </a:r>
                      <a:r>
                        <a:rPr lang="en-US" sz="1400" baseline="0" dirty="0">
                          <a:latin typeface="Arial Narrow" panose="020B0606020202030204" pitchFamily="34" charset="0"/>
                        </a:rPr>
                        <a:t> &amp; beverage, chemical</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16"/>
                  </a:ext>
                </a:extLst>
              </a:tr>
              <a:tr h="299663">
                <a:tc>
                  <a:txBody>
                    <a:bodyPr/>
                    <a:lstStyle/>
                    <a:p>
                      <a:r>
                        <a:rPr lang="en-US" sz="1400" dirty="0">
                          <a:latin typeface="Arial Narrow" panose="020B0606020202030204" pitchFamily="34" charset="0"/>
                        </a:rPr>
                        <a:t>890</a:t>
                      </a:r>
                    </a:p>
                  </a:txBody>
                  <a:tcPr/>
                </a:tc>
                <a:tc>
                  <a:txBody>
                    <a:bodyPr/>
                    <a:lstStyle/>
                    <a:p>
                      <a:r>
                        <a:rPr lang="en-US" sz="1400" dirty="0">
                          <a:latin typeface="Arial Narrow" panose="020B0606020202030204" pitchFamily="34" charset="0"/>
                        </a:rPr>
                        <a:t>in</a:t>
                      </a:r>
                    </a:p>
                  </a:txBody>
                  <a:tcPr/>
                </a:tc>
                <a:tc>
                  <a:txBody>
                    <a:bodyPr/>
                    <a:lstStyle/>
                    <a:p>
                      <a:r>
                        <a:rPr lang="en-US" sz="1400" dirty="0">
                          <a:latin typeface="Arial Narrow" panose="020B0606020202030204" pitchFamily="34" charset="0"/>
                        </a:rPr>
                        <a:t>6”</a:t>
                      </a:r>
                    </a:p>
                  </a:txBody>
                  <a:tcPr/>
                </a:tc>
                <a:tc>
                  <a:txBody>
                    <a:bodyPr/>
                    <a:lstStyle/>
                    <a:p>
                      <a:r>
                        <a:rPr lang="en-US" sz="1400" dirty="0">
                          <a:latin typeface="Arial Narrow" panose="020B0606020202030204" pitchFamily="34" charset="0"/>
                        </a:rPr>
                        <a:t>stainless steel</a:t>
                      </a: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food</a:t>
                      </a:r>
                      <a:r>
                        <a:rPr lang="en-US" sz="1400" baseline="0" dirty="0">
                          <a:latin typeface="Arial Narrow" panose="020B0606020202030204" pitchFamily="34" charset="0"/>
                        </a:rPr>
                        <a:t> &amp; beverage, chemical</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17"/>
                  </a:ext>
                </a:extLst>
              </a:tr>
              <a:tr h="299663">
                <a:tc>
                  <a:txBody>
                    <a:bodyPr/>
                    <a:lstStyle/>
                    <a:p>
                      <a:r>
                        <a:rPr lang="en-US" sz="1400" dirty="0">
                          <a:latin typeface="Arial Narrow" panose="020B0606020202030204" pitchFamily="34" charset="0"/>
                        </a:rPr>
                        <a:t>891</a:t>
                      </a:r>
                    </a:p>
                  </a:txBody>
                  <a:tcPr/>
                </a:tc>
                <a:tc>
                  <a:txBody>
                    <a:bodyPr/>
                    <a:lstStyle/>
                    <a:p>
                      <a:r>
                        <a:rPr lang="en-US" sz="1400" dirty="0">
                          <a:latin typeface="Arial Narrow" panose="020B0606020202030204" pitchFamily="34" charset="0"/>
                        </a:rPr>
                        <a:t>in</a:t>
                      </a:r>
                    </a:p>
                  </a:txBody>
                  <a:tcPr/>
                </a:tc>
                <a:tc>
                  <a:txBody>
                    <a:bodyPr/>
                    <a:lstStyle/>
                    <a:p>
                      <a:r>
                        <a:rPr lang="en-US" sz="1400" dirty="0">
                          <a:latin typeface="Arial Narrow" panose="020B0606020202030204" pitchFamily="34" charset="0"/>
                        </a:rPr>
                        <a:t>3.75”</a:t>
                      </a:r>
                    </a:p>
                  </a:txBody>
                  <a:tcPr/>
                </a:tc>
                <a:tc>
                  <a:txBody>
                    <a:bodyPr/>
                    <a:lstStyle/>
                    <a:p>
                      <a:r>
                        <a:rPr lang="en-US" sz="1400" dirty="0">
                          <a:latin typeface="Arial Narrow" panose="020B0606020202030204" pitchFamily="34" charset="0"/>
                        </a:rPr>
                        <a:t>slot-lightweight stainless steel</a:t>
                      </a: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food</a:t>
                      </a:r>
                      <a:r>
                        <a:rPr lang="en-US" sz="1400" baseline="0" dirty="0">
                          <a:latin typeface="Arial Narrow" panose="020B0606020202030204" pitchFamily="34" charset="0"/>
                        </a:rPr>
                        <a:t> &amp; beverage, chemical</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18"/>
                  </a:ext>
                </a:extLst>
              </a:tr>
              <a:tr h="299663">
                <a:tc>
                  <a:txBody>
                    <a:bodyPr/>
                    <a:lstStyle/>
                    <a:p>
                      <a:r>
                        <a:rPr lang="en-US" sz="1400" dirty="0">
                          <a:latin typeface="Arial Narrow" panose="020B0606020202030204" pitchFamily="34" charset="0"/>
                        </a:rPr>
                        <a:t>893</a:t>
                      </a:r>
                    </a:p>
                  </a:txBody>
                  <a:tcPr/>
                </a:tc>
                <a:tc>
                  <a:txBody>
                    <a:bodyPr/>
                    <a:lstStyle/>
                    <a:p>
                      <a:r>
                        <a:rPr lang="en-US" sz="1400" dirty="0">
                          <a:latin typeface="Arial Narrow" panose="020B0606020202030204" pitchFamily="34" charset="0"/>
                        </a:rPr>
                        <a:t>in</a:t>
                      </a:r>
                    </a:p>
                  </a:txBody>
                  <a:tcPr/>
                </a:tc>
                <a:tc>
                  <a:txBody>
                    <a:bodyPr/>
                    <a:lstStyle/>
                    <a:p>
                      <a:r>
                        <a:rPr lang="en-US" sz="1400" dirty="0">
                          <a:latin typeface="Arial Narrow" panose="020B0606020202030204" pitchFamily="34" charset="0"/>
                        </a:rPr>
                        <a:t>12”</a:t>
                      </a:r>
                    </a:p>
                  </a:txBody>
                  <a:tcPr/>
                </a:tc>
                <a:tc>
                  <a:txBody>
                    <a:bodyPr/>
                    <a:lstStyle/>
                    <a:p>
                      <a:r>
                        <a:rPr lang="en-US" sz="1400" dirty="0">
                          <a:latin typeface="Arial Narrow" panose="020B0606020202030204" pitchFamily="34" charset="0"/>
                        </a:rPr>
                        <a:t>floor receptor with bar grate-lightweight stainless</a:t>
                      </a:r>
                      <a:r>
                        <a:rPr lang="en-US" sz="1400" baseline="0" dirty="0">
                          <a:latin typeface="Arial Narrow" panose="020B0606020202030204" pitchFamily="34" charset="0"/>
                        </a:rPr>
                        <a:t> steel</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food</a:t>
                      </a:r>
                      <a:r>
                        <a:rPr lang="en-US" sz="1400" baseline="0" dirty="0">
                          <a:latin typeface="Arial Narrow" panose="020B0606020202030204" pitchFamily="34" charset="0"/>
                        </a:rPr>
                        <a:t> &amp; beverage, chemical</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19"/>
                  </a:ext>
                </a:extLst>
              </a:tr>
              <a:tr h="299663">
                <a:tc>
                  <a:txBody>
                    <a:bodyPr/>
                    <a:lstStyle/>
                    <a:p>
                      <a:r>
                        <a:rPr lang="en-US" sz="1400" dirty="0">
                          <a:latin typeface="Arial Narrow" panose="020B0606020202030204" pitchFamily="34" charset="0"/>
                        </a:rPr>
                        <a:t>894</a:t>
                      </a:r>
                    </a:p>
                  </a:txBody>
                  <a:tcPr/>
                </a:tc>
                <a:tc>
                  <a:txBody>
                    <a:bodyPr/>
                    <a:lstStyle/>
                    <a:p>
                      <a:r>
                        <a:rPr lang="en-US" sz="1400" dirty="0">
                          <a:latin typeface="Arial Narrow" panose="020B0606020202030204" pitchFamily="34" charset="0"/>
                        </a:rPr>
                        <a:t>in</a:t>
                      </a:r>
                    </a:p>
                  </a:txBody>
                  <a:tcPr/>
                </a:tc>
                <a:tc>
                  <a:txBody>
                    <a:bodyPr/>
                    <a:lstStyle/>
                    <a:p>
                      <a:r>
                        <a:rPr lang="en-US" sz="1400" dirty="0">
                          <a:latin typeface="Arial Narrow" panose="020B0606020202030204" pitchFamily="34" charset="0"/>
                        </a:rPr>
                        <a:t>24”</a:t>
                      </a:r>
                    </a:p>
                  </a:txBody>
                  <a:tcPr/>
                </a:tc>
                <a:tc>
                  <a:txBody>
                    <a:bodyPr/>
                    <a:lstStyle/>
                    <a:p>
                      <a:r>
                        <a:rPr lang="en-US" sz="1400" dirty="0">
                          <a:latin typeface="Arial Narrow" panose="020B0606020202030204" pitchFamily="34" charset="0"/>
                        </a:rPr>
                        <a:t>stainless steel</a:t>
                      </a: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food</a:t>
                      </a:r>
                      <a:r>
                        <a:rPr lang="en-US" sz="1400" baseline="0" dirty="0">
                          <a:latin typeface="Arial Narrow" panose="020B0606020202030204" pitchFamily="34" charset="0"/>
                        </a:rPr>
                        <a:t> &amp; beverage, chemical</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20"/>
                  </a:ext>
                </a:extLst>
              </a:tr>
              <a:tr h="299663">
                <a:tc>
                  <a:txBody>
                    <a:bodyPr/>
                    <a:lstStyle/>
                    <a:p>
                      <a:r>
                        <a:rPr lang="en-US" sz="1400" dirty="0">
                          <a:latin typeface="Arial Narrow" panose="020B0606020202030204" pitchFamily="34" charset="0"/>
                        </a:rPr>
                        <a:t>895</a:t>
                      </a:r>
                    </a:p>
                  </a:txBody>
                  <a:tcPr/>
                </a:tc>
                <a:tc>
                  <a:txBody>
                    <a:bodyPr/>
                    <a:lstStyle/>
                    <a:p>
                      <a:r>
                        <a:rPr lang="en-US" sz="1400" dirty="0">
                          <a:latin typeface="Arial Narrow" panose="020B0606020202030204" pitchFamily="34" charset="0"/>
                        </a:rPr>
                        <a:t>in</a:t>
                      </a:r>
                    </a:p>
                  </a:txBody>
                  <a:tcPr/>
                </a:tc>
                <a:tc>
                  <a:txBody>
                    <a:bodyPr/>
                    <a:lstStyle/>
                    <a:p>
                      <a:r>
                        <a:rPr lang="en-US" sz="1400" dirty="0">
                          <a:latin typeface="Arial Narrow" panose="020B0606020202030204" pitchFamily="34" charset="0"/>
                        </a:rPr>
                        <a:t>12”</a:t>
                      </a:r>
                    </a:p>
                  </a:txBody>
                  <a:tcPr/>
                </a:tc>
                <a:tc>
                  <a:txBody>
                    <a:bodyPr/>
                    <a:lstStyle/>
                    <a:p>
                      <a:r>
                        <a:rPr lang="en-US" sz="1400" dirty="0">
                          <a:latin typeface="Arial Narrow" panose="020B0606020202030204" pitchFamily="34" charset="0"/>
                        </a:rPr>
                        <a:t>stainless steel</a:t>
                      </a: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food</a:t>
                      </a:r>
                      <a:r>
                        <a:rPr lang="en-US" sz="1400" baseline="0" dirty="0">
                          <a:latin typeface="Arial Narrow" panose="020B0606020202030204" pitchFamily="34" charset="0"/>
                        </a:rPr>
                        <a:t> &amp; beverage, chemical</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21"/>
                  </a:ext>
                </a:extLst>
              </a:tr>
              <a:tr h="299663">
                <a:tc>
                  <a:txBody>
                    <a:bodyPr/>
                    <a:lstStyle/>
                    <a:p>
                      <a:r>
                        <a:rPr lang="en-US" sz="1400" dirty="0">
                          <a:latin typeface="Arial Narrow" panose="020B0606020202030204" pitchFamily="34" charset="0"/>
                        </a:rPr>
                        <a:t>898</a:t>
                      </a:r>
                    </a:p>
                  </a:txBody>
                  <a:tcPr/>
                </a:tc>
                <a:tc>
                  <a:txBody>
                    <a:bodyPr/>
                    <a:lstStyle/>
                    <a:p>
                      <a:r>
                        <a:rPr lang="en-US" sz="1400" dirty="0">
                          <a:latin typeface="Arial Narrow" panose="020B0606020202030204" pitchFamily="34" charset="0"/>
                        </a:rPr>
                        <a:t>in</a:t>
                      </a:r>
                    </a:p>
                  </a:txBody>
                  <a:tcPr/>
                </a:tc>
                <a:tc>
                  <a:txBody>
                    <a:bodyPr/>
                    <a:lstStyle/>
                    <a:p>
                      <a:r>
                        <a:rPr lang="en-US" sz="1400" dirty="0">
                          <a:latin typeface="Arial Narrow" panose="020B0606020202030204" pitchFamily="34" charset="0"/>
                        </a:rPr>
                        <a:t>18”</a:t>
                      </a:r>
                    </a:p>
                  </a:txBody>
                  <a:tcPr/>
                </a:tc>
                <a:tc>
                  <a:txBody>
                    <a:bodyPr/>
                    <a:lstStyle/>
                    <a:p>
                      <a:r>
                        <a:rPr lang="en-US" sz="1400" dirty="0">
                          <a:latin typeface="Arial Narrow" panose="020B0606020202030204" pitchFamily="34" charset="0"/>
                        </a:rPr>
                        <a:t>stainless steel</a:t>
                      </a: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food</a:t>
                      </a:r>
                      <a:r>
                        <a:rPr lang="en-US" sz="1400" baseline="0" dirty="0">
                          <a:latin typeface="Arial Narrow" panose="020B0606020202030204" pitchFamily="34" charset="0"/>
                        </a:rPr>
                        <a:t> &amp; beverage, chemical</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22"/>
                  </a:ext>
                </a:extLst>
              </a:tr>
              <a:tr h="299663">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tc>
                  <a:txBody>
                    <a:bodyPr/>
                    <a:lstStyle/>
                    <a:p>
                      <a:endParaRPr lang="en-US" sz="1400" dirty="0">
                        <a:latin typeface="Arial Narrow" panose="020B0606020202030204" pitchFamily="34" charset="0"/>
                      </a:endParaRPr>
                    </a:p>
                  </a:txBody>
                  <a:tcPr>
                    <a:solidFill>
                      <a:schemeClr val="tx1"/>
                    </a:solidFill>
                  </a:tcPr>
                </a:tc>
                <a:extLst>
                  <a:ext uri="{0D108BD9-81ED-4DB2-BD59-A6C34878D82A}">
                    <a16:rowId xmlns:a16="http://schemas.microsoft.com/office/drawing/2014/main" val="10023"/>
                  </a:ext>
                </a:extLst>
              </a:tr>
              <a:tr h="299663">
                <a:tc>
                  <a:txBody>
                    <a:bodyPr/>
                    <a:lstStyle/>
                    <a:p>
                      <a:r>
                        <a:rPr lang="en-US" sz="1400" dirty="0">
                          <a:latin typeface="Arial Narrow" panose="020B0606020202030204" pitchFamily="34" charset="0"/>
                        </a:rPr>
                        <a:t>899</a:t>
                      </a:r>
                    </a:p>
                  </a:txBody>
                  <a:tcPr/>
                </a:tc>
                <a:tc>
                  <a:txBody>
                    <a:bodyPr/>
                    <a:lstStyle/>
                    <a:p>
                      <a:r>
                        <a:rPr lang="en-US" sz="1400" dirty="0">
                          <a:latin typeface="Arial Narrow" panose="020B0606020202030204" pitchFamily="34" charset="0"/>
                        </a:rPr>
                        <a:t>in</a:t>
                      </a:r>
                    </a:p>
                  </a:txBody>
                  <a:tcPr/>
                </a:tc>
                <a:tc>
                  <a:txBody>
                    <a:bodyPr/>
                    <a:lstStyle/>
                    <a:p>
                      <a:r>
                        <a:rPr lang="en-US" sz="1400" dirty="0">
                          <a:latin typeface="Arial Narrow" panose="020B0606020202030204" pitchFamily="34" charset="0"/>
                        </a:rPr>
                        <a:t>11.5”</a:t>
                      </a:r>
                    </a:p>
                  </a:txBody>
                  <a:tcPr/>
                </a:tc>
                <a:tc>
                  <a:txBody>
                    <a:bodyPr/>
                    <a:lstStyle/>
                    <a:p>
                      <a:r>
                        <a:rPr lang="en-US" sz="1400" dirty="0">
                          <a:latin typeface="Arial Narrow" panose="020B0606020202030204" pitchFamily="34" charset="0"/>
                        </a:rPr>
                        <a:t>elevator trench</a:t>
                      </a:r>
                      <a:r>
                        <a:rPr lang="en-US" sz="1400" baseline="0" dirty="0">
                          <a:latin typeface="Arial Narrow" panose="020B0606020202030204" pitchFamily="34" charset="0"/>
                        </a:rPr>
                        <a:t> drain to protect against the effects of cascading water during emergency egress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decorative</a:t>
                      </a: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2716406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9715500" cy="1338828"/>
          </a:xfrm>
        </p:spPr>
        <p:txBody>
          <a:bodyPr/>
          <a:lstStyle/>
          <a:p>
            <a:r>
              <a:rPr lang="en-US" dirty="0">
                <a:solidFill>
                  <a:schemeClr val="accent1"/>
                </a:solidFill>
              </a:rPr>
              <a:t>features &amp; benefits</a:t>
            </a:r>
            <a:br>
              <a:rPr lang="en-US" dirty="0"/>
            </a:br>
            <a:r>
              <a:rPr lang="en-US" dirty="0"/>
              <a:t>trench drains for transportation areas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12</a:t>
            </a:fld>
            <a:endParaRPr b="0" dirty="0">
              <a:latin typeface="Arial Regular" charset="0"/>
            </a:endParaRPr>
          </a:p>
        </p:txBody>
      </p:sp>
      <p:grpSp>
        <p:nvGrpSpPr>
          <p:cNvPr id="26" name="Group 25"/>
          <p:cNvGrpSpPr/>
          <p:nvPr/>
        </p:nvGrpSpPr>
        <p:grpSpPr>
          <a:xfrm>
            <a:off x="7849341" y="5808799"/>
            <a:ext cx="8984286" cy="2941164"/>
            <a:chOff x="7848600" y="2615248"/>
            <a:chExt cx="8984286" cy="2941164"/>
          </a:xfrm>
        </p:grpSpPr>
        <p:grpSp>
          <p:nvGrpSpPr>
            <p:cNvPr id="7" name="Group 6"/>
            <p:cNvGrpSpPr/>
            <p:nvPr/>
          </p:nvGrpSpPr>
          <p:grpSpPr>
            <a:xfrm>
              <a:off x="7848600" y="2615248"/>
              <a:ext cx="6323859" cy="646331"/>
              <a:chOff x="7467600" y="3017520"/>
              <a:chExt cx="6323859" cy="646331"/>
            </a:xfrm>
          </p:grpSpPr>
          <p:sp>
            <p:nvSpPr>
              <p:cNvPr id="8" name="TextBox 7"/>
              <p:cNvSpPr txBox="1"/>
              <p:nvPr/>
            </p:nvSpPr>
            <p:spPr>
              <a:xfrm>
                <a:off x="7587625" y="3017520"/>
                <a:ext cx="6203834" cy="646331"/>
              </a:xfrm>
              <a:prstGeom prst="rect">
                <a:avLst/>
              </a:prstGeom>
              <a:noFill/>
            </p:spPr>
            <p:txBody>
              <a:bodyPr wrap="square" rtlCol="0">
                <a:spAutoFit/>
              </a:bodyPr>
              <a:lstStyle/>
              <a:p>
                <a:r>
                  <a:rPr lang="en-US" sz="3600" dirty="0">
                    <a:solidFill>
                      <a:schemeClr val="accent1"/>
                    </a:solidFill>
                    <a:latin typeface="Arial Narrow Regular" charset="0"/>
                  </a:rPr>
                  <a:t>key features &amp; benefits</a:t>
                </a:r>
                <a:endParaRPr lang="uk-UA" sz="3600"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1015663"/>
              <a:chOff x="7528560" y="3924300"/>
              <a:chExt cx="3931920" cy="1015663"/>
            </a:xfrm>
          </p:grpSpPr>
          <p:sp>
            <p:nvSpPr>
              <p:cNvPr id="11" name="TextBox 10"/>
              <p:cNvSpPr txBox="1"/>
              <p:nvPr/>
            </p:nvSpPr>
            <p:spPr>
              <a:xfrm>
                <a:off x="7620000" y="3924300"/>
                <a:ext cx="3840480" cy="1015663"/>
              </a:xfrm>
              <a:prstGeom prst="rect">
                <a:avLst/>
              </a:prstGeom>
              <a:noFill/>
            </p:spPr>
            <p:txBody>
              <a:bodyPr wrap="square" rtlCol="0">
                <a:spAutoFit/>
              </a:bodyPr>
              <a:lstStyle/>
              <a:p>
                <a:r>
                  <a:rPr lang="en-US" sz="2000" dirty="0">
                    <a:solidFill>
                      <a:schemeClr val="tx2"/>
                    </a:solidFill>
                    <a:latin typeface="Arial Regular" charset="0"/>
                  </a:rPr>
                  <a:t>large diameters and depths to handle high volume drainage	</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213863"/>
              <a:ext cx="3931920" cy="707886"/>
              <a:chOff x="7528560" y="4074735"/>
              <a:chExt cx="3931920" cy="707886"/>
            </a:xfrm>
          </p:grpSpPr>
          <p:sp>
            <p:nvSpPr>
              <p:cNvPr id="14" name="TextBox 13"/>
              <p:cNvSpPr txBox="1"/>
              <p:nvPr/>
            </p:nvSpPr>
            <p:spPr>
              <a:xfrm>
                <a:off x="7620000" y="4074735"/>
                <a:ext cx="3840480" cy="707886"/>
              </a:xfrm>
              <a:prstGeom prst="rect">
                <a:avLst/>
              </a:prstGeom>
              <a:noFill/>
            </p:spPr>
            <p:txBody>
              <a:bodyPr wrap="square" rtlCol="0">
                <a:spAutoFit/>
              </a:bodyPr>
              <a:lstStyle/>
              <a:p>
                <a:r>
                  <a:rPr lang="en-US" sz="2000" dirty="0">
                    <a:solidFill>
                      <a:schemeClr val="tx2"/>
                    </a:solidFill>
                    <a:latin typeface="Arial Regular" charset="0"/>
                  </a:rPr>
                  <a:t>multiple widths and inverts to provide project flexibility</a:t>
                </a:r>
                <a:endParaRPr lang="uk-UA" sz="2000" dirty="0">
                  <a:solidFill>
                    <a:schemeClr val="tx2"/>
                  </a:solidFill>
                  <a:latin typeface="Arial Regular" charset="0"/>
                </a:endParaRPr>
              </a:p>
            </p:txBody>
          </p:sp>
          <p:sp>
            <p:nvSpPr>
              <p:cNvPr id="15" name="Oval 14"/>
              <p:cNvSpPr/>
              <p:nvPr/>
            </p:nvSpPr>
            <p:spPr>
              <a:xfrm>
                <a:off x="7528560" y="424922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9648"/>
              <a:ext cx="4336086" cy="1015663"/>
              <a:chOff x="7528560" y="3924300"/>
              <a:chExt cx="4336086" cy="1015663"/>
            </a:xfrm>
          </p:grpSpPr>
          <p:sp>
            <p:nvSpPr>
              <p:cNvPr id="17" name="TextBox 16"/>
              <p:cNvSpPr txBox="1"/>
              <p:nvPr/>
            </p:nvSpPr>
            <p:spPr>
              <a:xfrm>
                <a:off x="7620000" y="3924300"/>
                <a:ext cx="4244646" cy="1015663"/>
              </a:xfrm>
              <a:prstGeom prst="rect">
                <a:avLst/>
              </a:prstGeom>
              <a:noFill/>
            </p:spPr>
            <p:txBody>
              <a:bodyPr wrap="square" rtlCol="0">
                <a:spAutoFit/>
              </a:bodyPr>
              <a:lstStyle/>
              <a:p>
                <a:r>
                  <a:rPr lang="en-US" sz="2000" dirty="0">
                    <a:solidFill>
                      <a:schemeClr val="tx2"/>
                    </a:solidFill>
                    <a:latin typeface="Arial Regular" charset="0"/>
                  </a:rPr>
                  <a:t>ASHTO H20 and FAA load rating for ability to handle truck traffic to heavy aircraft</a:t>
                </a:r>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496800" y="4540749"/>
              <a:ext cx="3931920" cy="1015663"/>
              <a:chOff x="7528560" y="4401621"/>
              <a:chExt cx="3931920" cy="1015663"/>
            </a:xfrm>
          </p:grpSpPr>
          <p:sp>
            <p:nvSpPr>
              <p:cNvPr id="20" name="TextBox 19"/>
              <p:cNvSpPr txBox="1"/>
              <p:nvPr/>
            </p:nvSpPr>
            <p:spPr>
              <a:xfrm>
                <a:off x="7620000" y="4401621"/>
                <a:ext cx="3840480" cy="1015663"/>
              </a:xfrm>
              <a:prstGeom prst="rect">
                <a:avLst/>
              </a:prstGeom>
              <a:noFill/>
            </p:spPr>
            <p:txBody>
              <a:bodyPr wrap="square" rtlCol="0">
                <a:spAutoFit/>
              </a:bodyPr>
              <a:lstStyle/>
              <a:p>
                <a:r>
                  <a:rPr lang="en-US" sz="2000" dirty="0">
                    <a:solidFill>
                      <a:schemeClr val="tx2"/>
                    </a:solidFill>
                    <a:latin typeface="Arial Regular" charset="0"/>
                  </a:rPr>
                  <a:t>4 corner lock down grates prevent sliding of grates under heavy loading</a:t>
                </a:r>
              </a:p>
            </p:txBody>
          </p:sp>
          <p:sp>
            <p:nvSpPr>
              <p:cNvPr id="21" name="Oval 20"/>
              <p:cNvSpPr/>
              <p:nvPr/>
            </p:nvSpPr>
            <p:spPr>
              <a:xfrm>
                <a:off x="7528560" y="455402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7849341" y="2989399"/>
            <a:ext cx="9067059" cy="1885811"/>
            <a:chOff x="7848600" y="5084128"/>
            <a:chExt cx="9067059" cy="1885811"/>
          </a:xfrm>
        </p:grpSpPr>
        <p:grpSp>
          <p:nvGrpSpPr>
            <p:cNvPr id="22" name="Group 21"/>
            <p:cNvGrpSpPr/>
            <p:nvPr/>
          </p:nvGrpSpPr>
          <p:grpSpPr>
            <a:xfrm>
              <a:off x="7848600" y="5084128"/>
              <a:ext cx="9067059" cy="1200329"/>
              <a:chOff x="7467600" y="5557807"/>
              <a:chExt cx="9067059" cy="1200329"/>
            </a:xfrm>
          </p:grpSpPr>
          <p:sp>
            <p:nvSpPr>
              <p:cNvPr id="23" name="TextBox 22"/>
              <p:cNvSpPr txBox="1"/>
              <p:nvPr/>
            </p:nvSpPr>
            <p:spPr>
              <a:xfrm>
                <a:off x="7587625" y="5557807"/>
                <a:ext cx="8947034" cy="1200329"/>
              </a:xfrm>
              <a:prstGeom prst="rect">
                <a:avLst/>
              </a:prstGeom>
              <a:noFill/>
            </p:spPr>
            <p:txBody>
              <a:bodyPr wrap="square" rtlCol="0">
                <a:spAutoFit/>
              </a:bodyPr>
              <a:lstStyle/>
              <a:p>
                <a:r>
                  <a:rPr lang="en-US" sz="3600" dirty="0">
                    <a:solidFill>
                      <a:schemeClr val="accent1"/>
                    </a:solidFill>
                    <a:latin typeface="Arial Narrow Regular" charset="0"/>
                  </a:rPr>
                  <a:t>airports, highways, ports, and intermodal facilities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7968625" y="6262053"/>
              <a:ext cx="8864261" cy="707886"/>
            </a:xfrm>
            <a:prstGeom prst="rect">
              <a:avLst/>
            </a:prstGeom>
            <a:noFill/>
          </p:spPr>
          <p:txBody>
            <a:bodyPr wrap="square" rtlCol="0">
              <a:spAutoFit/>
            </a:bodyPr>
            <a:lstStyle/>
            <a:p>
              <a:r>
                <a:rPr lang="en-US" sz="2000" dirty="0">
                  <a:solidFill>
                    <a:schemeClr val="tx2"/>
                  </a:solidFill>
                  <a:latin typeface="Arial Regular" charset="0"/>
                </a:rPr>
                <a:t>collection, storage, and conveyance of runways, medians, docks, and terminals</a:t>
              </a:r>
            </a:p>
          </p:txBody>
        </p:sp>
      </p:grpSp>
      <p:sp>
        <p:nvSpPr>
          <p:cNvPr id="33" name="TextBox 32"/>
          <p:cNvSpPr txBox="1"/>
          <p:nvPr/>
        </p:nvSpPr>
        <p:spPr>
          <a:xfrm>
            <a:off x="8382741" y="8093214"/>
            <a:ext cx="3840480" cy="707886"/>
          </a:xfrm>
          <a:prstGeom prst="rect">
            <a:avLst/>
          </a:prstGeom>
          <a:noFill/>
        </p:spPr>
        <p:txBody>
          <a:bodyPr wrap="square" rtlCol="0">
            <a:spAutoFit/>
          </a:bodyPr>
          <a:lstStyle/>
          <a:p>
            <a:r>
              <a:rPr lang="en-US" sz="2000" dirty="0">
                <a:solidFill>
                  <a:schemeClr val="tx2"/>
                </a:solidFill>
                <a:latin typeface="Arial Regular" charset="0"/>
              </a:rPr>
              <a:t>integral installation devices for  ease of labor</a:t>
            </a:r>
            <a:endParaRPr lang="uk-UA" sz="2000" dirty="0">
              <a:solidFill>
                <a:schemeClr val="tx2"/>
              </a:solidFill>
              <a:latin typeface="Arial Regular" charset="0"/>
            </a:endParaRPr>
          </a:p>
        </p:txBody>
      </p:sp>
      <p:sp>
        <p:nvSpPr>
          <p:cNvPr id="34" name="Oval 33"/>
          <p:cNvSpPr/>
          <p:nvPr/>
        </p:nvSpPr>
        <p:spPr>
          <a:xfrm>
            <a:off x="8280738" y="825246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9853"/>
          <a:stretch/>
        </p:blipFill>
        <p:spPr>
          <a:xfrm>
            <a:off x="-8745" y="2591839"/>
            <a:ext cx="6430944" cy="7729691"/>
          </a:xfrm>
          <a:prstGeom prst="rect">
            <a:avLst/>
          </a:prstGeom>
        </p:spPr>
      </p:pic>
      <p:sp>
        <p:nvSpPr>
          <p:cNvPr id="29" name="Content Placeholder 2"/>
          <p:cNvSpPr txBox="1">
            <a:spLocks/>
          </p:cNvSpPr>
          <p:nvPr/>
        </p:nvSpPr>
        <p:spPr>
          <a:xfrm>
            <a:off x="7772399" y="9302496"/>
            <a:ext cx="4725141" cy="750516"/>
          </a:xfrm>
          <a:prstGeom prst="rect">
            <a:avLst/>
          </a:prstGeom>
          <a:solidFill>
            <a:srgbClr val="FFFF00"/>
          </a:solidFill>
        </p:spPr>
        <p:txBody>
          <a:bodyPr vert="horz" lIns="137160" tIns="68580" rIns="137160" bIns="68580" rtlCol="0">
            <a:normAutofit fontScale="77500" lnSpcReduction="2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000" b="1" dirty="0">
              <a:solidFill>
                <a:srgbClr val="FF0000"/>
              </a:solidFill>
              <a:latin typeface="Arial Narrow" panose="020B0606020202030204" pitchFamily="34" charset="0"/>
            </a:endParaRPr>
          </a:p>
          <a:p>
            <a:pPr marL="0" indent="0">
              <a:buNone/>
            </a:pPr>
            <a:r>
              <a:rPr lang="en-US" sz="1800" b="1" dirty="0">
                <a:solidFill>
                  <a:srgbClr val="FF0000"/>
                </a:solidFill>
                <a:latin typeface="Arial Narrow" panose="020B0606020202030204" pitchFamily="34" charset="0"/>
              </a:rPr>
              <a:t>Written Case Study:</a:t>
            </a:r>
          </a:p>
          <a:p>
            <a:pPr marL="0" indent="0">
              <a:buNone/>
            </a:pPr>
            <a:r>
              <a:rPr lang="en-US" sz="1800" dirty="0">
                <a:latin typeface="Arial Narrow" panose="020B0606020202030204" pitchFamily="34" charset="0"/>
                <a:hlinkClick r:id="rId4"/>
              </a:rPr>
              <a:t>Kiewit Keeps Streetcar Project on Track with Zurn Trench Drains</a:t>
            </a:r>
            <a:endParaRPr lang="en-US" sz="1800" dirty="0">
              <a:latin typeface="Arial Narrow" panose="020B0606020202030204" pitchFamily="34" charset="0"/>
            </a:endParaRPr>
          </a:p>
        </p:txBody>
      </p:sp>
    </p:spTree>
    <p:extLst>
      <p:ext uri="{BB962C8B-B14F-4D97-AF65-F5344CB8AC3E}">
        <p14:creationId xmlns:p14="http://schemas.microsoft.com/office/powerpoint/2010/main" val="378597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9715500" cy="1338828"/>
          </a:xfrm>
        </p:spPr>
        <p:txBody>
          <a:bodyPr/>
          <a:lstStyle/>
          <a:p>
            <a:r>
              <a:rPr lang="en-US" dirty="0">
                <a:solidFill>
                  <a:schemeClr val="accent1"/>
                </a:solidFill>
              </a:rPr>
              <a:t>features &amp; benefits</a:t>
            </a:r>
            <a:br>
              <a:rPr lang="en-US" dirty="0"/>
            </a:br>
            <a:r>
              <a:rPr lang="en-US" dirty="0"/>
              <a:t>trench drains for recreation areas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13</a:t>
            </a:fld>
            <a:endParaRPr b="0" dirty="0">
              <a:latin typeface="Arial Regular" charset="0"/>
            </a:endParaRPr>
          </a:p>
        </p:txBody>
      </p:sp>
      <p:grpSp>
        <p:nvGrpSpPr>
          <p:cNvPr id="26" name="Group 25"/>
          <p:cNvGrpSpPr/>
          <p:nvPr/>
        </p:nvGrpSpPr>
        <p:grpSpPr>
          <a:xfrm>
            <a:off x="7849341" y="5808799"/>
            <a:ext cx="9295658" cy="2617254"/>
            <a:chOff x="7848600" y="2615248"/>
            <a:chExt cx="9295658" cy="2617254"/>
          </a:xfrm>
        </p:grpSpPr>
        <p:grpSp>
          <p:nvGrpSpPr>
            <p:cNvPr id="7" name="Group 6"/>
            <p:cNvGrpSpPr/>
            <p:nvPr/>
          </p:nvGrpSpPr>
          <p:grpSpPr>
            <a:xfrm>
              <a:off x="7848600" y="2615248"/>
              <a:ext cx="5561859" cy="646331"/>
              <a:chOff x="7467600" y="3017520"/>
              <a:chExt cx="5561859" cy="646331"/>
            </a:xfrm>
          </p:grpSpPr>
          <p:sp>
            <p:nvSpPr>
              <p:cNvPr id="8" name="TextBox 7"/>
              <p:cNvSpPr txBox="1"/>
              <p:nvPr/>
            </p:nvSpPr>
            <p:spPr>
              <a:xfrm>
                <a:off x="7587625" y="3017520"/>
                <a:ext cx="5441834" cy="646331"/>
              </a:xfrm>
              <a:prstGeom prst="rect">
                <a:avLst/>
              </a:prstGeom>
              <a:noFill/>
            </p:spPr>
            <p:txBody>
              <a:bodyPr wrap="square" rtlCol="0">
                <a:spAutoFit/>
              </a:bodyPr>
              <a:lstStyle/>
              <a:p>
                <a:r>
                  <a:rPr lang="en-US" sz="3600" dirty="0">
                    <a:solidFill>
                      <a:schemeClr val="accent1"/>
                    </a:solidFill>
                    <a:latin typeface="Arial Narrow Regular" charset="0"/>
                  </a:rPr>
                  <a:t>key features &amp; benefits</a:t>
                </a:r>
                <a:endParaRPr lang="uk-UA" sz="3600"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707886"/>
              <a:chOff x="7528560" y="3924300"/>
              <a:chExt cx="3931920" cy="707886"/>
            </a:xfrm>
          </p:grpSpPr>
          <p:sp>
            <p:nvSpPr>
              <p:cNvPr id="11" name="TextBox 10"/>
              <p:cNvSpPr txBox="1"/>
              <p:nvPr/>
            </p:nvSpPr>
            <p:spPr>
              <a:xfrm>
                <a:off x="7620000" y="3924300"/>
                <a:ext cx="3840480" cy="707886"/>
              </a:xfrm>
              <a:prstGeom prst="rect">
                <a:avLst/>
              </a:prstGeom>
              <a:noFill/>
            </p:spPr>
            <p:txBody>
              <a:bodyPr wrap="square" rtlCol="0">
                <a:spAutoFit/>
              </a:bodyPr>
              <a:lstStyle/>
              <a:p>
                <a:r>
                  <a:rPr lang="en-US" sz="2000" dirty="0">
                    <a:solidFill>
                      <a:schemeClr val="tx2"/>
                    </a:solidFill>
                    <a:latin typeface="Arial Regular" charset="0"/>
                  </a:rPr>
                  <a:t>ADA and pedestrian compliant for safety	</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216839"/>
              <a:ext cx="3931920" cy="1015663"/>
              <a:chOff x="7528560" y="4077711"/>
              <a:chExt cx="3931920" cy="1015663"/>
            </a:xfrm>
          </p:grpSpPr>
          <p:sp>
            <p:nvSpPr>
              <p:cNvPr id="14" name="TextBox 13"/>
              <p:cNvSpPr txBox="1"/>
              <p:nvPr/>
            </p:nvSpPr>
            <p:spPr>
              <a:xfrm>
                <a:off x="7620000" y="4077711"/>
                <a:ext cx="3840480" cy="1015663"/>
              </a:xfrm>
              <a:prstGeom prst="rect">
                <a:avLst/>
              </a:prstGeom>
              <a:noFill/>
            </p:spPr>
            <p:txBody>
              <a:bodyPr wrap="square" rtlCol="0">
                <a:spAutoFit/>
              </a:bodyPr>
              <a:lstStyle/>
              <a:p>
                <a:r>
                  <a:rPr lang="en-US" sz="2000" dirty="0">
                    <a:solidFill>
                      <a:schemeClr val="tx2"/>
                    </a:solidFill>
                    <a:latin typeface="Arial Regular" charset="0"/>
                  </a:rPr>
                  <a:t>radius custom designs allows for complex construction configurations</a:t>
                </a:r>
                <a:endParaRPr lang="uk-UA" sz="2000" dirty="0">
                  <a:solidFill>
                    <a:schemeClr val="tx2"/>
                  </a:solidFill>
                  <a:latin typeface="Arial Regular" charset="0"/>
                </a:endParaRPr>
              </a:p>
            </p:txBody>
          </p:sp>
          <p:sp>
            <p:nvSpPr>
              <p:cNvPr id="15" name="Oval 14"/>
              <p:cNvSpPr/>
              <p:nvPr/>
            </p:nvSpPr>
            <p:spPr>
              <a:xfrm>
                <a:off x="7528560" y="423398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6746"/>
              <a:ext cx="3968206" cy="707886"/>
              <a:chOff x="7528560" y="3921398"/>
              <a:chExt cx="3968206" cy="707886"/>
            </a:xfrm>
          </p:grpSpPr>
          <p:sp>
            <p:nvSpPr>
              <p:cNvPr id="17" name="TextBox 16"/>
              <p:cNvSpPr txBox="1"/>
              <p:nvPr/>
            </p:nvSpPr>
            <p:spPr>
              <a:xfrm>
                <a:off x="7656286" y="3921398"/>
                <a:ext cx="3840480" cy="707886"/>
              </a:xfrm>
              <a:prstGeom prst="rect">
                <a:avLst/>
              </a:prstGeom>
              <a:noFill/>
            </p:spPr>
            <p:txBody>
              <a:bodyPr wrap="square" rtlCol="0">
                <a:spAutoFit/>
              </a:bodyPr>
              <a:lstStyle/>
              <a:p>
                <a:r>
                  <a:rPr lang="en-US" sz="2000" dirty="0">
                    <a:solidFill>
                      <a:schemeClr val="tx2"/>
                    </a:solidFill>
                    <a:latin typeface="Arial Regular" charset="0"/>
                  </a:rPr>
                  <a:t>custom grate designs, blending into existing aesthetics</a:t>
                </a:r>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496800" y="4216839"/>
              <a:ext cx="4647458" cy="707886"/>
              <a:chOff x="7528560" y="4077711"/>
              <a:chExt cx="4647458" cy="707886"/>
            </a:xfrm>
          </p:grpSpPr>
          <p:sp>
            <p:nvSpPr>
              <p:cNvPr id="20" name="TextBox 19"/>
              <p:cNvSpPr txBox="1"/>
              <p:nvPr/>
            </p:nvSpPr>
            <p:spPr>
              <a:xfrm>
                <a:off x="7620000" y="4077711"/>
                <a:ext cx="4556018" cy="707886"/>
              </a:xfrm>
              <a:prstGeom prst="rect">
                <a:avLst/>
              </a:prstGeom>
              <a:noFill/>
            </p:spPr>
            <p:txBody>
              <a:bodyPr wrap="square" rtlCol="0">
                <a:spAutoFit/>
              </a:bodyPr>
              <a:lstStyle/>
              <a:p>
                <a:r>
                  <a:rPr lang="en-US" sz="2000" dirty="0">
                    <a:solidFill>
                      <a:schemeClr val="tx2"/>
                    </a:solidFill>
                    <a:latin typeface="Arial Regular" charset="0"/>
                  </a:rPr>
                  <a:t>waterproof membrane allows for elevated installations</a:t>
                </a:r>
                <a:endParaRPr lang="uk-UA" sz="2000" dirty="0">
                  <a:solidFill>
                    <a:schemeClr val="tx2"/>
                  </a:solidFill>
                  <a:latin typeface="Arial Regular" charset="0"/>
                </a:endParaRPr>
              </a:p>
            </p:txBody>
          </p:sp>
          <p:sp>
            <p:nvSpPr>
              <p:cNvPr id="21" name="Oval 20"/>
              <p:cNvSpPr/>
              <p:nvPr/>
            </p:nvSpPr>
            <p:spPr>
              <a:xfrm>
                <a:off x="7528560" y="423398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7849341" y="2989399"/>
            <a:ext cx="9295658" cy="1697595"/>
            <a:chOff x="7848600" y="5084128"/>
            <a:chExt cx="9295658" cy="1697595"/>
          </a:xfrm>
        </p:grpSpPr>
        <p:grpSp>
          <p:nvGrpSpPr>
            <p:cNvPr id="22" name="Group 21"/>
            <p:cNvGrpSpPr/>
            <p:nvPr/>
          </p:nvGrpSpPr>
          <p:grpSpPr>
            <a:xfrm>
              <a:off x="7848600" y="5084128"/>
              <a:ext cx="6323859" cy="646331"/>
              <a:chOff x="7467600" y="5557807"/>
              <a:chExt cx="6323859" cy="646331"/>
            </a:xfrm>
          </p:grpSpPr>
          <p:sp>
            <p:nvSpPr>
              <p:cNvPr id="23" name="TextBox 22"/>
              <p:cNvSpPr txBox="1"/>
              <p:nvPr/>
            </p:nvSpPr>
            <p:spPr>
              <a:xfrm>
                <a:off x="7587625" y="5557807"/>
                <a:ext cx="6203834" cy="646331"/>
              </a:xfrm>
              <a:prstGeom prst="rect">
                <a:avLst/>
              </a:prstGeom>
              <a:noFill/>
            </p:spPr>
            <p:txBody>
              <a:bodyPr wrap="square" rtlCol="0">
                <a:spAutoFit/>
              </a:bodyPr>
              <a:lstStyle/>
              <a:p>
                <a:r>
                  <a:rPr lang="en-US" sz="3600" dirty="0">
                    <a:solidFill>
                      <a:schemeClr val="accent1"/>
                    </a:solidFill>
                    <a:latin typeface="Arial Narrow Regular" charset="0"/>
                  </a:rPr>
                  <a:t>sports complex-recreational</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6073837"/>
              <a:ext cx="8864261" cy="707886"/>
            </a:xfrm>
            <a:prstGeom prst="rect">
              <a:avLst/>
            </a:prstGeom>
            <a:noFill/>
          </p:spPr>
          <p:txBody>
            <a:bodyPr wrap="square" rtlCol="0">
              <a:spAutoFit/>
            </a:bodyPr>
            <a:lstStyle/>
            <a:p>
              <a:r>
                <a:rPr lang="en-US" sz="2000" dirty="0">
                  <a:solidFill>
                    <a:schemeClr val="tx2"/>
                  </a:solidFill>
                  <a:latin typeface="Arial Regular" charset="0"/>
                </a:rPr>
                <a:t>collection, storage, and conveyance of water around running tracks, pools, amusement parks, and concession areas</a:t>
              </a:r>
            </a:p>
          </p:txBody>
        </p:sp>
      </p:gr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459" r="21291" b="6556"/>
          <a:stretch/>
        </p:blipFill>
        <p:spPr>
          <a:xfrm>
            <a:off x="-1" y="3085019"/>
            <a:ext cx="7567321" cy="7240081"/>
          </a:xfrm>
          <a:prstGeom prst="rect">
            <a:avLst/>
          </a:prstGeom>
        </p:spPr>
      </p:pic>
      <p:sp>
        <p:nvSpPr>
          <p:cNvPr id="28" name="Content Placeholder 2"/>
          <p:cNvSpPr txBox="1">
            <a:spLocks/>
          </p:cNvSpPr>
          <p:nvPr/>
        </p:nvSpPr>
        <p:spPr>
          <a:xfrm>
            <a:off x="8012760" y="9113244"/>
            <a:ext cx="3493440" cy="757268"/>
          </a:xfrm>
          <a:prstGeom prst="rect">
            <a:avLst/>
          </a:prstGeom>
          <a:solidFill>
            <a:srgbClr val="FFFF00"/>
          </a:solidFill>
        </p:spPr>
        <p:txBody>
          <a:bodyPr vert="horz" lIns="137160" tIns="68580" rIns="137160" bIns="68580" rtlCol="0">
            <a:normAutofit fontScale="925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2:32 Video:</a:t>
            </a:r>
          </a:p>
          <a:p>
            <a:pPr marL="0" indent="0">
              <a:buNone/>
            </a:pPr>
            <a:r>
              <a:rPr lang="en-US" sz="1800" dirty="0">
                <a:latin typeface="Arial Narrow" panose="020B0606020202030204" pitchFamily="34" charset="0"/>
                <a:hlinkClick r:id="rId3"/>
              </a:rPr>
              <a:t>Zurn Customer Story: PTR Mechanical</a:t>
            </a:r>
            <a:endParaRPr lang="en-US" sz="2700" dirty="0">
              <a:solidFill>
                <a:schemeClr val="tx1"/>
              </a:solidFill>
            </a:endParaRPr>
          </a:p>
        </p:txBody>
      </p:sp>
    </p:spTree>
    <p:extLst>
      <p:ext uri="{BB962C8B-B14F-4D97-AF65-F5344CB8AC3E}">
        <p14:creationId xmlns:p14="http://schemas.microsoft.com/office/powerpoint/2010/main" val="374387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2"/>
              </a:solidFill>
              <a:latin typeface="Arial Narrow Regular"/>
            </a:endParaRPr>
          </a:p>
        </p:txBody>
      </p:sp>
      <p:sp>
        <p:nvSpPr>
          <p:cNvPr id="4" name="Title 3"/>
          <p:cNvSpPr>
            <a:spLocks noGrp="1"/>
          </p:cNvSpPr>
          <p:nvPr>
            <p:ph type="title"/>
          </p:nvPr>
        </p:nvSpPr>
        <p:spPr>
          <a:xfrm>
            <a:off x="876300" y="571411"/>
            <a:ext cx="11163300" cy="1962076"/>
          </a:xfrm>
        </p:spPr>
        <p:txBody>
          <a:bodyPr/>
          <a:lstStyle/>
          <a:p>
            <a:r>
              <a:rPr lang="en-US" dirty="0">
                <a:solidFill>
                  <a:schemeClr val="accent1"/>
                </a:solidFill>
              </a:rPr>
              <a:t>features &amp; benefits</a:t>
            </a:r>
            <a:br>
              <a:rPr lang="en-US" dirty="0"/>
            </a:br>
            <a:r>
              <a:rPr lang="en-US" dirty="0"/>
              <a:t>trench drains for elevator/threshold areas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14</a:t>
            </a:fld>
            <a:endParaRPr b="0" dirty="0">
              <a:latin typeface="Arial Regular" charset="0"/>
            </a:endParaRPr>
          </a:p>
        </p:txBody>
      </p:sp>
      <p:grpSp>
        <p:nvGrpSpPr>
          <p:cNvPr id="26" name="Group 25"/>
          <p:cNvGrpSpPr/>
          <p:nvPr/>
        </p:nvGrpSpPr>
        <p:grpSpPr>
          <a:xfrm>
            <a:off x="7849341" y="5808799"/>
            <a:ext cx="9387098" cy="2538077"/>
            <a:chOff x="7848600" y="2615248"/>
            <a:chExt cx="9387098" cy="2538077"/>
          </a:xfrm>
        </p:grpSpPr>
        <p:grpSp>
          <p:nvGrpSpPr>
            <p:cNvPr id="7" name="Group 6"/>
            <p:cNvGrpSpPr/>
            <p:nvPr/>
          </p:nvGrpSpPr>
          <p:grpSpPr>
            <a:xfrm>
              <a:off x="7848600" y="2615248"/>
              <a:ext cx="5561859" cy="646331"/>
              <a:chOff x="7467600" y="3017520"/>
              <a:chExt cx="5561859" cy="646331"/>
            </a:xfrm>
          </p:grpSpPr>
          <p:sp>
            <p:nvSpPr>
              <p:cNvPr id="8" name="TextBox 7"/>
              <p:cNvSpPr txBox="1"/>
              <p:nvPr/>
            </p:nvSpPr>
            <p:spPr>
              <a:xfrm>
                <a:off x="7587625" y="3017520"/>
                <a:ext cx="5441834" cy="646331"/>
              </a:xfrm>
              <a:prstGeom prst="rect">
                <a:avLst/>
              </a:prstGeom>
              <a:noFill/>
            </p:spPr>
            <p:txBody>
              <a:bodyPr wrap="square" rtlCol="0">
                <a:spAutoFit/>
              </a:bodyPr>
              <a:lstStyle/>
              <a:p>
                <a:r>
                  <a:rPr lang="en-US" sz="3600" dirty="0">
                    <a:solidFill>
                      <a:schemeClr val="accent1"/>
                    </a:solidFill>
                    <a:latin typeface="Arial Narrow Regular" charset="0"/>
                  </a:rPr>
                  <a:t>key features &amp; benefits</a:t>
                </a:r>
                <a:endParaRPr lang="uk-UA" sz="3600"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1015663"/>
              <a:chOff x="7528560" y="3924300"/>
              <a:chExt cx="3931920" cy="1015663"/>
            </a:xfrm>
          </p:grpSpPr>
          <p:sp>
            <p:nvSpPr>
              <p:cNvPr id="11" name="TextBox 10"/>
              <p:cNvSpPr txBox="1"/>
              <p:nvPr/>
            </p:nvSpPr>
            <p:spPr>
              <a:xfrm>
                <a:off x="7620000" y="3924300"/>
                <a:ext cx="3840480" cy="1015663"/>
              </a:xfrm>
              <a:prstGeom prst="rect">
                <a:avLst/>
              </a:prstGeom>
              <a:noFill/>
            </p:spPr>
            <p:txBody>
              <a:bodyPr wrap="square" rtlCol="0">
                <a:spAutoFit/>
              </a:bodyPr>
              <a:lstStyle/>
              <a:p>
                <a:r>
                  <a:rPr lang="en-US" sz="2000" dirty="0">
                    <a:solidFill>
                      <a:schemeClr val="tx2"/>
                    </a:solidFill>
                    <a:latin typeface="Arial Regular" charset="0"/>
                  </a:rPr>
                  <a:t>Patented, shallow drain body for use in shallow, post-tension concrete decks	</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521639"/>
              <a:ext cx="3931920" cy="400110"/>
              <a:chOff x="7528560" y="4382511"/>
              <a:chExt cx="3931920" cy="400110"/>
            </a:xfrm>
          </p:grpSpPr>
          <p:sp>
            <p:nvSpPr>
              <p:cNvPr id="14" name="TextBox 13"/>
              <p:cNvSpPr txBox="1"/>
              <p:nvPr/>
            </p:nvSpPr>
            <p:spPr>
              <a:xfrm>
                <a:off x="7620000" y="4382511"/>
                <a:ext cx="3840480" cy="400110"/>
              </a:xfrm>
              <a:prstGeom prst="rect">
                <a:avLst/>
              </a:prstGeom>
              <a:noFill/>
            </p:spPr>
            <p:txBody>
              <a:bodyPr wrap="square" rtlCol="0">
                <a:spAutoFit/>
              </a:bodyPr>
              <a:lstStyle/>
              <a:p>
                <a:r>
                  <a:rPr lang="en-US" sz="2000" dirty="0">
                    <a:solidFill>
                      <a:schemeClr val="tx2"/>
                    </a:solidFill>
                    <a:latin typeface="Arial Regular" charset="0"/>
                  </a:rPr>
                  <a:t>Evacuates water at 100 GPM</a:t>
                </a:r>
                <a:endParaRPr lang="uk-UA" sz="2000" dirty="0">
                  <a:solidFill>
                    <a:schemeClr val="tx2"/>
                  </a:solidFill>
                  <a:latin typeface="Arial Regular" charset="0"/>
                </a:endParaRPr>
              </a:p>
            </p:txBody>
          </p:sp>
          <p:sp>
            <p:nvSpPr>
              <p:cNvPr id="15" name="Oval 14"/>
              <p:cNvSpPr/>
              <p:nvPr/>
            </p:nvSpPr>
            <p:spPr>
              <a:xfrm>
                <a:off x="7528560" y="453878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6746"/>
              <a:ext cx="4738898" cy="707886"/>
              <a:chOff x="7528560" y="3921398"/>
              <a:chExt cx="4738898" cy="707886"/>
            </a:xfrm>
          </p:grpSpPr>
          <p:sp>
            <p:nvSpPr>
              <p:cNvPr id="17" name="TextBox 16"/>
              <p:cNvSpPr txBox="1"/>
              <p:nvPr/>
            </p:nvSpPr>
            <p:spPr>
              <a:xfrm>
                <a:off x="7656286" y="3921398"/>
                <a:ext cx="4611172" cy="707886"/>
              </a:xfrm>
              <a:prstGeom prst="rect">
                <a:avLst/>
              </a:prstGeom>
              <a:noFill/>
            </p:spPr>
            <p:txBody>
              <a:bodyPr wrap="square" rtlCol="0">
                <a:spAutoFit/>
              </a:bodyPr>
              <a:lstStyle/>
              <a:p>
                <a:r>
                  <a:rPr lang="en-US" sz="2000" dirty="0">
                    <a:solidFill>
                      <a:schemeClr val="tx2"/>
                    </a:solidFill>
                    <a:latin typeface="Arial Regular" charset="0"/>
                  </a:rPr>
                  <a:t>2 ¼” drain body depth for shallow floor installation and code compliance</a:t>
                </a:r>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496800" y="4445439"/>
              <a:ext cx="4647458" cy="707886"/>
              <a:chOff x="7528560" y="4306311"/>
              <a:chExt cx="4647458" cy="707886"/>
            </a:xfrm>
          </p:grpSpPr>
          <p:sp>
            <p:nvSpPr>
              <p:cNvPr id="20" name="TextBox 19"/>
              <p:cNvSpPr txBox="1"/>
              <p:nvPr/>
            </p:nvSpPr>
            <p:spPr>
              <a:xfrm>
                <a:off x="7620000" y="4306311"/>
                <a:ext cx="4556018" cy="707886"/>
              </a:xfrm>
              <a:prstGeom prst="rect">
                <a:avLst/>
              </a:prstGeom>
              <a:noFill/>
            </p:spPr>
            <p:txBody>
              <a:bodyPr wrap="square" rtlCol="0">
                <a:spAutoFit/>
              </a:bodyPr>
              <a:lstStyle/>
              <a:p>
                <a:r>
                  <a:rPr lang="en-US" sz="2000" dirty="0">
                    <a:solidFill>
                      <a:schemeClr val="tx2"/>
                    </a:solidFill>
                    <a:latin typeface="Arial Regular" charset="0"/>
                  </a:rPr>
                  <a:t>Custom designs available for architectural aesthetics</a:t>
                </a:r>
                <a:endParaRPr lang="uk-UA" sz="2000" dirty="0">
                  <a:solidFill>
                    <a:schemeClr val="tx2"/>
                  </a:solidFill>
                  <a:latin typeface="Arial Regular" charset="0"/>
                </a:endParaRPr>
              </a:p>
            </p:txBody>
          </p:sp>
          <p:sp>
            <p:nvSpPr>
              <p:cNvPr id="21" name="Oval 20"/>
              <p:cNvSpPr/>
              <p:nvPr/>
            </p:nvSpPr>
            <p:spPr>
              <a:xfrm>
                <a:off x="7528560" y="446258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7849341" y="2989399"/>
            <a:ext cx="9295658" cy="2005372"/>
            <a:chOff x="7848600" y="5084128"/>
            <a:chExt cx="9295658" cy="2005372"/>
          </a:xfrm>
        </p:grpSpPr>
        <p:grpSp>
          <p:nvGrpSpPr>
            <p:cNvPr id="22" name="Group 21"/>
            <p:cNvGrpSpPr/>
            <p:nvPr/>
          </p:nvGrpSpPr>
          <p:grpSpPr>
            <a:xfrm>
              <a:off x="7848600" y="5084128"/>
              <a:ext cx="6323859" cy="646331"/>
              <a:chOff x="7467600" y="5557807"/>
              <a:chExt cx="6323859" cy="646331"/>
            </a:xfrm>
          </p:grpSpPr>
          <p:sp>
            <p:nvSpPr>
              <p:cNvPr id="23" name="TextBox 22"/>
              <p:cNvSpPr txBox="1"/>
              <p:nvPr/>
            </p:nvSpPr>
            <p:spPr>
              <a:xfrm>
                <a:off x="7587625" y="5557807"/>
                <a:ext cx="6203834" cy="646331"/>
              </a:xfrm>
              <a:prstGeom prst="rect">
                <a:avLst/>
              </a:prstGeom>
              <a:noFill/>
            </p:spPr>
            <p:txBody>
              <a:bodyPr wrap="square" rtlCol="0">
                <a:spAutoFit/>
              </a:bodyPr>
              <a:lstStyle/>
              <a:p>
                <a:r>
                  <a:rPr lang="en-US" sz="3600" dirty="0">
                    <a:solidFill>
                      <a:schemeClr val="accent1"/>
                    </a:solidFill>
                    <a:latin typeface="Arial Narrow Regular" charset="0"/>
                  </a:rPr>
                  <a:t>commercial buildings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6073837"/>
              <a:ext cx="8864261" cy="1015663"/>
            </a:xfrm>
            <a:prstGeom prst="rect">
              <a:avLst/>
            </a:prstGeom>
            <a:noFill/>
          </p:spPr>
          <p:txBody>
            <a:bodyPr wrap="square" rtlCol="0">
              <a:spAutoFit/>
            </a:bodyPr>
            <a:lstStyle/>
            <a:p>
              <a:r>
                <a:rPr lang="en-US" sz="2000" dirty="0">
                  <a:solidFill>
                    <a:schemeClr val="tx2"/>
                  </a:solidFill>
                  <a:latin typeface="Arial Regular" charset="0"/>
                </a:rPr>
                <a:t>water prevention of elevators and thresholds, u</a:t>
              </a:r>
              <a:r>
                <a:rPr lang="en-US" sz="2000" dirty="0">
                  <a:solidFill>
                    <a:schemeClr val="tx2"/>
                  </a:solidFill>
                  <a:latin typeface="Arial Narrow Regular"/>
                </a:rPr>
                <a:t>ltimately allowing fire personnel access and egress in the case of an emergency </a:t>
              </a:r>
            </a:p>
            <a:p>
              <a:endParaRPr lang="en-US" sz="2000" dirty="0">
                <a:solidFill>
                  <a:schemeClr val="tx2"/>
                </a:solidFill>
                <a:latin typeface="Arial Regular" charset="0"/>
              </a:endParaRPr>
            </a:p>
          </p:txBody>
        </p:sp>
      </p:grpSp>
      <p:pic>
        <p:nvPicPr>
          <p:cNvPr id="28" name="Picture 27"/>
          <p:cNvPicPr>
            <a:picLocks noChangeAspect="1"/>
          </p:cNvPicPr>
          <p:nvPr/>
        </p:nvPicPr>
        <p:blipFill>
          <a:blip r:embed="rId2" cstate="print"/>
          <a:stretch>
            <a:fillRect/>
          </a:stretch>
        </p:blipFill>
        <p:spPr>
          <a:xfrm>
            <a:off x="2990150" y="3103699"/>
            <a:ext cx="4617266" cy="5219699"/>
          </a:xfrm>
          <a:prstGeom prst="rect">
            <a:avLst/>
          </a:prstGeom>
        </p:spPr>
      </p:pic>
      <p:pic>
        <p:nvPicPr>
          <p:cNvPr id="29" name="Picture 28"/>
          <p:cNvPicPr>
            <a:picLocks noChangeAspect="1"/>
          </p:cNvPicPr>
          <p:nvPr/>
        </p:nvPicPr>
        <p:blipFill rotWithShape="1">
          <a:blip r:embed="rId3" cstate="print"/>
          <a:srcRect l="14540"/>
          <a:stretch/>
        </p:blipFill>
        <p:spPr>
          <a:xfrm>
            <a:off x="0" y="5074677"/>
            <a:ext cx="3933629" cy="5212323"/>
          </a:xfrm>
          <a:prstGeom prst="rect">
            <a:avLst/>
          </a:prstGeom>
        </p:spPr>
      </p:pic>
      <p:sp>
        <p:nvSpPr>
          <p:cNvPr id="31" name="TextBox 30"/>
          <p:cNvSpPr txBox="1"/>
          <p:nvPr/>
        </p:nvSpPr>
        <p:spPr>
          <a:xfrm>
            <a:off x="8351520" y="8572500"/>
            <a:ext cx="3840480" cy="707886"/>
          </a:xfrm>
          <a:prstGeom prst="rect">
            <a:avLst/>
          </a:prstGeom>
          <a:noFill/>
        </p:spPr>
        <p:txBody>
          <a:bodyPr wrap="square" rtlCol="0">
            <a:spAutoFit/>
          </a:bodyPr>
          <a:lstStyle/>
          <a:p>
            <a:r>
              <a:rPr lang="en-US" sz="2000" dirty="0">
                <a:solidFill>
                  <a:schemeClr val="tx2"/>
                </a:solidFill>
                <a:latin typeface="Arial Regular" charset="0"/>
              </a:rPr>
              <a:t>Building code compliant stainless steel construction</a:t>
            </a:r>
            <a:endParaRPr lang="uk-UA" sz="2000" dirty="0">
              <a:solidFill>
                <a:schemeClr val="tx2"/>
              </a:solidFill>
              <a:latin typeface="Arial Regular" charset="0"/>
            </a:endParaRPr>
          </a:p>
        </p:txBody>
      </p:sp>
      <p:sp>
        <p:nvSpPr>
          <p:cNvPr id="32" name="Oval 31"/>
          <p:cNvSpPr/>
          <p:nvPr/>
        </p:nvSpPr>
        <p:spPr>
          <a:xfrm>
            <a:off x="8290560" y="870966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Tree>
    <p:extLst>
      <p:ext uri="{BB962C8B-B14F-4D97-AF65-F5344CB8AC3E}">
        <p14:creationId xmlns:p14="http://schemas.microsoft.com/office/powerpoint/2010/main" val="122322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236D-045C-46BE-A4BD-0901920352F5}"/>
              </a:ext>
            </a:extLst>
          </p:cNvPr>
          <p:cNvSpPr>
            <a:spLocks noGrp="1"/>
          </p:cNvSpPr>
          <p:nvPr>
            <p:ph type="title"/>
          </p:nvPr>
        </p:nvSpPr>
        <p:spPr>
          <a:xfrm>
            <a:off x="876300" y="571411"/>
            <a:ext cx="6591300" cy="1447889"/>
          </a:xfrm>
        </p:spPr>
        <p:txBody>
          <a:bodyPr/>
          <a:lstStyle/>
          <a:p>
            <a:r>
              <a:rPr lang="en-US" dirty="0">
                <a:solidFill>
                  <a:schemeClr val="accent1"/>
                </a:solidFill>
              </a:rPr>
              <a:t>stainless products</a:t>
            </a:r>
            <a:br>
              <a:rPr lang="en-US" dirty="0"/>
            </a:br>
            <a:r>
              <a:rPr lang="en-US" dirty="0"/>
              <a:t>trench drain systems</a:t>
            </a:r>
          </a:p>
        </p:txBody>
      </p:sp>
      <p:sp>
        <p:nvSpPr>
          <p:cNvPr id="3" name="Slide Number Placeholder 2">
            <a:extLst>
              <a:ext uri="{FF2B5EF4-FFF2-40B4-BE49-F238E27FC236}">
                <a16:creationId xmlns:a16="http://schemas.microsoft.com/office/drawing/2014/main" id="{749ADA15-DB74-4343-BA3D-D63F086E64D1}"/>
              </a:ext>
            </a:extLst>
          </p:cNvPr>
          <p:cNvSpPr>
            <a:spLocks noGrp="1"/>
          </p:cNvSpPr>
          <p:nvPr>
            <p:ph type="sldNum" sz="quarter" idx="10"/>
          </p:nvPr>
        </p:nvSpPr>
        <p:spPr/>
        <p:txBody>
          <a:bodyPr/>
          <a:lstStyle/>
          <a:p>
            <a:r>
              <a:rPr lang="en-US" b="0">
                <a:latin typeface="Arial Regular" charset="0"/>
              </a:rPr>
              <a:t>page</a:t>
            </a:r>
          </a:p>
          <a:p>
            <a:r>
              <a:rPr lang="en-US" b="0">
                <a:latin typeface="Arial Regular" charset="0"/>
              </a:rPr>
              <a:t>0</a:t>
            </a:r>
            <a:fld id="{37D409AB-2201-4E18-8A34-C31753AD9B06}" type="slidenum">
              <a:rPr lang="en-US" b="0" smtClean="0">
                <a:latin typeface="Arial Regular" charset="0"/>
              </a:rPr>
              <a:pPr/>
              <a:t>15</a:t>
            </a:fld>
            <a:endParaRPr lang="en-US" b="0" dirty="0">
              <a:latin typeface="Arial Regular" charset="0"/>
            </a:endParaRPr>
          </a:p>
        </p:txBody>
      </p:sp>
      <p:pic>
        <p:nvPicPr>
          <p:cNvPr id="5" name="Picture 4">
            <a:extLst>
              <a:ext uri="{FF2B5EF4-FFF2-40B4-BE49-F238E27FC236}">
                <a16:creationId xmlns:a16="http://schemas.microsoft.com/office/drawing/2014/main" id="{C26ADFDC-1687-47C9-80E8-7FDDFD36E28C}"/>
              </a:ext>
            </a:extLst>
          </p:cNvPr>
          <p:cNvPicPr>
            <a:picLocks noChangeAspect="1"/>
          </p:cNvPicPr>
          <p:nvPr/>
        </p:nvPicPr>
        <p:blipFill rotWithShape="1">
          <a:blip r:embed="rId2">
            <a:extLst>
              <a:ext uri="{28A0092B-C50C-407E-A947-70E740481C1C}">
                <a14:useLocalDpi xmlns:a14="http://schemas.microsoft.com/office/drawing/2010/main" val="0"/>
              </a:ext>
            </a:extLst>
          </a:blip>
          <a:srcRect l="24684" t="29385" r="46845" b="31521"/>
          <a:stretch/>
        </p:blipFill>
        <p:spPr>
          <a:xfrm>
            <a:off x="1252697" y="1943423"/>
            <a:ext cx="5897074" cy="4554774"/>
          </a:xfrm>
          <a:prstGeom prst="rect">
            <a:avLst/>
          </a:prstGeom>
        </p:spPr>
      </p:pic>
      <p:sp>
        <p:nvSpPr>
          <p:cNvPr id="6" name="TextBox 5">
            <a:extLst>
              <a:ext uri="{FF2B5EF4-FFF2-40B4-BE49-F238E27FC236}">
                <a16:creationId xmlns:a16="http://schemas.microsoft.com/office/drawing/2014/main" id="{0759EEB4-04E3-4203-BF8A-728852C0F6A2}"/>
              </a:ext>
            </a:extLst>
          </p:cNvPr>
          <p:cNvSpPr txBox="1"/>
          <p:nvPr/>
        </p:nvSpPr>
        <p:spPr>
          <a:xfrm>
            <a:off x="1449782" y="6877869"/>
            <a:ext cx="5502904" cy="523220"/>
          </a:xfrm>
          <a:prstGeom prst="rect">
            <a:avLst/>
          </a:prstGeom>
          <a:noFill/>
        </p:spPr>
        <p:txBody>
          <a:bodyPr wrap="square" rtlCol="0">
            <a:spAutoFit/>
          </a:bodyPr>
          <a:lstStyle/>
          <a:p>
            <a:pPr algn="ctr"/>
            <a:r>
              <a:rPr lang="en-US" sz="2800" dirty="0">
                <a:ln w="0"/>
                <a:solidFill>
                  <a:schemeClr val="accent1"/>
                </a:solidFill>
                <a:latin typeface="Arial Narrow Regular"/>
              </a:rPr>
              <a:t>TRENCH BOTTOM SHAPES </a:t>
            </a:r>
            <a:endParaRPr lang="en-US" sz="2800" dirty="0">
              <a:solidFill>
                <a:schemeClr val="accent1"/>
              </a:solidFill>
              <a:latin typeface="Arial Narrow Regular"/>
            </a:endParaRPr>
          </a:p>
        </p:txBody>
      </p:sp>
      <p:pic>
        <p:nvPicPr>
          <p:cNvPr id="7" name="Picture 6">
            <a:extLst>
              <a:ext uri="{FF2B5EF4-FFF2-40B4-BE49-F238E27FC236}">
                <a16:creationId xmlns:a16="http://schemas.microsoft.com/office/drawing/2014/main" id="{3C544E3F-085D-4BC4-9210-8E27E93C583B}"/>
              </a:ext>
            </a:extLst>
          </p:cNvPr>
          <p:cNvPicPr>
            <a:picLocks noChangeAspect="1"/>
          </p:cNvPicPr>
          <p:nvPr/>
        </p:nvPicPr>
        <p:blipFill rotWithShape="1">
          <a:blip r:embed="rId2">
            <a:extLst>
              <a:ext uri="{28A0092B-C50C-407E-A947-70E740481C1C}">
                <a14:useLocalDpi xmlns:a14="http://schemas.microsoft.com/office/drawing/2010/main" val="0"/>
              </a:ext>
            </a:extLst>
          </a:blip>
          <a:srcRect l="27034" t="77281" r="51432" b="5423"/>
          <a:stretch/>
        </p:blipFill>
        <p:spPr>
          <a:xfrm>
            <a:off x="2362200" y="7394140"/>
            <a:ext cx="3715400" cy="1678545"/>
          </a:xfrm>
          <a:prstGeom prst="rect">
            <a:avLst/>
          </a:prstGeom>
          <a:effectLst/>
        </p:spPr>
      </p:pic>
      <p:pic>
        <p:nvPicPr>
          <p:cNvPr id="8" name="Picture 7">
            <a:extLst>
              <a:ext uri="{FF2B5EF4-FFF2-40B4-BE49-F238E27FC236}">
                <a16:creationId xmlns:a16="http://schemas.microsoft.com/office/drawing/2014/main" id="{9B5470AB-1A00-487C-B282-D8C79EF4E2F1}"/>
              </a:ext>
            </a:extLst>
          </p:cNvPr>
          <p:cNvPicPr>
            <a:picLocks noChangeAspect="1"/>
          </p:cNvPicPr>
          <p:nvPr/>
        </p:nvPicPr>
        <p:blipFill rotWithShape="1">
          <a:blip r:embed="rId2">
            <a:extLst>
              <a:ext uri="{28A0092B-C50C-407E-A947-70E740481C1C}">
                <a14:useLocalDpi xmlns:a14="http://schemas.microsoft.com/office/drawing/2010/main" val="0"/>
              </a:ext>
            </a:extLst>
          </a:blip>
          <a:srcRect l="53155" t="27961" r="10364" b="15987"/>
          <a:stretch/>
        </p:blipFill>
        <p:spPr>
          <a:xfrm>
            <a:off x="8411505" y="233525"/>
            <a:ext cx="9406617" cy="8129871"/>
          </a:xfrm>
          <a:prstGeom prst="rect">
            <a:avLst/>
          </a:prstGeom>
        </p:spPr>
      </p:pic>
      <p:sp>
        <p:nvSpPr>
          <p:cNvPr id="9" name="TextBox 8">
            <a:extLst>
              <a:ext uri="{FF2B5EF4-FFF2-40B4-BE49-F238E27FC236}">
                <a16:creationId xmlns:a16="http://schemas.microsoft.com/office/drawing/2014/main" id="{008019AC-95E3-4EC3-87B8-4EC39A287BE9}"/>
              </a:ext>
            </a:extLst>
          </p:cNvPr>
          <p:cNvSpPr txBox="1"/>
          <p:nvPr/>
        </p:nvSpPr>
        <p:spPr>
          <a:xfrm>
            <a:off x="8999991" y="8363396"/>
            <a:ext cx="8229646" cy="1923604"/>
          </a:xfrm>
          <a:prstGeom prst="rect">
            <a:avLst/>
          </a:prstGeom>
          <a:noFill/>
          <a:ln w="28575">
            <a:noFill/>
          </a:ln>
        </p:spPr>
        <p:txBody>
          <a:bodyPr wrap="square" rtlCol="0">
            <a:spAutoFit/>
          </a:bodyPr>
          <a:lstStyle/>
          <a:p>
            <a:pPr algn="ctr"/>
            <a:endParaRPr lang="en-US" sz="2000" dirty="0">
              <a:solidFill>
                <a:schemeClr val="accent3"/>
              </a:solidFill>
              <a:latin typeface="Arial Regular"/>
            </a:endParaRPr>
          </a:p>
          <a:p>
            <a:r>
              <a:rPr lang="en-US" sz="2400" dirty="0">
                <a:solidFill>
                  <a:schemeClr val="tx2"/>
                </a:solidFill>
                <a:latin typeface="Arial Narrow Regular"/>
              </a:rPr>
              <a:t>When we first began supplying Costco Warehouses with our drains, </a:t>
            </a:r>
          </a:p>
          <a:p>
            <a:r>
              <a:rPr lang="en-US" sz="2400" dirty="0">
                <a:solidFill>
                  <a:schemeClr val="tx2"/>
                </a:solidFill>
                <a:latin typeface="Arial Narrow Regular"/>
              </a:rPr>
              <a:t>we used traditional stainless steel trench drains, but after reviewing problems, we added a catch basin and the Butterfly Locking Valve.</a:t>
            </a:r>
          </a:p>
          <a:p>
            <a:endParaRPr lang="en-US" dirty="0"/>
          </a:p>
        </p:txBody>
      </p:sp>
    </p:spTree>
    <p:extLst>
      <p:ext uri="{BB962C8B-B14F-4D97-AF65-F5344CB8AC3E}">
        <p14:creationId xmlns:p14="http://schemas.microsoft.com/office/powerpoint/2010/main" val="2011496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5E35-DDA7-4ED0-8880-679DEFF5B3E6}"/>
              </a:ext>
            </a:extLst>
          </p:cNvPr>
          <p:cNvSpPr>
            <a:spLocks noGrp="1"/>
          </p:cNvSpPr>
          <p:nvPr>
            <p:ph type="title"/>
          </p:nvPr>
        </p:nvSpPr>
        <p:spPr>
          <a:xfrm>
            <a:off x="876300" y="571411"/>
            <a:ext cx="8420100" cy="1447889"/>
          </a:xfrm>
        </p:spPr>
        <p:txBody>
          <a:bodyPr/>
          <a:lstStyle/>
          <a:p>
            <a:r>
              <a:rPr lang="en-US" dirty="0">
                <a:solidFill>
                  <a:schemeClr val="accent1"/>
                </a:solidFill>
              </a:rPr>
              <a:t>stainless products</a:t>
            </a:r>
            <a:br>
              <a:rPr lang="en-US" dirty="0"/>
            </a:br>
            <a:r>
              <a:rPr lang="en-US" dirty="0"/>
              <a:t>trench drains for poultry plants</a:t>
            </a:r>
          </a:p>
        </p:txBody>
      </p:sp>
      <p:sp>
        <p:nvSpPr>
          <p:cNvPr id="3" name="Slide Number Placeholder 2">
            <a:extLst>
              <a:ext uri="{FF2B5EF4-FFF2-40B4-BE49-F238E27FC236}">
                <a16:creationId xmlns:a16="http://schemas.microsoft.com/office/drawing/2014/main" id="{CF8FE25B-60E3-4E4B-8067-DACCDDFC09F5}"/>
              </a:ext>
            </a:extLst>
          </p:cNvPr>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16</a:t>
            </a:fld>
            <a:endParaRPr lang="en-US" b="0" dirty="0">
              <a:latin typeface="Arial Regular" charset="0"/>
            </a:endParaRPr>
          </a:p>
        </p:txBody>
      </p:sp>
      <p:pic>
        <p:nvPicPr>
          <p:cNvPr id="4" name="Picture 3">
            <a:extLst>
              <a:ext uri="{FF2B5EF4-FFF2-40B4-BE49-F238E27FC236}">
                <a16:creationId xmlns:a16="http://schemas.microsoft.com/office/drawing/2014/main" id="{5D93B9FE-0E6D-412D-8A7C-F293E2DF982D}"/>
              </a:ext>
            </a:extLst>
          </p:cNvPr>
          <p:cNvPicPr>
            <a:picLocks noChangeAspect="1"/>
          </p:cNvPicPr>
          <p:nvPr/>
        </p:nvPicPr>
        <p:blipFill>
          <a:blip r:embed="rId3"/>
          <a:stretch>
            <a:fillRect/>
          </a:stretch>
        </p:blipFill>
        <p:spPr>
          <a:xfrm>
            <a:off x="6776413" y="1915063"/>
            <a:ext cx="6493263" cy="3977069"/>
          </a:xfrm>
          <a:prstGeom prst="rect">
            <a:avLst/>
          </a:prstGeom>
        </p:spPr>
      </p:pic>
      <p:pic>
        <p:nvPicPr>
          <p:cNvPr id="5" name="Picture 4">
            <a:extLst>
              <a:ext uri="{FF2B5EF4-FFF2-40B4-BE49-F238E27FC236}">
                <a16:creationId xmlns:a16="http://schemas.microsoft.com/office/drawing/2014/main" id="{8F24077D-EE9A-4122-9178-C24683347214}"/>
              </a:ext>
            </a:extLst>
          </p:cNvPr>
          <p:cNvPicPr>
            <a:picLocks noChangeAspect="1"/>
          </p:cNvPicPr>
          <p:nvPr/>
        </p:nvPicPr>
        <p:blipFill>
          <a:blip r:embed="rId4"/>
          <a:stretch>
            <a:fillRect/>
          </a:stretch>
        </p:blipFill>
        <p:spPr>
          <a:xfrm>
            <a:off x="13269676" y="1127855"/>
            <a:ext cx="4489113" cy="7747153"/>
          </a:xfrm>
          <a:prstGeom prst="rect">
            <a:avLst/>
          </a:prstGeom>
        </p:spPr>
      </p:pic>
      <p:pic>
        <p:nvPicPr>
          <p:cNvPr id="7" name="Picture 6">
            <a:extLst>
              <a:ext uri="{FF2B5EF4-FFF2-40B4-BE49-F238E27FC236}">
                <a16:creationId xmlns:a16="http://schemas.microsoft.com/office/drawing/2014/main" id="{F7E9EBAC-9AF1-4D56-8E3F-E706896086B1}"/>
              </a:ext>
            </a:extLst>
          </p:cNvPr>
          <p:cNvPicPr>
            <a:picLocks noChangeAspect="1"/>
          </p:cNvPicPr>
          <p:nvPr/>
        </p:nvPicPr>
        <p:blipFill>
          <a:blip r:embed="rId5"/>
          <a:stretch>
            <a:fillRect/>
          </a:stretch>
        </p:blipFill>
        <p:spPr>
          <a:xfrm>
            <a:off x="228600" y="6239563"/>
            <a:ext cx="12041996" cy="3767488"/>
          </a:xfrm>
          <a:prstGeom prst="rect">
            <a:avLst/>
          </a:prstGeom>
        </p:spPr>
      </p:pic>
      <p:pic>
        <p:nvPicPr>
          <p:cNvPr id="6" name="Picture 5">
            <a:extLst>
              <a:ext uri="{FF2B5EF4-FFF2-40B4-BE49-F238E27FC236}">
                <a16:creationId xmlns:a16="http://schemas.microsoft.com/office/drawing/2014/main" id="{69180014-050D-4369-A544-13C0BA819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97" t="16348" b="13316"/>
          <a:stretch/>
        </p:blipFill>
        <p:spPr>
          <a:xfrm>
            <a:off x="7174427" y="5892132"/>
            <a:ext cx="5697234" cy="2032774"/>
          </a:xfrm>
          <a:prstGeom prst="rect">
            <a:avLst/>
          </a:prstGeom>
        </p:spPr>
      </p:pic>
    </p:spTree>
    <p:extLst>
      <p:ext uri="{BB962C8B-B14F-4D97-AF65-F5344CB8AC3E}">
        <p14:creationId xmlns:p14="http://schemas.microsoft.com/office/powerpoint/2010/main" val="3740087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C3937-BC67-4E30-8AFA-EB28201EA989}"/>
              </a:ext>
            </a:extLst>
          </p:cNvPr>
          <p:cNvSpPr>
            <a:spLocks noGrp="1"/>
          </p:cNvSpPr>
          <p:nvPr>
            <p:ph type="title"/>
          </p:nvPr>
        </p:nvSpPr>
        <p:spPr>
          <a:xfrm>
            <a:off x="876300" y="571411"/>
            <a:ext cx="8572500" cy="1371689"/>
          </a:xfrm>
        </p:spPr>
        <p:txBody>
          <a:bodyPr/>
          <a:lstStyle/>
          <a:p>
            <a:r>
              <a:rPr lang="en-US" dirty="0">
                <a:solidFill>
                  <a:schemeClr val="accent1"/>
                </a:solidFill>
              </a:rPr>
              <a:t>stainless products</a:t>
            </a:r>
            <a:br>
              <a:rPr lang="en-US" dirty="0"/>
            </a:br>
            <a:r>
              <a:rPr lang="en-US" dirty="0"/>
              <a:t>trench drains for poultry plants</a:t>
            </a:r>
          </a:p>
        </p:txBody>
      </p:sp>
      <p:sp>
        <p:nvSpPr>
          <p:cNvPr id="3" name="Slide Number Placeholder 2">
            <a:extLst>
              <a:ext uri="{FF2B5EF4-FFF2-40B4-BE49-F238E27FC236}">
                <a16:creationId xmlns:a16="http://schemas.microsoft.com/office/drawing/2014/main" id="{CA738F1B-5BA4-493F-AE0C-E59E1A3B5634}"/>
              </a:ext>
            </a:extLst>
          </p:cNvPr>
          <p:cNvSpPr>
            <a:spLocks noGrp="1"/>
          </p:cNvSpPr>
          <p:nvPr>
            <p:ph type="sldNum" sz="quarter" idx="10"/>
          </p:nvPr>
        </p:nvSpPr>
        <p:spPr/>
        <p:txBody>
          <a:bodyPr/>
          <a:lstStyle/>
          <a:p>
            <a:r>
              <a:rPr lang="en-US" b="0">
                <a:latin typeface="Arial Regular" charset="0"/>
              </a:rPr>
              <a:t>page</a:t>
            </a:r>
          </a:p>
          <a:p>
            <a:r>
              <a:rPr lang="en-US" b="0">
                <a:latin typeface="Arial Regular" charset="0"/>
              </a:rPr>
              <a:t>0</a:t>
            </a:r>
            <a:fld id="{37D409AB-2201-4E18-8A34-C31753AD9B06}" type="slidenum">
              <a:rPr lang="en-US" b="0" smtClean="0">
                <a:latin typeface="Arial Regular" charset="0"/>
              </a:rPr>
              <a:pPr/>
              <a:t>17</a:t>
            </a:fld>
            <a:endParaRPr lang="en-US" b="0" dirty="0">
              <a:latin typeface="Arial Regular" charset="0"/>
            </a:endParaRPr>
          </a:p>
        </p:txBody>
      </p:sp>
      <p:pic>
        <p:nvPicPr>
          <p:cNvPr id="4" name="Picture 3">
            <a:extLst>
              <a:ext uri="{FF2B5EF4-FFF2-40B4-BE49-F238E27FC236}">
                <a16:creationId xmlns:a16="http://schemas.microsoft.com/office/drawing/2014/main" id="{E2B478E6-38DC-45E5-84BE-EC3386B8E2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8" t="2782" r="5263" b="1849"/>
          <a:stretch/>
        </p:blipFill>
        <p:spPr>
          <a:xfrm>
            <a:off x="3788189" y="2021756"/>
            <a:ext cx="11430001" cy="8239844"/>
          </a:xfrm>
          <a:prstGeom prst="rect">
            <a:avLst/>
          </a:prstGeom>
        </p:spPr>
      </p:pic>
    </p:spTree>
    <p:extLst>
      <p:ext uri="{BB962C8B-B14F-4D97-AF65-F5344CB8AC3E}">
        <p14:creationId xmlns:p14="http://schemas.microsoft.com/office/powerpoint/2010/main" val="126589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252"/>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10858500" cy="1338828"/>
          </a:xfrm>
        </p:spPr>
        <p:txBody>
          <a:bodyPr/>
          <a:lstStyle/>
          <a:p>
            <a:r>
              <a:rPr lang="en-US" dirty="0">
                <a:solidFill>
                  <a:schemeClr val="accent1"/>
                </a:solidFill>
              </a:rPr>
              <a:t>features &amp; benefits</a:t>
            </a:r>
            <a:br>
              <a:rPr lang="en-US" dirty="0"/>
            </a:br>
            <a:r>
              <a:rPr lang="en-US" dirty="0"/>
              <a:t>trench drains for chemical waste</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18</a:t>
            </a:fld>
            <a:endParaRPr b="0" dirty="0">
              <a:latin typeface="Arial Regular" charset="0"/>
            </a:endParaRPr>
          </a:p>
        </p:txBody>
      </p:sp>
      <p:grpSp>
        <p:nvGrpSpPr>
          <p:cNvPr id="26" name="Group 25"/>
          <p:cNvGrpSpPr/>
          <p:nvPr/>
        </p:nvGrpSpPr>
        <p:grpSpPr>
          <a:xfrm>
            <a:off x="7849341" y="5913302"/>
            <a:ext cx="8580120" cy="2684261"/>
            <a:chOff x="7848600" y="2615248"/>
            <a:chExt cx="8580120" cy="2684261"/>
          </a:xfrm>
        </p:grpSpPr>
        <p:grpSp>
          <p:nvGrpSpPr>
            <p:cNvPr id="7" name="Group 6"/>
            <p:cNvGrpSpPr/>
            <p:nvPr/>
          </p:nvGrpSpPr>
          <p:grpSpPr>
            <a:xfrm>
              <a:off x="7848600" y="2615248"/>
              <a:ext cx="5866659" cy="646331"/>
              <a:chOff x="7467600" y="3017520"/>
              <a:chExt cx="5866659" cy="646331"/>
            </a:xfrm>
          </p:grpSpPr>
          <p:sp>
            <p:nvSpPr>
              <p:cNvPr id="8" name="TextBox 7"/>
              <p:cNvSpPr txBox="1"/>
              <p:nvPr/>
            </p:nvSpPr>
            <p:spPr>
              <a:xfrm>
                <a:off x="7587625" y="3017520"/>
                <a:ext cx="5746634" cy="646331"/>
              </a:xfrm>
              <a:prstGeom prst="rect">
                <a:avLst/>
              </a:prstGeom>
              <a:noFill/>
            </p:spPr>
            <p:txBody>
              <a:bodyPr wrap="square" rtlCol="0">
                <a:spAutoFit/>
              </a:bodyPr>
              <a:lstStyle/>
              <a:p>
                <a:r>
                  <a:rPr lang="en-US" sz="3600" dirty="0">
                    <a:solidFill>
                      <a:schemeClr val="accent1"/>
                    </a:solidFill>
                    <a:latin typeface="Arial Narrow Regular" charset="0"/>
                  </a:rPr>
                  <a:t>key features &amp; benefits</a:t>
                </a:r>
                <a:endParaRPr lang="uk-UA" sz="3600"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1015663"/>
              <a:chOff x="7528560" y="3924300"/>
              <a:chExt cx="3931920" cy="1015663"/>
            </a:xfrm>
          </p:grpSpPr>
          <p:sp>
            <p:nvSpPr>
              <p:cNvPr id="11" name="TextBox 10"/>
              <p:cNvSpPr txBox="1"/>
              <p:nvPr/>
            </p:nvSpPr>
            <p:spPr>
              <a:xfrm>
                <a:off x="7620000" y="3924300"/>
                <a:ext cx="3840480" cy="1015663"/>
              </a:xfrm>
              <a:prstGeom prst="rect">
                <a:avLst/>
              </a:prstGeom>
              <a:noFill/>
            </p:spPr>
            <p:txBody>
              <a:bodyPr wrap="square" rtlCol="0">
                <a:spAutoFit/>
              </a:bodyPr>
              <a:lstStyle/>
              <a:p>
                <a:r>
                  <a:rPr lang="en-US" sz="2000" dirty="0">
                    <a:solidFill>
                      <a:schemeClr val="tx2"/>
                    </a:solidFill>
                    <a:latin typeface="Arial Regular" charset="0"/>
                  </a:rPr>
                  <a:t>chemical resistant fiberglass provides flexibility of application 	</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283846"/>
              <a:ext cx="3976899" cy="1015663"/>
              <a:chOff x="7528560" y="4144718"/>
              <a:chExt cx="3976899" cy="1015663"/>
            </a:xfrm>
          </p:grpSpPr>
          <p:sp>
            <p:nvSpPr>
              <p:cNvPr id="14" name="TextBox 13"/>
              <p:cNvSpPr txBox="1"/>
              <p:nvPr/>
            </p:nvSpPr>
            <p:spPr>
              <a:xfrm>
                <a:off x="7664979" y="4144718"/>
                <a:ext cx="3840480" cy="1015663"/>
              </a:xfrm>
              <a:prstGeom prst="rect">
                <a:avLst/>
              </a:prstGeom>
              <a:noFill/>
            </p:spPr>
            <p:txBody>
              <a:bodyPr wrap="square" rtlCol="0">
                <a:spAutoFit/>
              </a:bodyPr>
              <a:lstStyle/>
              <a:p>
                <a:r>
                  <a:rPr lang="en-US" sz="2000" dirty="0">
                    <a:solidFill>
                      <a:schemeClr val="tx2"/>
                    </a:solidFill>
                    <a:latin typeface="Arial Regular" charset="0"/>
                  </a:rPr>
                  <a:t>polyester and vinyl ester resin to allow for higher temperature capability</a:t>
                </a:r>
                <a:endParaRPr lang="uk-UA" sz="2000" dirty="0">
                  <a:solidFill>
                    <a:schemeClr val="tx2"/>
                  </a:solidFill>
                  <a:latin typeface="Arial Regular" charset="0"/>
                </a:endParaRPr>
              </a:p>
            </p:txBody>
          </p:sp>
          <p:sp>
            <p:nvSpPr>
              <p:cNvPr id="15" name="Oval 14"/>
              <p:cNvSpPr/>
              <p:nvPr/>
            </p:nvSpPr>
            <p:spPr>
              <a:xfrm>
                <a:off x="7528560" y="4297118"/>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9648"/>
              <a:ext cx="3931920" cy="707886"/>
              <a:chOff x="7528560" y="3924300"/>
              <a:chExt cx="3931920" cy="707886"/>
            </a:xfrm>
          </p:grpSpPr>
          <p:sp>
            <p:nvSpPr>
              <p:cNvPr id="17" name="TextBox 16"/>
              <p:cNvSpPr txBox="1"/>
              <p:nvPr/>
            </p:nvSpPr>
            <p:spPr>
              <a:xfrm>
                <a:off x="7620000" y="3924300"/>
                <a:ext cx="3840480" cy="707886"/>
              </a:xfrm>
              <a:prstGeom prst="rect">
                <a:avLst/>
              </a:prstGeom>
              <a:noFill/>
            </p:spPr>
            <p:txBody>
              <a:bodyPr wrap="square" rtlCol="0">
                <a:spAutoFit/>
              </a:bodyPr>
              <a:lstStyle/>
              <a:p>
                <a:r>
                  <a:rPr lang="en-US" sz="2000" dirty="0">
                    <a:solidFill>
                      <a:schemeClr val="tx2"/>
                    </a:solidFill>
                    <a:latin typeface="Arial Regular" charset="0"/>
                  </a:rPr>
                  <a:t>longer, lightweight sections for ease of installation</a:t>
                </a:r>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496800" y="4261760"/>
              <a:ext cx="3931920" cy="1015663"/>
              <a:chOff x="7528560" y="4122632"/>
              <a:chExt cx="3931920" cy="1015663"/>
            </a:xfrm>
          </p:grpSpPr>
          <p:sp>
            <p:nvSpPr>
              <p:cNvPr id="20" name="TextBox 19"/>
              <p:cNvSpPr txBox="1"/>
              <p:nvPr/>
            </p:nvSpPr>
            <p:spPr>
              <a:xfrm>
                <a:off x="7620000" y="4122632"/>
                <a:ext cx="3840480" cy="1015663"/>
              </a:xfrm>
              <a:prstGeom prst="rect">
                <a:avLst/>
              </a:prstGeom>
              <a:noFill/>
            </p:spPr>
            <p:txBody>
              <a:bodyPr wrap="square" rtlCol="0">
                <a:spAutoFit/>
              </a:bodyPr>
              <a:lstStyle/>
              <a:p>
                <a:r>
                  <a:rPr lang="en-US" sz="2000" dirty="0">
                    <a:solidFill>
                      <a:schemeClr val="tx2"/>
                    </a:solidFill>
                    <a:latin typeface="Arial Regular" charset="0"/>
                  </a:rPr>
                  <a:t>heavy-duty Z-frame; overlapping connections allows heavier loading</a:t>
                </a:r>
                <a:endParaRPr lang="uk-UA" sz="2000" dirty="0">
                  <a:solidFill>
                    <a:schemeClr val="tx2"/>
                  </a:solidFill>
                  <a:latin typeface="Arial Regular" charset="0"/>
                </a:endParaRPr>
              </a:p>
            </p:txBody>
          </p:sp>
          <p:sp>
            <p:nvSpPr>
              <p:cNvPr id="21" name="Oval 20"/>
              <p:cNvSpPr/>
              <p:nvPr/>
            </p:nvSpPr>
            <p:spPr>
              <a:xfrm>
                <a:off x="7528560" y="4281878"/>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7849341" y="2989399"/>
            <a:ext cx="9295658" cy="1697595"/>
            <a:chOff x="7848600" y="5084128"/>
            <a:chExt cx="9295658" cy="1697595"/>
          </a:xfrm>
        </p:grpSpPr>
        <p:grpSp>
          <p:nvGrpSpPr>
            <p:cNvPr id="22" name="Group 21"/>
            <p:cNvGrpSpPr/>
            <p:nvPr/>
          </p:nvGrpSpPr>
          <p:grpSpPr>
            <a:xfrm>
              <a:off x="7848600" y="5084128"/>
              <a:ext cx="9295657" cy="646331"/>
              <a:chOff x="7467600" y="5557807"/>
              <a:chExt cx="9295657" cy="646331"/>
            </a:xfrm>
          </p:grpSpPr>
          <p:sp>
            <p:nvSpPr>
              <p:cNvPr id="23" name="TextBox 22"/>
              <p:cNvSpPr txBox="1"/>
              <p:nvPr/>
            </p:nvSpPr>
            <p:spPr>
              <a:xfrm>
                <a:off x="7587624" y="5557807"/>
                <a:ext cx="9175633" cy="646331"/>
              </a:xfrm>
              <a:prstGeom prst="rect">
                <a:avLst/>
              </a:prstGeom>
              <a:noFill/>
            </p:spPr>
            <p:txBody>
              <a:bodyPr wrap="square" rtlCol="0">
                <a:spAutoFit/>
              </a:bodyPr>
              <a:lstStyle/>
              <a:p>
                <a:r>
                  <a:rPr lang="en-US" sz="3600" dirty="0">
                    <a:solidFill>
                      <a:schemeClr val="accent1"/>
                    </a:solidFill>
                    <a:latin typeface="Arial Narrow Regular" charset="0"/>
                  </a:rPr>
                  <a:t>food processing and chemical waste water</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6073837"/>
              <a:ext cx="8864261" cy="707886"/>
            </a:xfrm>
            <a:prstGeom prst="rect">
              <a:avLst/>
            </a:prstGeom>
            <a:noFill/>
          </p:spPr>
          <p:txBody>
            <a:bodyPr wrap="square" rtlCol="0">
              <a:spAutoFit/>
            </a:bodyPr>
            <a:lstStyle/>
            <a:p>
              <a:r>
                <a:rPr lang="en-US" sz="2000" dirty="0">
                  <a:solidFill>
                    <a:schemeClr val="tx2"/>
                  </a:solidFill>
                  <a:latin typeface="Arial Regular" charset="0"/>
                </a:rPr>
                <a:t>collection, storage, and conveyance of high temperature water, chemicals, and food waste water</a:t>
              </a:r>
            </a:p>
          </p:txBody>
        </p:sp>
      </p:grpSp>
      <p:sp>
        <p:nvSpPr>
          <p:cNvPr id="35" name="TextBox 34"/>
          <p:cNvSpPr txBox="1"/>
          <p:nvPr/>
        </p:nvSpPr>
        <p:spPr>
          <a:xfrm>
            <a:off x="762000" y="5830647"/>
            <a:ext cx="4343400" cy="1015663"/>
          </a:xfrm>
          <a:prstGeom prst="rect">
            <a:avLst/>
          </a:prstGeom>
          <a:noFill/>
        </p:spPr>
        <p:txBody>
          <a:bodyPr wrap="square" rtlCol="0">
            <a:spAutoFit/>
          </a:bodyPr>
          <a:lstStyle/>
          <a:p>
            <a:r>
              <a:rPr lang="en-US" sz="2000" dirty="0">
                <a:latin typeface="Arial Narrow Regular"/>
              </a:rPr>
              <a:t>Z806 fiber reinforced </a:t>
            </a:r>
          </a:p>
          <a:p>
            <a:r>
              <a:rPr lang="en-US" sz="2000" dirty="0">
                <a:latin typeface="Arial Narrow Regular"/>
              </a:rPr>
              <a:t>polymer trench drain system</a:t>
            </a:r>
          </a:p>
          <a:p>
            <a:endParaRPr lang="en-US" sz="2000" dirty="0">
              <a:solidFill>
                <a:schemeClr val="tx2"/>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454473"/>
            <a:ext cx="7600055" cy="3354325"/>
          </a:xfrm>
          <a:prstGeom prst="rect">
            <a:avLst/>
          </a:prstGeom>
        </p:spPr>
      </p:pic>
      <p:sp>
        <p:nvSpPr>
          <p:cNvPr id="28" name="Content Placeholder 2"/>
          <p:cNvSpPr txBox="1">
            <a:spLocks/>
          </p:cNvSpPr>
          <p:nvPr/>
        </p:nvSpPr>
        <p:spPr>
          <a:xfrm>
            <a:off x="876300" y="9072685"/>
            <a:ext cx="3505200" cy="621998"/>
          </a:xfrm>
          <a:prstGeom prst="rect">
            <a:avLst/>
          </a:prstGeom>
          <a:solidFill>
            <a:srgbClr val="FFFF00"/>
          </a:solidFill>
        </p:spPr>
        <p:txBody>
          <a:bodyPr vert="horz" lIns="137160" tIns="68580" rIns="137160" bIns="68580" rtlCol="0">
            <a:normAutofit fontScale="85000" lnSpcReduction="1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2:56 Video:</a:t>
            </a:r>
          </a:p>
          <a:p>
            <a:pPr marL="0" indent="0">
              <a:buNone/>
            </a:pPr>
            <a:r>
              <a:rPr lang="en-US" sz="1800" dirty="0">
                <a:latin typeface="Arial Narrow" panose="020B0606020202030204" pitchFamily="34" charset="0"/>
                <a:hlinkClick r:id="rId3"/>
              </a:rPr>
              <a:t>Zurn Customer Story: Four Day Ray Brewing</a:t>
            </a:r>
            <a:endParaRPr lang="en-US" sz="2700" dirty="0">
              <a:solidFill>
                <a:schemeClr val="tx1"/>
              </a:solidFill>
            </a:endParaRPr>
          </a:p>
        </p:txBody>
      </p:sp>
    </p:spTree>
    <p:extLst>
      <p:ext uri="{BB962C8B-B14F-4D97-AF65-F5344CB8AC3E}">
        <p14:creationId xmlns:p14="http://schemas.microsoft.com/office/powerpoint/2010/main" val="604585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1089"/>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9715500" cy="1338828"/>
          </a:xfrm>
        </p:spPr>
        <p:txBody>
          <a:bodyPr/>
          <a:lstStyle/>
          <a:p>
            <a:r>
              <a:rPr lang="en-US" dirty="0">
                <a:solidFill>
                  <a:schemeClr val="accent1"/>
                </a:solidFill>
              </a:rPr>
              <a:t>features &amp; benefits</a:t>
            </a:r>
            <a:br>
              <a:rPr lang="en-US" dirty="0"/>
            </a:br>
            <a:r>
              <a:rPr lang="en-US" dirty="0"/>
              <a:t>trench drains for residential areas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19</a:t>
            </a:fld>
            <a:endParaRPr b="0" dirty="0">
              <a:latin typeface="Arial Regular" charset="0"/>
            </a:endParaRPr>
          </a:p>
        </p:txBody>
      </p:sp>
      <p:grpSp>
        <p:nvGrpSpPr>
          <p:cNvPr id="26" name="Group 25"/>
          <p:cNvGrpSpPr/>
          <p:nvPr/>
        </p:nvGrpSpPr>
        <p:grpSpPr>
          <a:xfrm>
            <a:off x="7849341" y="5808799"/>
            <a:ext cx="8580120" cy="2919078"/>
            <a:chOff x="7848600" y="2615248"/>
            <a:chExt cx="8580120" cy="2919078"/>
          </a:xfrm>
        </p:grpSpPr>
        <p:grpSp>
          <p:nvGrpSpPr>
            <p:cNvPr id="7" name="Group 6"/>
            <p:cNvGrpSpPr/>
            <p:nvPr/>
          </p:nvGrpSpPr>
          <p:grpSpPr>
            <a:xfrm>
              <a:off x="7848600" y="2615248"/>
              <a:ext cx="6095259" cy="646331"/>
              <a:chOff x="7467600" y="3017520"/>
              <a:chExt cx="6095259" cy="646331"/>
            </a:xfrm>
          </p:grpSpPr>
          <p:sp>
            <p:nvSpPr>
              <p:cNvPr id="8" name="TextBox 7"/>
              <p:cNvSpPr txBox="1"/>
              <p:nvPr/>
            </p:nvSpPr>
            <p:spPr>
              <a:xfrm>
                <a:off x="7587625" y="3017520"/>
                <a:ext cx="5975234" cy="646331"/>
              </a:xfrm>
              <a:prstGeom prst="rect">
                <a:avLst/>
              </a:prstGeom>
              <a:noFill/>
            </p:spPr>
            <p:txBody>
              <a:bodyPr wrap="square" rtlCol="0">
                <a:spAutoFit/>
              </a:bodyPr>
              <a:lstStyle/>
              <a:p>
                <a:r>
                  <a:rPr lang="en-US" sz="3600" dirty="0">
                    <a:solidFill>
                      <a:schemeClr val="accent1"/>
                    </a:solidFill>
                    <a:latin typeface="Arial Narrow Regular" charset="0"/>
                  </a:rPr>
                  <a:t>key features &amp; benefits</a:t>
                </a:r>
                <a:endParaRPr lang="uk-UA" sz="3600"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707886"/>
              <a:chOff x="7528560" y="3924300"/>
              <a:chExt cx="3931920" cy="707886"/>
            </a:xfrm>
          </p:grpSpPr>
          <p:sp>
            <p:nvSpPr>
              <p:cNvPr id="11" name="TextBox 10"/>
              <p:cNvSpPr txBox="1"/>
              <p:nvPr/>
            </p:nvSpPr>
            <p:spPr>
              <a:xfrm>
                <a:off x="7620000" y="3924300"/>
                <a:ext cx="3840480" cy="707886"/>
              </a:xfrm>
              <a:prstGeom prst="rect">
                <a:avLst/>
              </a:prstGeom>
              <a:noFill/>
            </p:spPr>
            <p:txBody>
              <a:bodyPr wrap="square" rtlCol="0">
                <a:spAutoFit/>
              </a:bodyPr>
              <a:lstStyle/>
              <a:p>
                <a:r>
                  <a:rPr lang="en-US" sz="2000" dirty="0">
                    <a:solidFill>
                      <a:schemeClr val="tx2"/>
                    </a:solidFill>
                    <a:latin typeface="Arial Regular" charset="0"/>
                  </a:rPr>
                  <a:t>ADA and pedestrian compliant for safety 	</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237534"/>
              <a:ext cx="3931920" cy="1015663"/>
              <a:chOff x="7528560" y="4098406"/>
              <a:chExt cx="3931920" cy="1015663"/>
            </a:xfrm>
          </p:grpSpPr>
          <p:sp>
            <p:nvSpPr>
              <p:cNvPr id="14" name="TextBox 13"/>
              <p:cNvSpPr txBox="1"/>
              <p:nvPr/>
            </p:nvSpPr>
            <p:spPr>
              <a:xfrm>
                <a:off x="7620000" y="4098406"/>
                <a:ext cx="3840480" cy="1015663"/>
              </a:xfrm>
              <a:prstGeom prst="rect">
                <a:avLst/>
              </a:prstGeom>
              <a:noFill/>
            </p:spPr>
            <p:txBody>
              <a:bodyPr wrap="square" rtlCol="0">
                <a:spAutoFit/>
              </a:bodyPr>
              <a:lstStyle/>
              <a:p>
                <a:r>
                  <a:rPr lang="en-US" sz="2000" dirty="0">
                    <a:solidFill>
                      <a:schemeClr val="tx2"/>
                    </a:solidFill>
                    <a:latin typeface="Arial Regular" charset="0"/>
                  </a:rPr>
                  <a:t>various widths and flow rates allows for various drainage conditions</a:t>
                </a:r>
                <a:endParaRPr lang="uk-UA" sz="2000" dirty="0">
                  <a:solidFill>
                    <a:schemeClr val="tx2"/>
                  </a:solidFill>
                  <a:latin typeface="Arial Regular" charset="0"/>
                </a:endParaRPr>
              </a:p>
            </p:txBody>
          </p:sp>
          <p:sp>
            <p:nvSpPr>
              <p:cNvPr id="15" name="Oval 14"/>
              <p:cNvSpPr/>
              <p:nvPr/>
            </p:nvSpPr>
            <p:spPr>
              <a:xfrm>
                <a:off x="7528560" y="423398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9648"/>
              <a:ext cx="3931920" cy="1015663"/>
              <a:chOff x="7528560" y="3924300"/>
              <a:chExt cx="3931920" cy="1015663"/>
            </a:xfrm>
          </p:grpSpPr>
          <p:sp>
            <p:nvSpPr>
              <p:cNvPr id="17" name="TextBox 16"/>
              <p:cNvSpPr txBox="1"/>
              <p:nvPr/>
            </p:nvSpPr>
            <p:spPr>
              <a:xfrm>
                <a:off x="7620000" y="3924300"/>
                <a:ext cx="3840480" cy="1015663"/>
              </a:xfrm>
              <a:prstGeom prst="rect">
                <a:avLst/>
              </a:prstGeom>
              <a:noFill/>
            </p:spPr>
            <p:txBody>
              <a:bodyPr wrap="square" rtlCol="0">
                <a:spAutoFit/>
              </a:bodyPr>
              <a:lstStyle/>
              <a:p>
                <a:r>
                  <a:rPr lang="en-US" sz="2000" dirty="0">
                    <a:solidFill>
                      <a:schemeClr val="tx2"/>
                    </a:solidFill>
                    <a:latin typeface="Arial Regular" charset="0"/>
                  </a:rPr>
                  <a:t>multiple colors and grate patterns for system integration to home design</a:t>
                </a:r>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496800" y="4518663"/>
              <a:ext cx="3931920" cy="1015663"/>
              <a:chOff x="7528560" y="4379535"/>
              <a:chExt cx="3931920" cy="1015663"/>
            </a:xfrm>
          </p:grpSpPr>
          <p:sp>
            <p:nvSpPr>
              <p:cNvPr id="20" name="TextBox 19"/>
              <p:cNvSpPr txBox="1"/>
              <p:nvPr/>
            </p:nvSpPr>
            <p:spPr>
              <a:xfrm>
                <a:off x="7620000" y="4379535"/>
                <a:ext cx="3840480" cy="1015663"/>
              </a:xfrm>
              <a:prstGeom prst="rect">
                <a:avLst/>
              </a:prstGeom>
              <a:noFill/>
            </p:spPr>
            <p:txBody>
              <a:bodyPr wrap="square" rtlCol="0">
                <a:spAutoFit/>
              </a:bodyPr>
              <a:lstStyle/>
              <a:p>
                <a:r>
                  <a:rPr lang="en-US" sz="2000" dirty="0">
                    <a:solidFill>
                      <a:schemeClr val="tx2"/>
                    </a:solidFill>
                    <a:latin typeface="Arial Regular" charset="0"/>
                  </a:rPr>
                  <a:t>lightweight and integral installation devices for ease of placement</a:t>
                </a:r>
                <a:endParaRPr lang="uk-UA" sz="2000" dirty="0">
                  <a:solidFill>
                    <a:schemeClr val="tx2"/>
                  </a:solidFill>
                  <a:latin typeface="Arial Regular" charset="0"/>
                </a:endParaRPr>
              </a:p>
            </p:txBody>
          </p:sp>
          <p:sp>
            <p:nvSpPr>
              <p:cNvPr id="21" name="Oval 20"/>
              <p:cNvSpPr/>
              <p:nvPr/>
            </p:nvSpPr>
            <p:spPr>
              <a:xfrm>
                <a:off x="7528560" y="455402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7849341" y="2989399"/>
            <a:ext cx="9295658" cy="1697595"/>
            <a:chOff x="7848600" y="5084128"/>
            <a:chExt cx="9295658" cy="1697595"/>
          </a:xfrm>
        </p:grpSpPr>
        <p:grpSp>
          <p:nvGrpSpPr>
            <p:cNvPr id="22" name="Group 21"/>
            <p:cNvGrpSpPr/>
            <p:nvPr/>
          </p:nvGrpSpPr>
          <p:grpSpPr>
            <a:xfrm>
              <a:off x="7848600" y="5084128"/>
              <a:ext cx="6323859" cy="646331"/>
              <a:chOff x="7467600" y="5557807"/>
              <a:chExt cx="6323859" cy="646331"/>
            </a:xfrm>
          </p:grpSpPr>
          <p:sp>
            <p:nvSpPr>
              <p:cNvPr id="23" name="TextBox 22"/>
              <p:cNvSpPr txBox="1"/>
              <p:nvPr/>
            </p:nvSpPr>
            <p:spPr>
              <a:xfrm>
                <a:off x="7587625" y="5557807"/>
                <a:ext cx="6203834" cy="646331"/>
              </a:xfrm>
              <a:prstGeom prst="rect">
                <a:avLst/>
              </a:prstGeom>
              <a:noFill/>
            </p:spPr>
            <p:txBody>
              <a:bodyPr wrap="square" rtlCol="0">
                <a:spAutoFit/>
              </a:bodyPr>
              <a:lstStyle/>
              <a:p>
                <a:r>
                  <a:rPr lang="en-US" sz="3600" dirty="0">
                    <a:solidFill>
                      <a:schemeClr val="accent1"/>
                    </a:solidFill>
                    <a:latin typeface="Arial Narrow Regular" charset="0"/>
                  </a:rPr>
                  <a:t>home use </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6073837"/>
              <a:ext cx="8864261" cy="707886"/>
            </a:xfrm>
            <a:prstGeom prst="rect">
              <a:avLst/>
            </a:prstGeom>
            <a:noFill/>
          </p:spPr>
          <p:txBody>
            <a:bodyPr wrap="square" rtlCol="0">
              <a:spAutoFit/>
            </a:bodyPr>
            <a:lstStyle/>
            <a:p>
              <a:r>
                <a:rPr lang="en-US" sz="2000" dirty="0">
                  <a:solidFill>
                    <a:schemeClr val="tx2"/>
                  </a:solidFill>
                  <a:latin typeface="Arial Regular" charset="0"/>
                </a:rPr>
                <a:t>Collection, storage, and conveyance of water around patios, pools, sidewalks, driveways, and showers</a:t>
              </a:r>
            </a:p>
          </p:txBody>
        </p:sp>
      </p:grpSp>
      <p:pic>
        <p:nvPicPr>
          <p:cNvPr id="31" name="Picture 3" descr="C:\Users\lweaver\AppData\Local\Microsoft\Windows\Temporary Internet Files\Content.Outlook\OJQIRYVQ\ZS880-Variety.jpg"/>
          <p:cNvPicPr>
            <a:picLocks noChangeAspect="1" noChangeArrowheads="1"/>
          </p:cNvPicPr>
          <p:nvPr/>
        </p:nvPicPr>
        <p:blipFill rotWithShape="1">
          <a:blip r:embed="rId2" cstate="print"/>
          <a:srcRect t="13828" r="1905"/>
          <a:stretch/>
        </p:blipFill>
        <p:spPr bwMode="auto">
          <a:xfrm rot="16200000">
            <a:off x="-827166" y="2932610"/>
            <a:ext cx="6274791" cy="4419601"/>
          </a:xfrm>
          <a:prstGeom prst="rect">
            <a:avLst/>
          </a:prstGeom>
          <a:noFill/>
        </p:spPr>
      </p:pic>
      <p:sp>
        <p:nvSpPr>
          <p:cNvPr id="33" name="TextBox 32"/>
          <p:cNvSpPr txBox="1"/>
          <p:nvPr/>
        </p:nvSpPr>
        <p:spPr>
          <a:xfrm>
            <a:off x="4480034" y="7590556"/>
            <a:ext cx="4343400" cy="707886"/>
          </a:xfrm>
          <a:prstGeom prst="rect">
            <a:avLst/>
          </a:prstGeom>
          <a:noFill/>
        </p:spPr>
        <p:txBody>
          <a:bodyPr wrap="square" rtlCol="0">
            <a:spAutoFit/>
          </a:bodyPr>
          <a:lstStyle/>
          <a:p>
            <a:r>
              <a:rPr lang="en-US" sz="2000" dirty="0">
                <a:latin typeface="Arial Narrow Regular"/>
              </a:rPr>
              <a:t>ZA800-300B </a:t>
            </a:r>
          </a:p>
          <a:p>
            <a:r>
              <a:rPr lang="en-US" sz="2000" dirty="0">
                <a:latin typeface="Arial Narrow Regular"/>
              </a:rPr>
              <a:t>aluminum trench drain</a:t>
            </a:r>
          </a:p>
        </p:txBody>
      </p:sp>
      <p:sp>
        <p:nvSpPr>
          <p:cNvPr id="28" name="TextBox 27"/>
          <p:cNvSpPr txBox="1"/>
          <p:nvPr/>
        </p:nvSpPr>
        <p:spPr>
          <a:xfrm>
            <a:off x="8382741" y="8398014"/>
            <a:ext cx="3840480" cy="1015663"/>
          </a:xfrm>
          <a:prstGeom prst="rect">
            <a:avLst/>
          </a:prstGeom>
          <a:noFill/>
        </p:spPr>
        <p:txBody>
          <a:bodyPr wrap="square" rtlCol="0">
            <a:spAutoFit/>
          </a:bodyPr>
          <a:lstStyle/>
          <a:p>
            <a:r>
              <a:rPr lang="en-US" sz="2000" dirty="0">
                <a:solidFill>
                  <a:schemeClr val="tx2"/>
                </a:solidFill>
                <a:latin typeface="Arial Regular" charset="0"/>
              </a:rPr>
              <a:t>Compatible to pavers and stamped concrete allows for multiple hardscape materials</a:t>
            </a:r>
            <a:endParaRPr lang="uk-UA" sz="2000" dirty="0">
              <a:solidFill>
                <a:schemeClr val="tx2"/>
              </a:solidFill>
              <a:latin typeface="Arial Regular" charset="0"/>
            </a:endParaRPr>
          </a:p>
        </p:txBody>
      </p:sp>
      <p:sp>
        <p:nvSpPr>
          <p:cNvPr id="29" name="Oval 28"/>
          <p:cNvSpPr/>
          <p:nvPr/>
        </p:nvSpPr>
        <p:spPr>
          <a:xfrm>
            <a:off x="8290560" y="855726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0" name="Content Placeholder 2"/>
          <p:cNvSpPr txBox="1">
            <a:spLocks/>
          </p:cNvSpPr>
          <p:nvPr/>
        </p:nvSpPr>
        <p:spPr>
          <a:xfrm>
            <a:off x="76200" y="9430006"/>
            <a:ext cx="56388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5:23 Video:</a:t>
            </a:r>
          </a:p>
          <a:p>
            <a:pPr marL="0" indent="0">
              <a:buNone/>
            </a:pPr>
            <a:r>
              <a:rPr lang="en-US" sz="1800" dirty="0">
                <a:latin typeface="Arial Narrow" panose="020B0606020202030204" pitchFamily="34" charset="0"/>
                <a:hlinkClick r:id="rId3"/>
              </a:rPr>
              <a:t>Zurn Z5880 Stainless Steel Linear Shower Drain Introduction</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
        <p:nvSpPr>
          <p:cNvPr id="32" name="Content Placeholder 2"/>
          <p:cNvSpPr txBox="1">
            <a:spLocks/>
          </p:cNvSpPr>
          <p:nvPr/>
        </p:nvSpPr>
        <p:spPr>
          <a:xfrm>
            <a:off x="76200" y="8577232"/>
            <a:ext cx="56388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3:18 Video:</a:t>
            </a:r>
          </a:p>
          <a:p>
            <a:pPr marL="0" indent="0">
              <a:buNone/>
            </a:pPr>
            <a:r>
              <a:rPr lang="en-US" sz="1800" dirty="0">
                <a:latin typeface="Arial Narrow" panose="020B0606020202030204" pitchFamily="34" charset="0"/>
                <a:hlinkClick r:id="rId4"/>
              </a:rPr>
              <a:t>Zurn Z5880 Stainless Steel Linear Shower Drain Options</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3133963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value proposition</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features &amp; benefits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how it functions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design &amp; specify</a:t>
              </a:r>
              <a:endParaRPr lang="uk-UA" sz="3600"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summary</a:t>
              </a:r>
              <a:endParaRPr lang="uk-UA" sz="3600" dirty="0">
                <a:solidFill>
                  <a:srgbClr val="0A091B"/>
                </a:solidFill>
                <a:latin typeface="Arial Narrow Regular" charset="0"/>
              </a:endParaRPr>
            </a:p>
          </p:txBody>
        </p:sp>
      </p:grpSp>
      <p:grpSp>
        <p:nvGrpSpPr>
          <p:cNvPr id="21" name="Group 20"/>
          <p:cNvGrpSpPr/>
          <p:nvPr/>
        </p:nvGrpSpPr>
        <p:grpSpPr>
          <a:xfrm>
            <a:off x="9448800" y="7320052"/>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Tree>
    <p:extLst>
      <p:ext uri="{BB962C8B-B14F-4D97-AF65-F5344CB8AC3E}">
        <p14:creationId xmlns:p14="http://schemas.microsoft.com/office/powerpoint/2010/main" val="6483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p:cNvSpPr/>
          <p:nvPr/>
        </p:nvSpPr>
        <p:spPr>
          <a:xfrm>
            <a:off x="16459200" y="9410700"/>
            <a:ext cx="457200" cy="8763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features &amp; benefits</a:t>
            </a:r>
            <a:br>
              <a:rPr lang="en-US" dirty="0"/>
            </a:br>
            <a:r>
              <a:rPr lang="en-US" dirty="0"/>
              <a:t>catch basins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20</a:t>
            </a:fld>
            <a:endParaRPr b="0" dirty="0">
              <a:latin typeface="Arial Regular" charset="0"/>
            </a:endParaRPr>
          </a:p>
        </p:txBody>
      </p:sp>
      <p:sp>
        <p:nvSpPr>
          <p:cNvPr id="5" name="Rectangle 4"/>
          <p:cNvSpPr/>
          <p:nvPr/>
        </p:nvSpPr>
        <p:spPr>
          <a:xfrm>
            <a:off x="16923639" y="9164562"/>
            <a:ext cx="1143000" cy="9144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233542278"/>
              </p:ext>
            </p:extLst>
          </p:nvPr>
        </p:nvGraphicFramePr>
        <p:xfrm>
          <a:off x="990601" y="2058513"/>
          <a:ext cx="16154399" cy="2987040"/>
        </p:xfrm>
        <a:graphic>
          <a:graphicData uri="http://schemas.openxmlformats.org/drawingml/2006/table">
            <a:tbl>
              <a:tblPr firstRow="1" bandRow="1">
                <a:tableStyleId>{5C22544A-7EE6-4342-B048-85BDC9FD1C3A}</a:tableStyleId>
              </a:tblPr>
              <a:tblGrid>
                <a:gridCol w="599108">
                  <a:extLst>
                    <a:ext uri="{9D8B030D-6E8A-4147-A177-3AD203B41FA5}">
                      <a16:colId xmlns:a16="http://schemas.microsoft.com/office/drawing/2014/main" val="20000"/>
                    </a:ext>
                  </a:extLst>
                </a:gridCol>
                <a:gridCol w="2525091">
                  <a:extLst>
                    <a:ext uri="{9D8B030D-6E8A-4147-A177-3AD203B41FA5}">
                      <a16:colId xmlns:a16="http://schemas.microsoft.com/office/drawing/2014/main" val="20001"/>
                    </a:ext>
                  </a:extLst>
                </a:gridCol>
                <a:gridCol w="4114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2362200">
                  <a:extLst>
                    <a:ext uri="{9D8B030D-6E8A-4147-A177-3AD203B41FA5}">
                      <a16:colId xmlns:a16="http://schemas.microsoft.com/office/drawing/2014/main" val="20004"/>
                    </a:ext>
                  </a:extLst>
                </a:gridCol>
                <a:gridCol w="2133600">
                  <a:extLst>
                    <a:ext uri="{9D8B030D-6E8A-4147-A177-3AD203B41FA5}">
                      <a16:colId xmlns:a16="http://schemas.microsoft.com/office/drawing/2014/main" val="20005"/>
                    </a:ext>
                  </a:extLst>
                </a:gridCol>
                <a:gridCol w="2057400">
                  <a:extLst>
                    <a:ext uri="{9D8B030D-6E8A-4147-A177-3AD203B41FA5}">
                      <a16:colId xmlns:a16="http://schemas.microsoft.com/office/drawing/2014/main" val="20006"/>
                    </a:ext>
                  </a:extLst>
                </a:gridCol>
              </a:tblGrid>
              <a:tr h="389562">
                <a:tc>
                  <a:txBody>
                    <a:bodyPr/>
                    <a:lstStyle/>
                    <a:p>
                      <a:endParaRPr lang="en-US" sz="2000" dirty="0">
                        <a:latin typeface="Arial Narrow" panose="020B0606020202030204" pitchFamily="34" charset="0"/>
                      </a:endParaRPr>
                    </a:p>
                  </a:txBody>
                  <a:tcPr/>
                </a:tc>
                <a:tc>
                  <a:txBody>
                    <a:bodyPr/>
                    <a:lstStyle/>
                    <a:p>
                      <a:endParaRPr lang="en-US" sz="2000" dirty="0">
                        <a:latin typeface="Arial Narrow" panose="020B0606020202030204" pitchFamily="34" charset="0"/>
                      </a:endParaRPr>
                    </a:p>
                  </a:txBody>
                  <a:tcPr/>
                </a:tc>
                <a:tc>
                  <a:txBody>
                    <a:bodyPr/>
                    <a:lstStyle/>
                    <a:p>
                      <a:r>
                        <a:rPr lang="en-US" sz="2000" dirty="0">
                          <a:latin typeface="Arial Narrow" panose="020B0606020202030204" pitchFamily="34" charset="0"/>
                        </a:rPr>
                        <a:t>0% water absorption</a:t>
                      </a:r>
                    </a:p>
                    <a:p>
                      <a:r>
                        <a:rPr lang="en-US" sz="2000" dirty="0">
                          <a:latin typeface="Arial Narrow" panose="020B0606020202030204" pitchFamily="34" charset="0"/>
                        </a:rPr>
                        <a:t>corrosion resistant</a:t>
                      </a:r>
                    </a:p>
                  </a:txBody>
                  <a:tcPr/>
                </a:tc>
                <a:tc>
                  <a:txBody>
                    <a:bodyPr/>
                    <a:lstStyle/>
                    <a:p>
                      <a:r>
                        <a:rPr lang="en-US" sz="2000" dirty="0">
                          <a:latin typeface="Arial Narrow" panose="020B0606020202030204" pitchFamily="34" charset="0"/>
                        </a:rPr>
                        <a:t>fiberglass-polyester</a:t>
                      </a:r>
                    </a:p>
                  </a:txBody>
                  <a:tcPr/>
                </a:tc>
                <a:tc>
                  <a:txBody>
                    <a:bodyPr/>
                    <a:lstStyle/>
                    <a:p>
                      <a:r>
                        <a:rPr lang="en-US" sz="2000" dirty="0">
                          <a:latin typeface="Arial Narrow" panose="020B0606020202030204" pitchFamily="34" charset="0"/>
                        </a:rPr>
                        <a:t>fiberglass-vinyl ester</a:t>
                      </a:r>
                    </a:p>
                  </a:txBody>
                  <a:tcPr/>
                </a:tc>
                <a:tc>
                  <a:txBody>
                    <a:bodyPr/>
                    <a:lstStyle/>
                    <a:p>
                      <a:r>
                        <a:rPr lang="en-US" sz="2000" dirty="0">
                          <a:latin typeface="Arial Narrow" panose="020B0606020202030204" pitchFamily="34" charset="0"/>
                        </a:rPr>
                        <a:t>HDPE</a:t>
                      </a:r>
                      <a:r>
                        <a:rPr lang="en-US" sz="2000" baseline="0" dirty="0">
                          <a:latin typeface="Arial Narrow" panose="020B0606020202030204" pitchFamily="34" charset="0"/>
                        </a:rPr>
                        <a:t> high-density polyethylene</a:t>
                      </a:r>
                      <a:endParaRPr lang="en-US" sz="2000" dirty="0">
                        <a:latin typeface="Arial Narrow" panose="020B0606020202030204" pitchFamily="34" charset="0"/>
                      </a:endParaRPr>
                    </a:p>
                  </a:txBody>
                  <a:tcPr/>
                </a:tc>
                <a:tc>
                  <a:txBody>
                    <a:bodyPr/>
                    <a:lstStyle/>
                    <a:p>
                      <a:r>
                        <a:rPr lang="en-US" sz="2000" dirty="0">
                          <a:latin typeface="Arial Narrow" panose="020B0606020202030204" pitchFamily="34" charset="0"/>
                        </a:rPr>
                        <a:t>304 stainless steel (316 available)</a:t>
                      </a:r>
                    </a:p>
                  </a:txBody>
                  <a:tcPr/>
                </a:tc>
                <a:extLst>
                  <a:ext uri="{0D108BD9-81ED-4DB2-BD59-A6C34878D82A}">
                    <a16:rowId xmlns:a16="http://schemas.microsoft.com/office/drawing/2014/main" val="10000"/>
                  </a:ext>
                </a:extLst>
              </a:tr>
              <a:tr h="299663">
                <a:tc>
                  <a:txBody>
                    <a:bodyPr/>
                    <a:lstStyle/>
                    <a:p>
                      <a:r>
                        <a:rPr lang="en-US" sz="1400" dirty="0">
                          <a:latin typeface="Arial Narrow" panose="020B0606020202030204" pitchFamily="34" charset="0"/>
                        </a:rPr>
                        <a:t>817</a:t>
                      </a:r>
                    </a:p>
                  </a:txBody>
                  <a:tcPr/>
                </a:tc>
                <a:tc>
                  <a:txBody>
                    <a:bodyPr/>
                    <a:lstStyle/>
                    <a:p>
                      <a:r>
                        <a:rPr lang="en-US" sz="1400" dirty="0">
                          <a:latin typeface="Arial Narrow" panose="020B0606020202030204" pitchFamily="34" charset="0"/>
                        </a:rPr>
                        <a:t>6”x20”  12”x</a:t>
                      </a:r>
                      <a:r>
                        <a:rPr lang="en-US" sz="1400" baseline="0" dirty="0">
                          <a:latin typeface="Arial Narrow" panose="020B0606020202030204" pitchFamily="34" charset="0"/>
                        </a:rPr>
                        <a:t>24”   24”x24”</a:t>
                      </a:r>
                      <a:endParaRPr lang="en-US" sz="1400" dirty="0">
                        <a:latin typeface="Arial Narrow" panose="020B0606020202030204" pitchFamily="34" charset="0"/>
                      </a:endParaRPr>
                    </a:p>
                  </a:txBody>
                  <a:tcPr/>
                </a:tc>
                <a:tc>
                  <a:txBody>
                    <a:bodyPr/>
                    <a:lstStyle/>
                    <a:p>
                      <a:r>
                        <a:rPr lang="en-US" sz="1400" baseline="0" dirty="0">
                          <a:latin typeface="Arial Narrow" panose="020B0606020202030204" pitchFamily="34" charset="0"/>
                        </a:rPr>
                        <a:t>class A to class F grates; chemical resistant; heavy duty Z-frame; 4” 6” 8” standard outlet sizes – larger, custom made; complete frame and gate assembly</a:t>
                      </a:r>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yes=-ZFV</a:t>
                      </a:r>
                    </a:p>
                  </a:txBody>
                  <a:tcPr/>
                </a:tc>
                <a:tc>
                  <a:txBody>
                    <a:bodyPr/>
                    <a:lstStyle/>
                    <a:p>
                      <a:r>
                        <a:rPr lang="en-US" sz="1400" dirty="0">
                          <a:latin typeface="Arial Narrow" panose="020B0606020202030204" pitchFamily="34" charset="0"/>
                        </a:rPr>
                        <a:t>Yes-ZF</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1"/>
                  </a:ext>
                </a:extLst>
              </a:tr>
              <a:tr h="299663">
                <a:tc>
                  <a:txBody>
                    <a:bodyPr/>
                    <a:lstStyle/>
                    <a:p>
                      <a:r>
                        <a:rPr lang="en-US" sz="1400" dirty="0">
                          <a:latin typeface="Arial Narrow" panose="020B0606020202030204" pitchFamily="34" charset="0"/>
                        </a:rPr>
                        <a:t>874</a:t>
                      </a:r>
                    </a:p>
                  </a:txBody>
                  <a:tcPr/>
                </a:tc>
                <a:tc>
                  <a:txBody>
                    <a:bodyPr/>
                    <a:lstStyle/>
                    <a:p>
                      <a:r>
                        <a:rPr lang="en-US" sz="1400" dirty="0">
                          <a:latin typeface="Arial Narrow" panose="020B0606020202030204" pitchFamily="34" charset="0"/>
                        </a:rPr>
                        <a:t>inline</a:t>
                      </a:r>
                    </a:p>
                  </a:txBody>
                  <a:tcPr/>
                </a:tc>
                <a:tc>
                  <a:txBody>
                    <a:bodyPr/>
                    <a:lstStyle/>
                    <a:p>
                      <a:r>
                        <a:rPr lang="en-US" sz="1400" dirty="0">
                          <a:latin typeface="Arial Narrow" panose="020B0606020202030204" pitchFamily="34" charset="0"/>
                        </a:rPr>
                        <a:t>interlocking ends and flat bottom; class C and class F grates; FAA load rating</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yes</a:t>
                      </a: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2"/>
                  </a:ext>
                </a:extLst>
              </a:tr>
              <a:tr h="299663">
                <a:tc>
                  <a:txBody>
                    <a:bodyPr/>
                    <a:lstStyle/>
                    <a:p>
                      <a:r>
                        <a:rPr lang="en-US" sz="1400" dirty="0">
                          <a:latin typeface="Arial Narrow" panose="020B0606020202030204" pitchFamily="34" charset="0"/>
                        </a:rPr>
                        <a:t>887</a:t>
                      </a:r>
                    </a:p>
                  </a:txBody>
                  <a:tcPr/>
                </a:tc>
                <a:tc>
                  <a:txBody>
                    <a:bodyPr/>
                    <a:lstStyle/>
                    <a:p>
                      <a:r>
                        <a:rPr lang="en-US" sz="1400" dirty="0">
                          <a:latin typeface="Arial Narrow" panose="020B0606020202030204" pitchFamily="34" charset="0"/>
                        </a:rPr>
                        <a:t> 6”x20”  12”x24”  24”x24”</a:t>
                      </a:r>
                    </a:p>
                  </a:txBody>
                  <a:tcPr/>
                </a:tc>
                <a:tc>
                  <a:txBody>
                    <a:bodyPr/>
                    <a:lstStyle/>
                    <a:p>
                      <a:r>
                        <a:rPr lang="en-US" sz="1400" dirty="0">
                          <a:latin typeface="Arial Narrow" panose="020B0606020202030204" pitchFamily="34" charset="0"/>
                        </a:rPr>
                        <a:t>Interlocking ends, combination tie-down/leveling; integral frame,</a:t>
                      </a:r>
                      <a:r>
                        <a:rPr lang="en-US" sz="1400" baseline="0" dirty="0">
                          <a:latin typeface="Arial Narrow" panose="020B0606020202030204" pitchFamily="34" charset="0"/>
                        </a:rPr>
                        <a:t> integral frame, Dura-Coated cast iron grate; 3” 4” 6” standard outlet sizes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yes</a:t>
                      </a: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3"/>
                  </a:ext>
                </a:extLst>
              </a:tr>
              <a:tr h="299663">
                <a:tc>
                  <a:txBody>
                    <a:bodyPr/>
                    <a:lstStyle/>
                    <a:p>
                      <a:r>
                        <a:rPr lang="en-US" sz="1400" dirty="0">
                          <a:latin typeface="Arial Narrow" panose="020B0606020202030204" pitchFamily="34" charset="0"/>
                        </a:rPr>
                        <a:t>897</a:t>
                      </a:r>
                    </a:p>
                  </a:txBody>
                  <a:tcPr/>
                </a:tc>
                <a:tc>
                  <a:txBody>
                    <a:bodyPr/>
                    <a:lstStyle/>
                    <a:p>
                      <a:r>
                        <a:rPr lang="en-US" sz="1400" dirty="0">
                          <a:latin typeface="Arial Narrow" panose="020B0606020202030204" pitchFamily="34" charset="0"/>
                        </a:rPr>
                        <a:t>6”x20”  14.5”x24 1/8”   26”x24 1/8”</a:t>
                      </a:r>
                    </a:p>
                  </a:txBody>
                  <a:tcPr/>
                </a:tc>
                <a:tc>
                  <a:txBody>
                    <a:bodyPr/>
                    <a:lstStyle/>
                    <a:p>
                      <a:r>
                        <a:rPr lang="en-US" sz="1400" dirty="0">
                          <a:latin typeface="Arial Narrow" panose="020B0606020202030204" pitchFamily="34" charset="0"/>
                        </a:rPr>
                        <a:t>classes</a:t>
                      </a:r>
                      <a:r>
                        <a:rPr lang="en-US" sz="1400" baseline="0" dirty="0">
                          <a:latin typeface="Arial Narrow" panose="020B0606020202030204" pitchFamily="34" charset="0"/>
                        </a:rPr>
                        <a:t> A-E grates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yes</a:t>
                      </a:r>
                    </a:p>
                  </a:txBody>
                  <a:tcPr/>
                </a:tc>
                <a:extLst>
                  <a:ext uri="{0D108BD9-81ED-4DB2-BD59-A6C34878D82A}">
                    <a16:rowId xmlns:a16="http://schemas.microsoft.com/office/drawing/2014/main" val="10004"/>
                  </a:ext>
                </a:extLst>
              </a:tr>
            </a:tbl>
          </a:graphicData>
        </a:graphic>
      </p:graphicFrame>
      <p:pic>
        <p:nvPicPr>
          <p:cNvPr id="14" name="Picture 13" descr="Z-817 CB"/>
          <p:cNvPicPr>
            <a:picLocks noChangeAspect="1" noChangeArrowheads="1"/>
          </p:cNvPicPr>
          <p:nvPr/>
        </p:nvPicPr>
        <p:blipFill>
          <a:blip r:embed="rId2" cstate="print">
            <a:clrChange>
              <a:clrFrom>
                <a:srgbClr val="FFFFFF"/>
              </a:clrFrom>
              <a:clrTo>
                <a:srgbClr val="FFFFFF">
                  <a:alpha val="0"/>
                </a:srgbClr>
              </a:clrTo>
            </a:clrChange>
          </a:blip>
          <a:srcRect t="18933" r="2310" b="12321"/>
          <a:stretch>
            <a:fillRect/>
          </a:stretch>
        </p:blipFill>
        <p:spPr bwMode="auto">
          <a:xfrm>
            <a:off x="8382000" y="5082168"/>
            <a:ext cx="8920162" cy="4944624"/>
          </a:xfrm>
          <a:prstGeom prst="rect">
            <a:avLst/>
          </a:prstGeom>
          <a:noFill/>
        </p:spPr>
      </p:pic>
      <p:graphicFrame>
        <p:nvGraphicFramePr>
          <p:cNvPr id="15" name="Table 14"/>
          <p:cNvGraphicFramePr>
            <a:graphicFrameLocks noGrp="1"/>
          </p:cNvGraphicFramePr>
          <p:nvPr>
            <p:extLst>
              <p:ext uri="{D42A27DB-BD31-4B8C-83A1-F6EECF244321}">
                <p14:modId xmlns:p14="http://schemas.microsoft.com/office/powerpoint/2010/main" val="3189666301"/>
              </p:ext>
            </p:extLst>
          </p:nvPr>
        </p:nvGraphicFramePr>
        <p:xfrm>
          <a:off x="4648200" y="8633460"/>
          <a:ext cx="4841696" cy="640080"/>
        </p:xfrm>
        <a:graphic>
          <a:graphicData uri="http://schemas.openxmlformats.org/drawingml/2006/table">
            <a:tbl>
              <a:tblPr firstRow="1" bandRow="1">
                <a:tableStyleId>{5C22544A-7EE6-4342-B048-85BDC9FD1C3A}</a:tableStyleId>
              </a:tblPr>
              <a:tblGrid>
                <a:gridCol w="4841696">
                  <a:extLst>
                    <a:ext uri="{9D8B030D-6E8A-4147-A177-3AD203B41FA5}">
                      <a16:colId xmlns:a16="http://schemas.microsoft.com/office/drawing/2014/main" val="20000"/>
                    </a:ext>
                  </a:extLst>
                </a:gridCol>
              </a:tblGrid>
              <a:tr h="640080">
                <a:tc>
                  <a:txBody>
                    <a:bodyPr/>
                    <a:lstStyle/>
                    <a:p>
                      <a:pPr algn="ctr"/>
                      <a:r>
                        <a:rPr lang="en-US" sz="2000" b="0" i="0" dirty="0">
                          <a:solidFill>
                            <a:schemeClr val="tx1"/>
                          </a:solidFill>
                          <a:latin typeface="Arial Narrow Regular"/>
                        </a:rPr>
                        <a:t>Z817</a:t>
                      </a:r>
                      <a:r>
                        <a:rPr lang="en-US" sz="2000" b="0" i="0" baseline="0" dirty="0">
                          <a:solidFill>
                            <a:schemeClr val="tx1"/>
                          </a:solidFill>
                          <a:latin typeface="Arial Narrow Regular"/>
                        </a:rPr>
                        <a:t> Flo-Thru catch basins + connectors</a:t>
                      </a:r>
                      <a:endParaRPr lang="uk-UA" sz="2000" b="0" i="0" dirty="0">
                        <a:solidFill>
                          <a:schemeClr val="tx1"/>
                        </a:solidFill>
                        <a:latin typeface="Arial Narrow" panose="020B0606020202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7" name="TextBox 6"/>
          <p:cNvSpPr txBox="1"/>
          <p:nvPr/>
        </p:nvSpPr>
        <p:spPr>
          <a:xfrm>
            <a:off x="990600" y="5600700"/>
            <a:ext cx="6438900" cy="2246769"/>
          </a:xfrm>
          <a:prstGeom prst="rect">
            <a:avLst/>
          </a:prstGeom>
          <a:noFill/>
        </p:spPr>
        <p:txBody>
          <a:bodyPr wrap="square" rtlCol="0">
            <a:spAutoFit/>
          </a:bodyPr>
          <a:lstStyle/>
          <a:p>
            <a:r>
              <a:rPr lang="en-US" sz="2000" dirty="0">
                <a:solidFill>
                  <a:schemeClr val="accent1"/>
                </a:solidFill>
                <a:latin typeface="Arial Narrow Regular"/>
              </a:rPr>
              <a:t>Easy to install, yet tough enough to weather any storm, our catch basins secure water-tight pipe-to-structure connections to collect storm water and capture waste without fail. The patented high density polyethylene construction is painless to lift, cut and air weld in the field. Even though it’s lightweight, it’s heavy duty, so you save time, labor…and concern.</a:t>
            </a:r>
          </a:p>
        </p:txBody>
      </p:sp>
    </p:spTree>
    <p:extLst>
      <p:ext uri="{BB962C8B-B14F-4D97-AF65-F5344CB8AC3E}">
        <p14:creationId xmlns:p14="http://schemas.microsoft.com/office/powerpoint/2010/main" val="932944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features &amp; benefits</a:t>
            </a:r>
            <a:br>
              <a:rPr lang="en-US" dirty="0"/>
            </a:br>
            <a:r>
              <a:rPr lang="en-US" dirty="0"/>
              <a:t>oil separator</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21</a:t>
            </a:fld>
            <a:endParaRPr b="0" dirty="0">
              <a:latin typeface="Arial Regular" charset="0"/>
            </a:endParaRPr>
          </a:p>
        </p:txBody>
      </p:sp>
      <p:sp>
        <p:nvSpPr>
          <p:cNvPr id="5" name="Rectangle 4"/>
          <p:cNvSpPr/>
          <p:nvPr/>
        </p:nvSpPr>
        <p:spPr>
          <a:xfrm>
            <a:off x="16916400" y="8953500"/>
            <a:ext cx="1143000" cy="9144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746190390"/>
              </p:ext>
            </p:extLst>
          </p:nvPr>
        </p:nvGraphicFramePr>
        <p:xfrm>
          <a:off x="990601" y="2058513"/>
          <a:ext cx="16306799" cy="1219200"/>
        </p:xfrm>
        <a:graphic>
          <a:graphicData uri="http://schemas.openxmlformats.org/drawingml/2006/table">
            <a:tbl>
              <a:tblPr firstRow="1" bandRow="1">
                <a:tableStyleId>{5C22544A-7EE6-4342-B048-85BDC9FD1C3A}</a:tableStyleId>
              </a:tblPr>
              <a:tblGrid>
                <a:gridCol w="969288">
                  <a:extLst>
                    <a:ext uri="{9D8B030D-6E8A-4147-A177-3AD203B41FA5}">
                      <a16:colId xmlns:a16="http://schemas.microsoft.com/office/drawing/2014/main" val="20000"/>
                    </a:ext>
                  </a:extLst>
                </a:gridCol>
                <a:gridCol w="4085310">
                  <a:extLst>
                    <a:ext uri="{9D8B030D-6E8A-4147-A177-3AD203B41FA5}">
                      <a16:colId xmlns:a16="http://schemas.microsoft.com/office/drawing/2014/main" val="20001"/>
                    </a:ext>
                  </a:extLst>
                </a:gridCol>
                <a:gridCol w="9739352">
                  <a:extLst>
                    <a:ext uri="{9D8B030D-6E8A-4147-A177-3AD203B41FA5}">
                      <a16:colId xmlns:a16="http://schemas.microsoft.com/office/drawing/2014/main" val="20002"/>
                    </a:ext>
                  </a:extLst>
                </a:gridCol>
                <a:gridCol w="1512849">
                  <a:extLst>
                    <a:ext uri="{9D8B030D-6E8A-4147-A177-3AD203B41FA5}">
                      <a16:colId xmlns:a16="http://schemas.microsoft.com/office/drawing/2014/main" val="20003"/>
                    </a:ext>
                  </a:extLst>
                </a:gridCol>
              </a:tblGrid>
              <a:tr h="389562">
                <a:tc>
                  <a:txBody>
                    <a:bodyPr/>
                    <a:lstStyle/>
                    <a:p>
                      <a:endParaRPr lang="en-US" sz="2000" dirty="0">
                        <a:latin typeface="Arial Narrow" panose="020B0606020202030204" pitchFamily="34" charset="0"/>
                      </a:endParaRPr>
                    </a:p>
                  </a:txBody>
                  <a:tcPr/>
                </a:tc>
                <a:tc>
                  <a:txBody>
                    <a:bodyPr/>
                    <a:lstStyle/>
                    <a:p>
                      <a:endParaRPr lang="en-US" sz="2000" dirty="0">
                        <a:latin typeface="Arial Narrow" panose="020B0606020202030204" pitchFamily="34" charset="0"/>
                      </a:endParaRPr>
                    </a:p>
                  </a:txBody>
                  <a:tcPr/>
                </a:tc>
                <a:tc>
                  <a:txBody>
                    <a:bodyPr/>
                    <a:lstStyle/>
                    <a:p>
                      <a:r>
                        <a:rPr lang="en-US" sz="2000" dirty="0">
                          <a:latin typeface="Arial Narrow" panose="020B0606020202030204" pitchFamily="34" charset="0"/>
                        </a:rPr>
                        <a:t>0% water absorption</a:t>
                      </a:r>
                    </a:p>
                    <a:p>
                      <a:r>
                        <a:rPr lang="en-US" sz="2000" dirty="0">
                          <a:latin typeface="Arial Narrow" panose="020B0606020202030204" pitchFamily="34" charset="0"/>
                        </a:rPr>
                        <a:t>corrosion resistant</a:t>
                      </a:r>
                    </a:p>
                  </a:txBody>
                  <a:tcPr/>
                </a:tc>
                <a:tc>
                  <a:txBody>
                    <a:bodyPr/>
                    <a:lstStyle/>
                    <a:p>
                      <a:r>
                        <a:rPr lang="en-US" sz="2000" baseline="0" dirty="0">
                          <a:latin typeface="Arial Narrow" panose="020B0606020202030204" pitchFamily="34" charset="0"/>
                        </a:rPr>
                        <a:t>polyethylene</a:t>
                      </a:r>
                      <a:endParaRPr lang="en-US" sz="2000" dirty="0">
                        <a:latin typeface="Arial Narrow" panose="020B0606020202030204" pitchFamily="34" charset="0"/>
                      </a:endParaRPr>
                    </a:p>
                  </a:txBody>
                  <a:tcPr/>
                </a:tc>
                <a:extLst>
                  <a:ext uri="{0D108BD9-81ED-4DB2-BD59-A6C34878D82A}">
                    <a16:rowId xmlns:a16="http://schemas.microsoft.com/office/drawing/2014/main" val="10000"/>
                  </a:ext>
                </a:extLst>
              </a:tr>
              <a:tr h="299663">
                <a:tc>
                  <a:txBody>
                    <a:bodyPr/>
                    <a:lstStyle/>
                    <a:p>
                      <a:r>
                        <a:rPr lang="en-US" sz="1400" dirty="0">
                          <a:latin typeface="Arial Narrow" panose="020B0606020202030204" pitchFamily="34" charset="0"/>
                        </a:rPr>
                        <a:t>885</a:t>
                      </a:r>
                    </a:p>
                  </a:txBody>
                  <a:tcPr/>
                </a:tc>
                <a:tc>
                  <a:txBody>
                    <a:bodyPr/>
                    <a:lstStyle/>
                    <a:p>
                      <a:r>
                        <a:rPr lang="en-US" sz="1400" dirty="0">
                          <a:latin typeface="Arial Narrow" panose="020B0606020202030204" pitchFamily="34" charset="0"/>
                        </a:rPr>
                        <a:t>Single, double,</a:t>
                      </a:r>
                      <a:r>
                        <a:rPr lang="en-US" sz="1400" baseline="0" dirty="0">
                          <a:latin typeface="Arial Narrow" panose="020B0606020202030204" pitchFamily="34" charset="0"/>
                        </a:rPr>
                        <a:t> and triple configurations, in multiple capacities and various</a:t>
                      </a:r>
                      <a:r>
                        <a:rPr lang="en-US" sz="1400" dirty="0">
                          <a:latin typeface="Arial Narrow" panose="020B0606020202030204" pitchFamily="34" charset="0"/>
                        </a:rPr>
                        <a:t> diameters</a:t>
                      </a:r>
                    </a:p>
                  </a:txBody>
                  <a:tcPr/>
                </a:tc>
                <a:tc>
                  <a:txBody>
                    <a:bodyPr/>
                    <a:lstStyle/>
                    <a:p>
                      <a:r>
                        <a:rPr lang="en-US" sz="1400" dirty="0">
                          <a:latin typeface="Arial Narrow" panose="020B0606020202030204" pitchFamily="34" charset="0"/>
                        </a:rPr>
                        <a:t>¼” thick body; heavy-duty,</a:t>
                      </a:r>
                      <a:r>
                        <a:rPr lang="en-US" sz="1400" baseline="0" dirty="0">
                          <a:latin typeface="Arial Narrow" panose="020B0606020202030204" pitchFamily="34" charset="0"/>
                        </a:rPr>
                        <a:t> dura-coated steel frame and ¼” thick steel diamond plate covers with medium-duty top load classification; no-hub inlet/outlet with 2” diameter no-hub vent connections; long lasting</a:t>
                      </a:r>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yes</a:t>
                      </a:r>
                    </a:p>
                  </a:txBody>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3605" y="3675154"/>
            <a:ext cx="8244195" cy="635163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382705481"/>
              </p:ext>
            </p:extLst>
          </p:nvPr>
        </p:nvGraphicFramePr>
        <p:xfrm>
          <a:off x="4234124" y="9334500"/>
          <a:ext cx="4841696" cy="701040"/>
        </p:xfrm>
        <a:graphic>
          <a:graphicData uri="http://schemas.openxmlformats.org/drawingml/2006/table">
            <a:tbl>
              <a:tblPr firstRow="1" bandRow="1">
                <a:tableStyleId>{5C22544A-7EE6-4342-B048-85BDC9FD1C3A}</a:tableStyleId>
              </a:tblPr>
              <a:tblGrid>
                <a:gridCol w="4841696">
                  <a:extLst>
                    <a:ext uri="{9D8B030D-6E8A-4147-A177-3AD203B41FA5}">
                      <a16:colId xmlns:a16="http://schemas.microsoft.com/office/drawing/2014/main" val="20000"/>
                    </a:ext>
                  </a:extLst>
                </a:gridCol>
              </a:tblGrid>
              <a:tr h="169767">
                <a:tc>
                  <a:txBody>
                    <a:bodyPr/>
                    <a:lstStyle/>
                    <a:p>
                      <a:pPr algn="ctr"/>
                      <a:r>
                        <a:rPr lang="en-US" sz="2000" b="0" i="0" dirty="0">
                          <a:solidFill>
                            <a:schemeClr val="tx1"/>
                          </a:solidFill>
                          <a:latin typeface="Arial Narrow Regular"/>
                        </a:rPr>
                        <a:t>Z885</a:t>
                      </a:r>
                      <a:r>
                        <a:rPr lang="en-US" sz="2000" b="0" i="0" baseline="0" dirty="0">
                          <a:solidFill>
                            <a:schemeClr val="tx1"/>
                          </a:solidFill>
                          <a:latin typeface="Arial Narrow Regular"/>
                        </a:rPr>
                        <a:t> oil separator</a:t>
                      </a:r>
                    </a:p>
                    <a:p>
                      <a:pPr algn="ctr"/>
                      <a:endParaRPr lang="uk-UA" sz="2000" b="0" i="0" dirty="0">
                        <a:solidFill>
                          <a:schemeClr val="tx1"/>
                        </a:solidFill>
                        <a:latin typeface="Arial Narrow Regular"/>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90309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features &amp; benefits</a:t>
            </a:r>
            <a:br>
              <a:rPr lang="en-US" dirty="0"/>
            </a:br>
            <a:r>
              <a:rPr lang="en-US" dirty="0"/>
              <a:t>frames and grates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22</a:t>
            </a:fld>
            <a:endParaRPr b="0" dirty="0">
              <a:latin typeface="Arial Regular" charset="0"/>
            </a:endParaRPr>
          </a:p>
        </p:txBody>
      </p:sp>
      <p:sp>
        <p:nvSpPr>
          <p:cNvPr id="5" name="Rectangle 4"/>
          <p:cNvSpPr/>
          <p:nvPr/>
        </p:nvSpPr>
        <p:spPr>
          <a:xfrm>
            <a:off x="16916400" y="8953500"/>
            <a:ext cx="1143000" cy="9144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5" name="Group 18"/>
          <p:cNvGrpSpPr>
            <a:grpSpLocks noChangeAspect="1"/>
          </p:cNvGrpSpPr>
          <p:nvPr/>
        </p:nvGrpSpPr>
        <p:grpSpPr>
          <a:xfrm>
            <a:off x="10363200" y="6571752"/>
            <a:ext cx="8757935" cy="4763495"/>
            <a:chOff x="2505074" y="-669925"/>
            <a:chExt cx="13793790" cy="7502526"/>
          </a:xfrm>
        </p:grpSpPr>
        <p:grpSp>
          <p:nvGrpSpPr>
            <p:cNvPr id="16" name="Group 27"/>
            <p:cNvGrpSpPr>
              <a:grpSpLocks noChangeAspect="1"/>
            </p:cNvGrpSpPr>
            <p:nvPr/>
          </p:nvGrpSpPr>
          <p:grpSpPr bwMode="auto">
            <a:xfrm>
              <a:off x="4445000" y="-669925"/>
              <a:ext cx="11853864" cy="7502526"/>
              <a:chOff x="2352" y="-422"/>
              <a:chExt cx="7467" cy="4726"/>
            </a:xfrm>
          </p:grpSpPr>
          <p:pic>
            <p:nvPicPr>
              <p:cNvPr id="21" name="Picture 28"/>
              <p:cNvPicPr>
                <a:picLocks noChangeAspect="1" noChangeArrowheads="1"/>
              </p:cNvPicPr>
              <p:nvPr/>
            </p:nvPicPr>
            <p:blipFill>
              <a:blip r:embed="rId2" cstate="print"/>
              <a:srcRect/>
              <a:stretch>
                <a:fillRect/>
              </a:stretch>
            </p:blipFill>
            <p:spPr bwMode="auto">
              <a:xfrm>
                <a:off x="3703" y="-422"/>
                <a:ext cx="6116" cy="4726"/>
              </a:xfrm>
              <a:prstGeom prst="rect">
                <a:avLst/>
              </a:prstGeom>
              <a:noFill/>
              <a:ln w="9525">
                <a:noFill/>
                <a:miter lim="800000"/>
                <a:headEnd/>
                <a:tailEnd/>
              </a:ln>
            </p:spPr>
          </p:pic>
          <p:sp>
            <p:nvSpPr>
              <p:cNvPr id="20" name="AutoShape 26"/>
              <p:cNvSpPr>
                <a:spLocks noChangeAspect="1" noChangeArrowheads="1" noTextEdit="1"/>
              </p:cNvSpPr>
              <p:nvPr/>
            </p:nvSpPr>
            <p:spPr bwMode="auto">
              <a:xfrm>
                <a:off x="2352" y="1728"/>
                <a:ext cx="2805" cy="2167"/>
              </a:xfrm>
              <a:prstGeom prst="rect">
                <a:avLst/>
              </a:prstGeom>
              <a:noFill/>
              <a:ln w="9525">
                <a:noFill/>
                <a:miter lim="800000"/>
                <a:headEnd/>
                <a:tailEnd/>
              </a:ln>
            </p:spPr>
            <p:txBody>
              <a:bodyPr/>
              <a:lstStyle/>
              <a:p>
                <a:endParaRPr lang="en-US" sz="4050" dirty="0"/>
              </a:p>
            </p:txBody>
          </p:sp>
        </p:grpSp>
        <p:grpSp>
          <p:nvGrpSpPr>
            <p:cNvPr id="17" name="Group 22"/>
            <p:cNvGrpSpPr>
              <a:grpSpLocks noChangeAspect="1"/>
            </p:cNvGrpSpPr>
            <p:nvPr/>
          </p:nvGrpSpPr>
          <p:grpSpPr bwMode="auto">
            <a:xfrm>
              <a:off x="2505074" y="762000"/>
              <a:ext cx="5453063" cy="4213226"/>
              <a:chOff x="1578" y="480"/>
              <a:chExt cx="3435" cy="2654"/>
            </a:xfrm>
          </p:grpSpPr>
          <p:sp>
            <p:nvSpPr>
              <p:cNvPr id="18" name="AutoShape 21"/>
              <p:cNvSpPr>
                <a:spLocks noChangeAspect="1" noChangeArrowheads="1" noTextEdit="1"/>
              </p:cNvSpPr>
              <p:nvPr/>
            </p:nvSpPr>
            <p:spPr bwMode="auto">
              <a:xfrm>
                <a:off x="3168" y="768"/>
                <a:ext cx="1845" cy="1426"/>
              </a:xfrm>
              <a:prstGeom prst="rect">
                <a:avLst/>
              </a:prstGeom>
              <a:noFill/>
              <a:ln w="9525">
                <a:noFill/>
                <a:miter lim="800000"/>
                <a:headEnd/>
                <a:tailEnd/>
              </a:ln>
            </p:spPr>
            <p:txBody>
              <a:bodyPr/>
              <a:lstStyle/>
              <a:p>
                <a:endParaRPr lang="en-US" sz="4050" dirty="0"/>
              </a:p>
            </p:txBody>
          </p:sp>
          <p:pic>
            <p:nvPicPr>
              <p:cNvPr id="19" name="Picture 23"/>
              <p:cNvPicPr>
                <a:picLocks noChangeAspect="1" noChangeArrowheads="1"/>
              </p:cNvPicPr>
              <p:nvPr/>
            </p:nvPicPr>
            <p:blipFill>
              <a:blip r:embed="rId3" cstate="print"/>
              <a:srcRect/>
              <a:stretch>
                <a:fillRect/>
              </a:stretch>
            </p:blipFill>
            <p:spPr bwMode="auto">
              <a:xfrm>
                <a:off x="1578" y="480"/>
                <a:ext cx="3435" cy="2654"/>
              </a:xfrm>
              <a:prstGeom prst="rect">
                <a:avLst/>
              </a:prstGeom>
              <a:noFill/>
              <a:ln w="9525">
                <a:noFill/>
                <a:miter lim="800000"/>
                <a:headEnd/>
                <a:tailEnd/>
              </a:ln>
            </p:spPr>
          </p:pic>
        </p:grpSp>
      </p:grpSp>
      <p:graphicFrame>
        <p:nvGraphicFramePr>
          <p:cNvPr id="2" name="Table 1"/>
          <p:cNvGraphicFramePr>
            <a:graphicFrameLocks noGrp="1"/>
          </p:cNvGraphicFramePr>
          <p:nvPr>
            <p:extLst>
              <p:ext uri="{D42A27DB-BD31-4B8C-83A1-F6EECF244321}">
                <p14:modId xmlns:p14="http://schemas.microsoft.com/office/powerpoint/2010/main" val="2202330901"/>
              </p:ext>
            </p:extLst>
          </p:nvPr>
        </p:nvGraphicFramePr>
        <p:xfrm>
          <a:off x="990599" y="1943100"/>
          <a:ext cx="16535401" cy="5410200"/>
        </p:xfrm>
        <a:graphic>
          <a:graphicData uri="http://schemas.openxmlformats.org/drawingml/2006/table">
            <a:tbl>
              <a:tblPr firstRow="1" bandRow="1">
                <a:tableStyleId>{5C22544A-7EE6-4342-B048-85BDC9FD1C3A}</a:tableStyleId>
              </a:tblPr>
              <a:tblGrid>
                <a:gridCol w="544193">
                  <a:extLst>
                    <a:ext uri="{9D8B030D-6E8A-4147-A177-3AD203B41FA5}">
                      <a16:colId xmlns:a16="http://schemas.microsoft.com/office/drawing/2014/main" val="20000"/>
                    </a:ext>
                  </a:extLst>
                </a:gridCol>
                <a:gridCol w="1042725">
                  <a:extLst>
                    <a:ext uri="{9D8B030D-6E8A-4147-A177-3AD203B41FA5}">
                      <a16:colId xmlns:a16="http://schemas.microsoft.com/office/drawing/2014/main" val="20001"/>
                    </a:ext>
                  </a:extLst>
                </a:gridCol>
                <a:gridCol w="6033083">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gridCol w="2286000">
                  <a:extLst>
                    <a:ext uri="{9D8B030D-6E8A-4147-A177-3AD203B41FA5}">
                      <a16:colId xmlns:a16="http://schemas.microsoft.com/office/drawing/2014/main" val="20005"/>
                    </a:ext>
                  </a:extLst>
                </a:gridCol>
                <a:gridCol w="2590800">
                  <a:extLst>
                    <a:ext uri="{9D8B030D-6E8A-4147-A177-3AD203B41FA5}">
                      <a16:colId xmlns:a16="http://schemas.microsoft.com/office/drawing/2014/main" val="20006"/>
                    </a:ext>
                  </a:extLst>
                </a:gridCol>
              </a:tblGrid>
              <a:tr h="389562">
                <a:tc>
                  <a:txBody>
                    <a:bodyPr/>
                    <a:lstStyle/>
                    <a:p>
                      <a:endParaRPr lang="en-US" sz="2000" dirty="0">
                        <a:latin typeface="Arial Narrow" panose="020B0606020202030204" pitchFamily="34" charset="0"/>
                      </a:endParaRPr>
                    </a:p>
                  </a:txBody>
                  <a:tcPr/>
                </a:tc>
                <a:tc>
                  <a:txBody>
                    <a:bodyPr/>
                    <a:lstStyle/>
                    <a:p>
                      <a:endParaRPr lang="en-US" sz="2000" dirty="0">
                        <a:latin typeface="Arial Narrow" panose="020B0606020202030204" pitchFamily="34" charset="0"/>
                      </a:endParaRPr>
                    </a:p>
                  </a:txBody>
                  <a:tcPr/>
                </a:tc>
                <a:tc>
                  <a:txBody>
                    <a:bodyPr/>
                    <a:lstStyle/>
                    <a:p>
                      <a:r>
                        <a:rPr lang="en-US" sz="2000" dirty="0">
                          <a:latin typeface="Arial Narrow" panose="020B0606020202030204" pitchFamily="34" charset="0"/>
                        </a:rPr>
                        <a:t>corrosion resistant</a:t>
                      </a:r>
                    </a:p>
                  </a:txBody>
                  <a:tcPr/>
                </a:tc>
                <a:tc>
                  <a:txBody>
                    <a:bodyPr/>
                    <a:lstStyle/>
                    <a:p>
                      <a:r>
                        <a:rPr lang="en-US" sz="2000" dirty="0">
                          <a:latin typeface="Arial Narrow" panose="020B0606020202030204" pitchFamily="34" charset="0"/>
                        </a:rPr>
                        <a:t>light-duty grates</a:t>
                      </a:r>
                    </a:p>
                    <a:p>
                      <a:r>
                        <a:rPr lang="en-US" sz="1100" dirty="0">
                          <a:latin typeface="Arial Narrow" panose="020B0606020202030204" pitchFamily="34" charset="0"/>
                        </a:rPr>
                        <a:t>(to 2,000 lbs/ft)</a:t>
                      </a:r>
                    </a:p>
                  </a:txBody>
                  <a:tcPr/>
                </a:tc>
                <a:tc>
                  <a:txBody>
                    <a:bodyPr/>
                    <a:lstStyle/>
                    <a:p>
                      <a:r>
                        <a:rPr lang="en-US" sz="2000" dirty="0">
                          <a:latin typeface="Arial Narrow" panose="020B0606020202030204" pitchFamily="34" charset="0"/>
                        </a:rPr>
                        <a:t>medium-duty grates</a:t>
                      </a:r>
                    </a:p>
                    <a:p>
                      <a:r>
                        <a:rPr lang="en-US" sz="1100" dirty="0">
                          <a:latin typeface="Arial Narrow" panose="020B0606020202030204" pitchFamily="34" charset="0"/>
                        </a:rPr>
                        <a:t>(to 4,999 lbs/ft)</a:t>
                      </a:r>
                    </a:p>
                  </a:txBody>
                  <a:tcPr/>
                </a:tc>
                <a:tc>
                  <a:txBody>
                    <a:bodyPr/>
                    <a:lstStyle/>
                    <a:p>
                      <a:r>
                        <a:rPr lang="en-US" sz="2000" dirty="0">
                          <a:latin typeface="Arial Narrow" panose="020B0606020202030204" pitchFamily="34" charset="0"/>
                        </a:rPr>
                        <a:t>heavy</a:t>
                      </a:r>
                      <a:r>
                        <a:rPr lang="en-US" sz="2000" baseline="0" dirty="0">
                          <a:latin typeface="Arial Narrow" panose="020B0606020202030204" pitchFamily="34" charset="0"/>
                        </a:rPr>
                        <a:t>-duty grates</a:t>
                      </a:r>
                    </a:p>
                    <a:p>
                      <a:r>
                        <a:rPr lang="en-US" sz="1100" baseline="0" dirty="0">
                          <a:latin typeface="Arial Narrow" panose="020B0606020202030204" pitchFamily="34" charset="0"/>
                        </a:rPr>
                        <a:t>(to 7,499 lbs/ft)</a:t>
                      </a:r>
                      <a:endParaRPr lang="en-US" sz="1100" dirty="0">
                        <a:latin typeface="Arial Narrow" panose="020B0606020202030204" pitchFamily="34" charset="0"/>
                      </a:endParaRPr>
                    </a:p>
                  </a:txBody>
                  <a:tcPr/>
                </a:tc>
                <a:tc>
                  <a:txBody>
                    <a:bodyPr/>
                    <a:lstStyle/>
                    <a:p>
                      <a:r>
                        <a:rPr lang="en-US" sz="2000" dirty="0">
                          <a:latin typeface="Arial Narrow" panose="020B0606020202030204" pitchFamily="34" charset="0"/>
                        </a:rPr>
                        <a:t>extra</a:t>
                      </a:r>
                      <a:r>
                        <a:rPr lang="en-US" sz="2000" baseline="0" dirty="0">
                          <a:latin typeface="Arial Narrow" panose="020B0606020202030204" pitchFamily="34" charset="0"/>
                        </a:rPr>
                        <a:t> heavy-duty grates</a:t>
                      </a:r>
                    </a:p>
                    <a:p>
                      <a:r>
                        <a:rPr lang="en-US" sz="1100" baseline="0" dirty="0">
                          <a:latin typeface="Arial Narrow" panose="020B0606020202030204" pitchFamily="34" charset="0"/>
                        </a:rPr>
                        <a:t>(to 10,000 lbs/ft)</a:t>
                      </a:r>
                      <a:endParaRPr lang="en-US" sz="1100" dirty="0">
                        <a:latin typeface="Arial Narrow" panose="020B0606020202030204" pitchFamily="34" charset="0"/>
                      </a:endParaRPr>
                    </a:p>
                  </a:txBody>
                  <a:tcPr/>
                </a:tc>
                <a:extLst>
                  <a:ext uri="{0D108BD9-81ED-4DB2-BD59-A6C34878D82A}">
                    <a16:rowId xmlns:a16="http://schemas.microsoft.com/office/drawing/2014/main" val="10000"/>
                  </a:ext>
                </a:extLst>
              </a:tr>
              <a:tr h="299663">
                <a:tc>
                  <a:txBody>
                    <a:bodyPr/>
                    <a:lstStyle/>
                    <a:p>
                      <a:r>
                        <a:rPr lang="en-US" sz="1400" dirty="0">
                          <a:latin typeface="Arial Narrow" panose="020B0606020202030204" pitchFamily="34" charset="0"/>
                        </a:rPr>
                        <a:t>780</a:t>
                      </a:r>
                    </a:p>
                  </a:txBody>
                  <a:tcPr/>
                </a:tc>
                <a:tc>
                  <a:txBody>
                    <a:bodyPr/>
                    <a:lstStyle/>
                    <a:p>
                      <a:r>
                        <a:rPr lang="en-US" sz="1400" dirty="0">
                          <a:latin typeface="Arial Narrow" panose="020B0606020202030204" pitchFamily="34" charset="0"/>
                        </a:rPr>
                        <a:t>6.5”x18”</a:t>
                      </a:r>
                    </a:p>
                  </a:txBody>
                  <a:tcPr/>
                </a:tc>
                <a:tc>
                  <a:txBody>
                    <a:bodyPr/>
                    <a:lstStyle/>
                    <a:p>
                      <a:r>
                        <a:rPr lang="en-US" sz="1400" dirty="0">
                          <a:latin typeface="Arial Narrow" panose="020B0606020202030204" pitchFamily="34" charset="0"/>
                        </a:rPr>
                        <a:t>decorative</a:t>
                      </a:r>
                      <a:r>
                        <a:rPr lang="en-US" sz="1400" baseline="0" dirty="0">
                          <a:latin typeface="Arial Narrow" panose="020B0606020202030204" pitchFamily="34" charset="0"/>
                        </a:rPr>
                        <a:t> grate only or w</a:t>
                      </a:r>
                      <a:r>
                        <a:rPr lang="en-US" sz="1400" dirty="0">
                          <a:latin typeface="Arial Narrow" panose="020B0606020202030204" pitchFamily="34" charset="0"/>
                        </a:rPr>
                        <a:t>ith anchor strips, vandal</a:t>
                      </a:r>
                      <a:r>
                        <a:rPr lang="en-US" sz="1400" baseline="0" dirty="0">
                          <a:latin typeface="Arial Narrow" panose="020B0606020202030204" pitchFamily="34" charset="0"/>
                        </a:rPr>
                        <a:t>-proof secured top</a:t>
                      </a:r>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polished</a:t>
                      </a:r>
                      <a:r>
                        <a:rPr lang="en-US" sz="1400" baseline="0" dirty="0">
                          <a:latin typeface="Arial Narrow" panose="020B0606020202030204" pitchFamily="34" charset="0"/>
                        </a:rPr>
                        <a:t> bronze or polished nickel bronze</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1"/>
                  </a:ext>
                </a:extLst>
              </a:tr>
              <a:tr h="299663">
                <a:tc>
                  <a:txBody>
                    <a:bodyPr/>
                    <a:lstStyle/>
                    <a:p>
                      <a:r>
                        <a:rPr lang="en-US" sz="1400" dirty="0">
                          <a:latin typeface="Arial Narrow" panose="020B0606020202030204" pitchFamily="34" charset="0"/>
                        </a:rPr>
                        <a:t>784</a:t>
                      </a:r>
                    </a:p>
                  </a:txBody>
                  <a:tcPr/>
                </a:tc>
                <a:tc>
                  <a:txBody>
                    <a:bodyPr/>
                    <a:lstStyle/>
                    <a:p>
                      <a:r>
                        <a:rPr lang="en-US" sz="1400" dirty="0">
                          <a:latin typeface="Arial Narrow" panose="020B0606020202030204" pitchFamily="34" charset="0"/>
                        </a:rPr>
                        <a:t>12”x24”</a:t>
                      </a:r>
                    </a:p>
                  </a:txBody>
                  <a:tcPr/>
                </a:tc>
                <a:tc>
                  <a:txBody>
                    <a:bodyPr/>
                    <a:lstStyle/>
                    <a:p>
                      <a:r>
                        <a:rPr lang="en-US" sz="1400" baseline="0" dirty="0">
                          <a:latin typeface="Arial Narrow" panose="020B0606020202030204" pitchFamily="34" charset="0"/>
                        </a:rPr>
                        <a:t>grate only or with vandal-proof secured top</a:t>
                      </a:r>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polished bronze</a:t>
                      </a:r>
                      <a:r>
                        <a:rPr lang="en-US" sz="1400" baseline="0" dirty="0">
                          <a:latin typeface="Arial Narrow" panose="020B0606020202030204" pitchFamily="34" charset="0"/>
                        </a:rPr>
                        <a:t> and polished nickel bronze</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2"/>
                  </a:ext>
                </a:extLst>
              </a:tr>
              <a:tr h="299663">
                <a:tc>
                  <a:txBody>
                    <a:bodyPr/>
                    <a:lstStyle/>
                    <a:p>
                      <a:r>
                        <a:rPr lang="en-US" sz="1400" dirty="0">
                          <a:latin typeface="Arial Narrow" panose="020B0606020202030204" pitchFamily="34" charset="0"/>
                        </a:rPr>
                        <a:t>792</a:t>
                      </a:r>
                    </a:p>
                  </a:txBody>
                  <a:tcPr/>
                </a:tc>
                <a:tc>
                  <a:txBody>
                    <a:bodyPr/>
                    <a:lstStyle/>
                    <a:p>
                      <a:r>
                        <a:rPr lang="en-US" sz="1400" dirty="0">
                          <a:latin typeface="Arial Narrow" panose="020B0606020202030204" pitchFamily="34" charset="0"/>
                        </a:rPr>
                        <a:t>12”x20”</a:t>
                      </a:r>
                    </a:p>
                  </a:txBody>
                  <a:tcPr/>
                </a:tc>
                <a:tc>
                  <a:txBody>
                    <a:bodyPr/>
                    <a:lstStyle/>
                    <a:p>
                      <a:r>
                        <a:rPr lang="en-US" sz="1400" baseline="0" dirty="0">
                          <a:latin typeface="Arial Narrow" panose="020B0606020202030204" pitchFamily="34" charset="0"/>
                        </a:rPr>
                        <a:t>fabricated steel frame with anchor straps, vandal-proof secured top option</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dura-coated cast iron or with bronze, polished bronze, or polished nickel bronze</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3"/>
                  </a:ext>
                </a:extLst>
              </a:tr>
              <a:tr h="299663">
                <a:tc>
                  <a:txBody>
                    <a:bodyPr/>
                    <a:lstStyle/>
                    <a:p>
                      <a:r>
                        <a:rPr lang="en-US" sz="1400" dirty="0">
                          <a:latin typeface="Arial Narrow" panose="020B0606020202030204" pitchFamily="34" charset="0"/>
                        </a:rPr>
                        <a:t>706</a:t>
                      </a:r>
                    </a:p>
                  </a:txBody>
                  <a:tcPr/>
                </a:tc>
                <a:tc>
                  <a:txBody>
                    <a:bodyPr/>
                    <a:lstStyle/>
                    <a:p>
                      <a:r>
                        <a:rPr lang="en-US" sz="1400" dirty="0">
                          <a:latin typeface="Arial Narrow" panose="020B0606020202030204" pitchFamily="34" charset="0"/>
                        </a:rPr>
                        <a:t>6”x120”</a:t>
                      </a:r>
                    </a:p>
                  </a:txBody>
                  <a:tcPr/>
                </a:tc>
                <a:tc>
                  <a:txBody>
                    <a:bodyPr/>
                    <a:lstStyle/>
                    <a:p>
                      <a:r>
                        <a:rPr lang="en-US" sz="1400" dirty="0">
                          <a:latin typeface="Arial Narrow" panose="020B0606020202030204" pitchFamily="34" charset="0"/>
                        </a:rPr>
                        <a:t>heavy</a:t>
                      </a:r>
                      <a:r>
                        <a:rPr lang="en-US" sz="1400" baseline="0" dirty="0">
                          <a:latin typeface="Arial Narrow" panose="020B0606020202030204" pitchFamily="34" charset="0"/>
                        </a:rPr>
                        <a:t>-duty frame, co-plane straps to keep rails parallel</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ductile</a:t>
                      </a:r>
                      <a:r>
                        <a:rPr lang="en-US" sz="1400" baseline="0" dirty="0">
                          <a:latin typeface="Arial Narrow" panose="020B0606020202030204" pitchFamily="34" charset="0"/>
                        </a:rPr>
                        <a:t> iron + other options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4"/>
                  </a:ext>
                </a:extLst>
              </a:tr>
              <a:tr h="299663">
                <a:tc>
                  <a:txBody>
                    <a:bodyPr/>
                    <a:lstStyle/>
                    <a:p>
                      <a:r>
                        <a:rPr lang="en-US" sz="1400" dirty="0">
                          <a:latin typeface="Arial Narrow" panose="020B0606020202030204" pitchFamily="34" charset="0"/>
                        </a:rPr>
                        <a:t>712</a:t>
                      </a:r>
                    </a:p>
                  </a:txBody>
                  <a:tcPr/>
                </a:tc>
                <a:tc>
                  <a:txBody>
                    <a:bodyPr/>
                    <a:lstStyle/>
                    <a:p>
                      <a:r>
                        <a:rPr lang="en-US" sz="1400" dirty="0">
                          <a:latin typeface="Arial Narrow" panose="020B0606020202030204" pitchFamily="34" charset="0"/>
                        </a:rPr>
                        <a:t>12”x120”</a:t>
                      </a:r>
                    </a:p>
                  </a:txBody>
                  <a:tcPr/>
                </a:tc>
                <a:tc>
                  <a:txBody>
                    <a:bodyPr/>
                    <a:lstStyle/>
                    <a:p>
                      <a:r>
                        <a:rPr lang="en-US" sz="1400" dirty="0">
                          <a:latin typeface="Arial Narrow" panose="020B0606020202030204" pitchFamily="34" charset="0"/>
                        </a:rPr>
                        <a:t>powder coated heavy-duty</a:t>
                      </a:r>
                      <a:r>
                        <a:rPr lang="en-US" sz="1400" baseline="0" dirty="0">
                          <a:latin typeface="Arial Narrow" panose="020B0606020202030204" pitchFamily="34" charset="0"/>
                        </a:rPr>
                        <a:t> carbon steel frame, co-plane straps, 4-corner grate lock down</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ductile iron + other options</a:t>
                      </a: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5"/>
                  </a:ext>
                </a:extLst>
              </a:tr>
              <a:tr h="299663">
                <a:tc>
                  <a:txBody>
                    <a:bodyPr/>
                    <a:lstStyle/>
                    <a:p>
                      <a:r>
                        <a:rPr lang="en-US" sz="1400" dirty="0">
                          <a:latin typeface="Arial Narrow" panose="020B0606020202030204" pitchFamily="34" charset="0"/>
                        </a:rPr>
                        <a:t>717</a:t>
                      </a:r>
                    </a:p>
                  </a:txBody>
                  <a:tcPr/>
                </a:tc>
                <a:tc>
                  <a:txBody>
                    <a:bodyPr/>
                    <a:lstStyle/>
                    <a:p>
                      <a:r>
                        <a:rPr lang="en-US" sz="1400" dirty="0">
                          <a:latin typeface="Arial Narrow" panose="020B0606020202030204" pitchFamily="34" charset="0"/>
                        </a:rPr>
                        <a:t>17”X80”</a:t>
                      </a:r>
                    </a:p>
                  </a:txBody>
                  <a:tcPr/>
                </a:tc>
                <a:tc>
                  <a:txBody>
                    <a:bodyPr/>
                    <a:lstStyle/>
                    <a:p>
                      <a:r>
                        <a:rPr lang="en-US" sz="1400" dirty="0">
                          <a:latin typeface="Arial Narrow" panose="020B0606020202030204" pitchFamily="34" charset="0"/>
                        </a:rPr>
                        <a:t>heavy-duty frame, 4-corner grate lock down, co-plane straps</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ductile</a:t>
                      </a:r>
                      <a:r>
                        <a:rPr lang="en-US" sz="1400" baseline="0" dirty="0">
                          <a:latin typeface="Arial Narrow" panose="020B0606020202030204" pitchFamily="34" charset="0"/>
                        </a:rPr>
                        <a:t> iron + other options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6"/>
                  </a:ext>
                </a:extLst>
              </a:tr>
              <a:tr h="299663">
                <a:tc>
                  <a:txBody>
                    <a:bodyPr/>
                    <a:lstStyle/>
                    <a:p>
                      <a:r>
                        <a:rPr lang="en-US" sz="1400" dirty="0">
                          <a:latin typeface="Arial Narrow" panose="020B0606020202030204" pitchFamily="34" charset="0"/>
                        </a:rPr>
                        <a:t>723</a:t>
                      </a:r>
                    </a:p>
                  </a:txBody>
                  <a:tcPr/>
                </a:tc>
                <a:tc>
                  <a:txBody>
                    <a:bodyPr/>
                    <a:lstStyle/>
                    <a:p>
                      <a:r>
                        <a:rPr lang="en-US" sz="1400" dirty="0">
                          <a:latin typeface="Arial Narrow" panose="020B0606020202030204" pitchFamily="34" charset="0"/>
                        </a:rPr>
                        <a:t>23”x80”</a:t>
                      </a:r>
                    </a:p>
                  </a:txBody>
                  <a:tcPr/>
                </a:tc>
                <a:tc>
                  <a:txBody>
                    <a:bodyPr/>
                    <a:lstStyle/>
                    <a:p>
                      <a:r>
                        <a:rPr lang="en-US" sz="1400" dirty="0">
                          <a:latin typeface="Arial Narrow" panose="020B0606020202030204" pitchFamily="34" charset="0"/>
                        </a:rPr>
                        <a:t>heavy-duty frame, co-plane straps to keep rails parallel, 4 corner grate lock</a:t>
                      </a:r>
                      <a:r>
                        <a:rPr lang="en-US" sz="1400" baseline="0" dirty="0">
                          <a:latin typeface="Arial Narrow" panose="020B0606020202030204" pitchFamily="34" charset="0"/>
                        </a:rPr>
                        <a:t> down</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stainless</a:t>
                      </a:r>
                      <a:r>
                        <a:rPr lang="en-US" sz="1400" baseline="0" dirty="0">
                          <a:latin typeface="Arial Narrow" panose="020B0606020202030204" pitchFamily="34" charset="0"/>
                        </a:rPr>
                        <a:t> steel + other options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7"/>
                  </a:ext>
                </a:extLst>
              </a:tr>
              <a:tr h="299663">
                <a:tc>
                  <a:txBody>
                    <a:bodyPr/>
                    <a:lstStyle/>
                    <a:p>
                      <a:r>
                        <a:rPr lang="en-US" sz="1400" dirty="0">
                          <a:latin typeface="Arial Narrow" panose="020B0606020202030204" pitchFamily="34" charset="0"/>
                        </a:rPr>
                        <a:t>726</a:t>
                      </a:r>
                    </a:p>
                  </a:txBody>
                  <a:tcPr/>
                </a:tc>
                <a:tc>
                  <a:txBody>
                    <a:bodyPr/>
                    <a:lstStyle/>
                    <a:p>
                      <a:r>
                        <a:rPr lang="en-US" sz="1400" dirty="0">
                          <a:latin typeface="Arial Narrow" panose="020B0606020202030204" pitchFamily="34" charset="0"/>
                        </a:rPr>
                        <a:t>26.25”x21”</a:t>
                      </a:r>
                    </a:p>
                  </a:txBody>
                  <a:tcPr/>
                </a:tc>
                <a:tc>
                  <a:txBody>
                    <a:bodyPr/>
                    <a:lstStyle/>
                    <a:p>
                      <a:r>
                        <a:rPr lang="en-US" sz="1400" dirty="0">
                          <a:latin typeface="Arial Narrow" panose="020B0606020202030204" pitchFamily="34" charset="0"/>
                        </a:rPr>
                        <a:t>heavy-duty rated class C load classification (p to 56,200</a:t>
                      </a:r>
                      <a:r>
                        <a:rPr lang="en-US" sz="1400" baseline="0" dirty="0">
                          <a:latin typeface="Arial Narrow" panose="020B0606020202030204" pitchFamily="34" charset="0"/>
                        </a:rPr>
                        <a:t> lbs/ft)</a:t>
                      </a:r>
                      <a:r>
                        <a:rPr lang="en-US" sz="1400" dirty="0">
                          <a:latin typeface="Arial Narrow" panose="020B0606020202030204" pitchFamily="34" charset="0"/>
                        </a:rPr>
                        <a:t>, co-plane straps, 4-corner grate lock down</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ductile iron,</a:t>
                      </a:r>
                      <a:r>
                        <a:rPr lang="en-US" sz="1400" baseline="0" dirty="0">
                          <a:latin typeface="Arial Narrow" panose="020B0606020202030204" pitchFamily="34" charset="0"/>
                        </a:rPr>
                        <a:t> </a:t>
                      </a:r>
                      <a:r>
                        <a:rPr lang="en-US" sz="1400" dirty="0">
                          <a:latin typeface="Arial Narrow" panose="020B0606020202030204" pitchFamily="34" charset="0"/>
                        </a:rPr>
                        <a:t>galvanized</a:t>
                      </a:r>
                      <a:r>
                        <a:rPr lang="en-US" sz="1400" baseline="0" dirty="0">
                          <a:latin typeface="Arial Narrow" panose="020B0606020202030204" pitchFamily="34" charset="0"/>
                        </a:rPr>
                        <a:t> steel or stainless steel + other options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8"/>
                  </a:ext>
                </a:extLst>
              </a:tr>
              <a:tr h="299663">
                <a:tc>
                  <a:txBody>
                    <a:bodyPr/>
                    <a:lstStyle/>
                    <a:p>
                      <a:r>
                        <a:rPr lang="en-US" sz="1400" dirty="0">
                          <a:latin typeface="Arial Narrow" panose="020B0606020202030204" pitchFamily="34" charset="0"/>
                        </a:rPr>
                        <a:t>793</a:t>
                      </a:r>
                    </a:p>
                  </a:txBody>
                  <a:tcPr/>
                </a:tc>
                <a:tc>
                  <a:txBody>
                    <a:bodyPr/>
                    <a:lstStyle/>
                    <a:p>
                      <a:r>
                        <a:rPr lang="en-US" sz="1400" dirty="0">
                          <a:latin typeface="Arial Narrow" panose="020B0606020202030204" pitchFamily="34" charset="0"/>
                        </a:rPr>
                        <a:t>12”x24”</a:t>
                      </a:r>
                    </a:p>
                  </a:txBody>
                  <a:tcPr/>
                </a:tc>
                <a:tc>
                  <a:txBody>
                    <a:bodyPr/>
                    <a:lstStyle/>
                    <a:p>
                      <a:r>
                        <a:rPr lang="en-US" sz="1400" baseline="0" dirty="0">
                          <a:latin typeface="Arial Narrow" panose="020B0606020202030204" pitchFamily="34" charset="0"/>
                        </a:rPr>
                        <a:t>with fabricated steel frame with anchor straps </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dura-coated</a:t>
                      </a:r>
                      <a:r>
                        <a:rPr lang="en-US" sz="1400" baseline="0" dirty="0">
                          <a:latin typeface="Arial Narrow" panose="020B0606020202030204" pitchFamily="34" charset="0"/>
                        </a:rPr>
                        <a:t> cast iron or galvanized cast iron</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extLst>
                  <a:ext uri="{0D108BD9-81ED-4DB2-BD59-A6C34878D82A}">
                    <a16:rowId xmlns:a16="http://schemas.microsoft.com/office/drawing/2014/main" val="10009"/>
                  </a:ext>
                </a:extLst>
              </a:tr>
              <a:tr h="299663">
                <a:tc>
                  <a:txBody>
                    <a:bodyPr/>
                    <a:lstStyle/>
                    <a:p>
                      <a:r>
                        <a:rPr lang="en-US" sz="1400" dirty="0">
                          <a:latin typeface="Arial Narrow" panose="020B0606020202030204" pitchFamily="34" charset="0"/>
                        </a:rPr>
                        <a:t>782</a:t>
                      </a:r>
                    </a:p>
                  </a:txBody>
                  <a:tcPr/>
                </a:tc>
                <a:tc>
                  <a:txBody>
                    <a:bodyPr/>
                    <a:lstStyle/>
                    <a:p>
                      <a:r>
                        <a:rPr lang="en-US" sz="1400" dirty="0">
                          <a:latin typeface="Arial Narrow" panose="020B0606020202030204" pitchFamily="34" charset="0"/>
                        </a:rPr>
                        <a:t>6”x20”</a:t>
                      </a:r>
                    </a:p>
                  </a:txBody>
                  <a:tcPr/>
                </a:tc>
                <a:tc>
                  <a:txBody>
                    <a:bodyPr/>
                    <a:lstStyle/>
                    <a:p>
                      <a:r>
                        <a:rPr lang="en-US" sz="1400" dirty="0">
                          <a:latin typeface="Arial Narrow" panose="020B0606020202030204" pitchFamily="34" charset="0"/>
                        </a:rPr>
                        <a:t>grate only or with angle steel frame, with vandal-proof</a:t>
                      </a:r>
                      <a:r>
                        <a:rPr lang="en-US" sz="1400" baseline="0" dirty="0">
                          <a:latin typeface="Arial Narrow" panose="020B0606020202030204" pitchFamily="34" charset="0"/>
                        </a:rPr>
                        <a:t> </a:t>
                      </a:r>
                      <a:r>
                        <a:rPr lang="en-US" sz="1400" dirty="0">
                          <a:latin typeface="Arial Narrow" panose="020B0606020202030204" pitchFamily="34" charset="0"/>
                        </a:rPr>
                        <a:t>anchor tabs option</a:t>
                      </a: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cast iron</a:t>
                      </a:r>
                    </a:p>
                  </a:txBody>
                  <a:tcPr/>
                </a:tc>
                <a:extLst>
                  <a:ext uri="{0D108BD9-81ED-4DB2-BD59-A6C34878D82A}">
                    <a16:rowId xmlns:a16="http://schemas.microsoft.com/office/drawing/2014/main" val="10010"/>
                  </a:ext>
                </a:extLst>
              </a:tr>
              <a:tr h="299663">
                <a:tc>
                  <a:txBody>
                    <a:bodyPr/>
                    <a:lstStyle/>
                    <a:p>
                      <a:r>
                        <a:rPr lang="en-US" sz="1400" dirty="0">
                          <a:latin typeface="Arial Narrow" panose="020B0606020202030204" pitchFamily="34" charset="0"/>
                        </a:rPr>
                        <a:t>794</a:t>
                      </a:r>
                    </a:p>
                  </a:txBody>
                  <a:tcPr/>
                </a:tc>
                <a:tc>
                  <a:txBody>
                    <a:bodyPr/>
                    <a:lstStyle/>
                    <a:p>
                      <a:r>
                        <a:rPr lang="en-US" sz="1400" dirty="0">
                          <a:latin typeface="Arial Narrow" panose="020B0606020202030204" pitchFamily="34" charset="0"/>
                        </a:rPr>
                        <a:t>12”x24”</a:t>
                      </a:r>
                    </a:p>
                  </a:txBody>
                  <a:tcPr/>
                </a:tc>
                <a:tc>
                  <a:txBody>
                    <a:bodyPr/>
                    <a:lstStyle/>
                    <a:p>
                      <a:r>
                        <a:rPr lang="en-US" sz="1400" dirty="0">
                          <a:latin typeface="Arial Narrow" panose="020B0606020202030204" pitchFamily="34" charset="0"/>
                        </a:rPr>
                        <a:t>grate</a:t>
                      </a:r>
                      <a:r>
                        <a:rPr lang="en-US" sz="1400" baseline="0" dirty="0">
                          <a:latin typeface="Arial Narrow" panose="020B0606020202030204" pitchFamily="34" charset="0"/>
                        </a:rPr>
                        <a:t> only or with fabricated steel frame with anchor straps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a:latin typeface="Arial Narrow" panose="020B0606020202030204" pitchFamily="34" charset="0"/>
                        </a:rPr>
                        <a:t>dura-coated</a:t>
                      </a:r>
                      <a:r>
                        <a:rPr lang="en-US" sz="1400" baseline="0" dirty="0">
                          <a:latin typeface="Arial Narrow" panose="020B0606020202030204" pitchFamily="34" charset="0"/>
                        </a:rPr>
                        <a:t> c</a:t>
                      </a:r>
                      <a:r>
                        <a:rPr lang="en-US" sz="1400" dirty="0">
                          <a:latin typeface="Arial Narrow" panose="020B0606020202030204" pitchFamily="34" charset="0"/>
                        </a:rPr>
                        <a:t>ast iron or galvanized cast iron</a:t>
                      </a:r>
                    </a:p>
                  </a:txBody>
                  <a:tcPr/>
                </a:tc>
                <a:extLst>
                  <a:ext uri="{0D108BD9-81ED-4DB2-BD59-A6C34878D82A}">
                    <a16:rowId xmlns:a16="http://schemas.microsoft.com/office/drawing/2014/main" val="10011"/>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196424438"/>
              </p:ext>
            </p:extLst>
          </p:nvPr>
        </p:nvGraphicFramePr>
        <p:xfrm>
          <a:off x="8406731" y="9601515"/>
          <a:ext cx="4841696" cy="396240"/>
        </p:xfrm>
        <a:graphic>
          <a:graphicData uri="http://schemas.openxmlformats.org/drawingml/2006/table">
            <a:tbl>
              <a:tblPr firstRow="1" bandRow="1">
                <a:tableStyleId>{5C22544A-7EE6-4342-B048-85BDC9FD1C3A}</a:tableStyleId>
              </a:tblPr>
              <a:tblGrid>
                <a:gridCol w="4841696">
                  <a:extLst>
                    <a:ext uri="{9D8B030D-6E8A-4147-A177-3AD203B41FA5}">
                      <a16:colId xmlns:a16="http://schemas.microsoft.com/office/drawing/2014/main" val="20000"/>
                    </a:ext>
                  </a:extLst>
                </a:gridCol>
              </a:tblGrid>
              <a:tr h="126805">
                <a:tc>
                  <a:txBody>
                    <a:bodyPr/>
                    <a:lstStyle/>
                    <a:p>
                      <a:pPr algn="ctr"/>
                      <a:r>
                        <a:rPr lang="en-US" sz="2000" b="0" i="0" baseline="0" dirty="0">
                          <a:solidFill>
                            <a:schemeClr val="tx1"/>
                          </a:solidFill>
                          <a:latin typeface="Arial Narrow Regular"/>
                        </a:rPr>
                        <a:t>Z712 frame and grate system</a:t>
                      </a:r>
                      <a:endParaRPr lang="uk-UA" sz="2000" b="0" i="0" dirty="0">
                        <a:solidFill>
                          <a:schemeClr val="tx1"/>
                        </a:solidFill>
                        <a:latin typeface="Arial Narrow" panose="020B0606020202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8" name="Rectangle 7"/>
          <p:cNvSpPr/>
          <p:nvPr/>
        </p:nvSpPr>
        <p:spPr>
          <a:xfrm>
            <a:off x="533400" y="8953499"/>
            <a:ext cx="2133600" cy="1202466"/>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7" name="TextBox 6"/>
          <p:cNvSpPr txBox="1"/>
          <p:nvPr/>
        </p:nvSpPr>
        <p:spPr>
          <a:xfrm>
            <a:off x="939793" y="7716500"/>
            <a:ext cx="8153400" cy="2554545"/>
          </a:xfrm>
          <a:prstGeom prst="rect">
            <a:avLst/>
          </a:prstGeom>
          <a:noFill/>
        </p:spPr>
        <p:txBody>
          <a:bodyPr wrap="square" rtlCol="0">
            <a:spAutoFit/>
          </a:bodyPr>
          <a:lstStyle/>
          <a:p>
            <a:r>
              <a:rPr lang="en-US" sz="2000" dirty="0">
                <a:solidFill>
                  <a:schemeClr val="accent1"/>
                </a:solidFill>
                <a:latin typeface="Arial Narrow Regular"/>
              </a:rPr>
              <a:t>You can’t avoid jobsite challenges, but you can answer with smart choices. Zurn offers grates in a variety of materials, styles, load-ratings and composition for all applications and aesthetics. On top of making up your own mind, get peace of it with ADA compliance and safety in every class. They’ll meet your traffic requirements too, whether it’s load-bearing capacity or heel-wearing pedestrians.</a:t>
            </a:r>
            <a:r>
              <a:rPr lang="en-US" sz="2000" dirty="0"/>
              <a:t>    </a:t>
            </a:r>
          </a:p>
          <a:p>
            <a:r>
              <a:rPr lang="en-US" sz="2000" dirty="0"/>
              <a:t> </a:t>
            </a:r>
          </a:p>
          <a:p>
            <a:endParaRPr lang="en-US" sz="2000" dirty="0">
              <a:solidFill>
                <a:schemeClr val="tx2"/>
              </a:solidFill>
            </a:endParaRPr>
          </a:p>
        </p:txBody>
      </p:sp>
    </p:spTree>
    <p:extLst>
      <p:ext uri="{BB962C8B-B14F-4D97-AF65-F5344CB8AC3E}">
        <p14:creationId xmlns:p14="http://schemas.microsoft.com/office/powerpoint/2010/main" val="387860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questions</a:t>
            </a:r>
            <a:endParaRPr lang="uk-UA" dirty="0"/>
          </a:p>
        </p:txBody>
      </p:sp>
      <p:graphicFrame>
        <p:nvGraphicFramePr>
          <p:cNvPr id="5" name="Table 4"/>
          <p:cNvGraphicFramePr>
            <a:graphicFrameLocks noGrp="1"/>
          </p:cNvGraphicFramePr>
          <p:nvPr>
            <p:extLst>
              <p:ext uri="{D42A27DB-BD31-4B8C-83A1-F6EECF244321}">
                <p14:modId xmlns:p14="http://schemas.microsoft.com/office/powerpoint/2010/main" val="1792414223"/>
              </p:ext>
            </p:extLst>
          </p:nvPr>
        </p:nvGraphicFramePr>
        <p:xfrm>
          <a:off x="876300" y="2628900"/>
          <a:ext cx="16647425" cy="4846320"/>
        </p:xfrm>
        <a:graphic>
          <a:graphicData uri="http://schemas.openxmlformats.org/drawingml/2006/table">
            <a:tbl>
              <a:tblPr firstRow="1" bandRow="1">
                <a:tableStyleId>{5C22544A-7EE6-4342-B048-85BDC9FD1C3A}</a:tableStyleId>
              </a:tblPr>
              <a:tblGrid>
                <a:gridCol w="5066608">
                  <a:extLst>
                    <a:ext uri="{9D8B030D-6E8A-4147-A177-3AD203B41FA5}">
                      <a16:colId xmlns:a16="http://schemas.microsoft.com/office/drawing/2014/main" val="20000"/>
                    </a:ext>
                  </a:extLst>
                </a:gridCol>
                <a:gridCol w="6857063">
                  <a:extLst>
                    <a:ext uri="{9D8B030D-6E8A-4147-A177-3AD203B41FA5}">
                      <a16:colId xmlns:a16="http://schemas.microsoft.com/office/drawing/2014/main" val="20001"/>
                    </a:ext>
                  </a:extLst>
                </a:gridCol>
                <a:gridCol w="4723754">
                  <a:extLst>
                    <a:ext uri="{9D8B030D-6E8A-4147-A177-3AD203B41FA5}">
                      <a16:colId xmlns:a16="http://schemas.microsoft.com/office/drawing/2014/main" val="20002"/>
                    </a:ext>
                  </a:extLst>
                </a:gridCol>
              </a:tblGrid>
              <a:tr h="640080">
                <a:tc>
                  <a:txBody>
                    <a:bodyPr/>
                    <a:lstStyle/>
                    <a:p>
                      <a:pPr algn="ctr"/>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it that your grates be functional, durable, AND aesthetically pleasing?</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1600" b="0" i="0" baseline="0" dirty="0">
                          <a:solidFill>
                            <a:schemeClr val="tx1"/>
                          </a:solidFill>
                          <a:latin typeface="Arial Narrow" panose="020B0606020202030204" pitchFamily="34" charset="0"/>
                        </a:rPr>
                        <a:t>Multiple colors and grate patterns for system integration to home design</a:t>
                      </a:r>
                    </a:p>
                    <a:p>
                      <a:pPr algn="l"/>
                      <a:r>
                        <a:rPr lang="en-US" sz="1600" b="0" i="0" baseline="0" dirty="0">
                          <a:solidFill>
                            <a:schemeClr val="tx1"/>
                          </a:solidFill>
                          <a:latin typeface="Arial Narrow" panose="020B0606020202030204" pitchFamily="34" charset="0"/>
                        </a:rPr>
                        <a:t>Custom grate design, blending into existing aesthetics</a:t>
                      </a:r>
                      <a:endParaRPr lang="uk-UA" sz="1600" b="0"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Aesthetically</a:t>
                      </a:r>
                      <a:r>
                        <a:rPr lang="en-US" sz="1600" b="1" i="0" baseline="0" dirty="0">
                          <a:solidFill>
                            <a:schemeClr val="tx1"/>
                          </a:solidFill>
                          <a:latin typeface="Arial Narrow" panose="020B0606020202030204" pitchFamily="34" charset="0"/>
                        </a:rPr>
                        <a:t> Pleasing</a:t>
                      </a:r>
                      <a:endParaRPr lang="uk-UA" sz="1600" b="1"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64008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Would you like a one-stop shop for all your trench</a:t>
                      </a:r>
                      <a:r>
                        <a:rPr lang="en-US" sz="1600" b="0" i="0" baseline="0" dirty="0">
                          <a:solidFill>
                            <a:schemeClr val="tx1"/>
                          </a:solidFill>
                          <a:latin typeface="Arial Narrow" panose="020B0606020202030204" pitchFamily="34" charset="0"/>
                        </a:rPr>
                        <a:t> drain needs?</a:t>
                      </a:r>
                    </a:p>
                    <a:p>
                      <a:pPr algn="ctr"/>
                      <a:endParaRPr lang="en-US" sz="1600" b="0" i="0" baseline="0" dirty="0">
                        <a:solidFill>
                          <a:schemeClr val="tx1"/>
                        </a:solidFill>
                        <a:latin typeface="Arial Narrow" panose="020B0606020202030204" pitchFamily="34" charset="0"/>
                      </a:endParaRPr>
                    </a:p>
                    <a:p>
                      <a:pPr algn="ctr"/>
                      <a:endParaRPr lang="en-US" sz="1600" b="0" i="0" baseline="0" dirty="0">
                        <a:solidFill>
                          <a:schemeClr val="tx1"/>
                        </a:solidFill>
                        <a:latin typeface="Arial Narrow" panose="020B0606020202030204" pitchFamily="34" charset="0"/>
                      </a:endParaRPr>
                    </a:p>
                    <a:p>
                      <a:pPr algn="ctr"/>
                      <a:endParaRPr lang="en-US" sz="1600" b="0" i="0" baseline="0" dirty="0">
                        <a:solidFill>
                          <a:schemeClr val="tx1"/>
                        </a:solidFill>
                        <a:latin typeface="Arial Narrow" panose="020B0606020202030204" pitchFamily="34" charset="0"/>
                      </a:endParaRPr>
                    </a:p>
                    <a:p>
                      <a:pPr algn="ctr"/>
                      <a:endParaRPr lang="en-US" sz="1600" b="0" i="0" baseline="0" dirty="0">
                        <a:solidFill>
                          <a:schemeClr val="tx1"/>
                        </a:solidFill>
                        <a:latin typeface="Arial Narrow" panose="020B0606020202030204" pitchFamily="34" charset="0"/>
                      </a:endParaRPr>
                    </a:p>
                    <a:p>
                      <a:pPr algn="ctr"/>
                      <a:r>
                        <a:rPr lang="en-US" sz="1600" b="0" i="0" baseline="0" dirty="0">
                          <a:solidFill>
                            <a:schemeClr val="tx1"/>
                          </a:solidFill>
                          <a:latin typeface="Arial Narrow" panose="020B0606020202030204" pitchFamily="34" charset="0"/>
                        </a:rPr>
                        <a:t>How important is the cost and maintenance of your trench drains, on a long-term basis?</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Numerous trench drain system sizes, materials, and applications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Multiple widths and flow rates for various drainage conditions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Large diameters and depths to handle high volume drainage</a:t>
                      </a:r>
                    </a:p>
                    <a:p>
                      <a:pPr algn="l"/>
                      <a:r>
                        <a:rPr lang="en-US" sz="1600" b="0" i="0" baseline="0" dirty="0">
                          <a:solidFill>
                            <a:schemeClr val="tx1"/>
                          </a:solidFill>
                          <a:latin typeface="Arial Narrow" panose="020B0606020202030204" pitchFamily="34" charset="0"/>
                        </a:rPr>
                        <a:t>Decorative, light-duty residential to FAA-approved extra heavy-duty trench systems</a:t>
                      </a:r>
                    </a:p>
                    <a:p>
                      <a:pPr algn="l"/>
                      <a:r>
                        <a:rPr lang="en-US" sz="1600" b="0" i="0" baseline="0" dirty="0">
                          <a:solidFill>
                            <a:schemeClr val="tx1"/>
                          </a:solidFill>
                          <a:latin typeface="Arial Narrow" panose="020B0606020202030204" pitchFamily="34" charset="0"/>
                        </a:rPr>
                        <a:t>Radius custom designs allows for complex construction configurations</a:t>
                      </a:r>
                    </a:p>
                    <a:p>
                      <a:pPr algn="l"/>
                      <a:r>
                        <a:rPr lang="en-US" sz="1600" b="0" i="0" baseline="0" dirty="0">
                          <a:solidFill>
                            <a:schemeClr val="tx1"/>
                          </a:solidFill>
                          <a:latin typeface="Arial Narrow" panose="020B0606020202030204" pitchFamily="34" charset="0"/>
                        </a:rPr>
                        <a:t>ADA and pedestrian compliant for safety</a:t>
                      </a:r>
                    </a:p>
                    <a:p>
                      <a:pPr algn="l"/>
                      <a:endParaRPr lang="en-US" sz="2000" b="0" i="0" baseline="0" dirty="0">
                        <a:solidFill>
                          <a:schemeClr val="tx1"/>
                        </a:solidFill>
                        <a:latin typeface="Arial Narrow" panose="020B0606020202030204" pitchFamily="34" charset="0"/>
                      </a:endParaRPr>
                    </a:p>
                    <a:p>
                      <a:pPr algn="l"/>
                      <a:r>
                        <a:rPr lang="en-US" sz="1600" b="0" i="0" baseline="0" dirty="0">
                          <a:solidFill>
                            <a:schemeClr val="tx1"/>
                          </a:solidFill>
                          <a:latin typeface="Arial Narrow" panose="020B0606020202030204" pitchFamily="34" charset="0"/>
                        </a:rPr>
                        <a:t>Corrosion resistant trench drains, catch basins, separators, and frames and grates</a:t>
                      </a:r>
                    </a:p>
                    <a:p>
                      <a:pPr algn="l"/>
                      <a:r>
                        <a:rPr lang="en-US" sz="1600" b="0" i="0" baseline="0" dirty="0">
                          <a:solidFill>
                            <a:schemeClr val="tx1"/>
                          </a:solidFill>
                          <a:latin typeface="Arial Narrow" panose="020B0606020202030204" pitchFamily="34" charset="0"/>
                        </a:rPr>
                        <a:t>Waterproof membrane allows for elevated installations</a:t>
                      </a:r>
                    </a:p>
                    <a:p>
                      <a:pPr algn="l"/>
                      <a:r>
                        <a:rPr lang="en-US" sz="1600" b="0" i="0" baseline="0" dirty="0">
                          <a:solidFill>
                            <a:schemeClr val="tx1"/>
                          </a:solidFill>
                          <a:latin typeface="Arial Narrow" panose="020B0606020202030204" pitchFamily="34" charset="0"/>
                        </a:rPr>
                        <a:t>Acid and chemical resistant fiberglass provides flexibility of application</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4 corner locked down grates prevent sliding of grates under heavy loading</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ASHTO H2O and FAA load rating for ability to handle truck traffic to heavy aircraft</a:t>
                      </a:r>
                    </a:p>
                    <a:p>
                      <a:pPr marL="0" marR="0" indent="0" algn="l" defTabSz="1371600" rtl="0" eaLnBrk="1" fontAlgn="auto" latinLnBrk="0" hangingPunct="1">
                        <a:lnSpc>
                          <a:spcPct val="100000"/>
                        </a:lnSpc>
                        <a:spcBef>
                          <a:spcPts val="0"/>
                        </a:spcBef>
                        <a:spcAft>
                          <a:spcPts val="0"/>
                        </a:spcAft>
                        <a:buClrTx/>
                        <a:buSzTx/>
                        <a:buFontTx/>
                        <a:buNone/>
                        <a:tabLst/>
                        <a:defRPr/>
                      </a:pPr>
                      <a:endParaRPr lang="uk-UA" sz="2000" b="0"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Complete Trench Drain System </a:t>
                      </a:r>
                    </a:p>
                    <a:p>
                      <a:pPr algn="ctr"/>
                      <a:r>
                        <a:rPr lang="en-US" sz="1600" b="1" i="0" dirty="0">
                          <a:solidFill>
                            <a:schemeClr val="tx1"/>
                          </a:solidFill>
                          <a:latin typeface="Arial Narrow" panose="020B0606020202030204" pitchFamily="34" charset="0"/>
                        </a:rPr>
                        <a:t>Systems to Meet Every Need</a:t>
                      </a:r>
                    </a:p>
                    <a:p>
                      <a:pPr algn="ctr"/>
                      <a:endParaRPr lang="en-US" sz="1600" b="1" i="0" baseline="0" dirty="0">
                        <a:solidFill>
                          <a:schemeClr val="tx1"/>
                        </a:solidFill>
                        <a:latin typeface="Arial Narrow" panose="020B0606020202030204" pitchFamily="34" charset="0"/>
                      </a:endParaRPr>
                    </a:p>
                    <a:p>
                      <a:pPr algn="ctr"/>
                      <a:endParaRPr lang="en-US" sz="1600" b="1" i="0" baseline="0" dirty="0">
                        <a:solidFill>
                          <a:schemeClr val="tx1"/>
                        </a:solidFill>
                        <a:latin typeface="Arial Narrow" panose="020B0606020202030204" pitchFamily="34" charset="0"/>
                      </a:endParaRPr>
                    </a:p>
                    <a:p>
                      <a:pPr algn="ctr"/>
                      <a:endParaRPr lang="en-US" sz="1600" b="1" i="0" baseline="0" dirty="0">
                        <a:solidFill>
                          <a:schemeClr val="tx1"/>
                        </a:solidFill>
                        <a:latin typeface="Arial Narrow" panose="020B0606020202030204" pitchFamily="34" charset="0"/>
                      </a:endParaRPr>
                    </a:p>
                    <a:p>
                      <a:pPr algn="ctr"/>
                      <a:endParaRPr lang="en-US" sz="1600" b="1" i="0" baseline="0" dirty="0">
                        <a:solidFill>
                          <a:schemeClr val="tx1"/>
                        </a:solidFill>
                        <a:latin typeface="Arial Narrow" panose="020B0606020202030204" pitchFamily="34" charset="0"/>
                      </a:endParaRPr>
                    </a:p>
                    <a:p>
                      <a:pPr algn="ctr"/>
                      <a:endParaRPr lang="en-US" sz="1600" b="1" i="0" baseline="0" dirty="0">
                        <a:solidFill>
                          <a:schemeClr val="tx1"/>
                        </a:solidFill>
                        <a:latin typeface="Arial Narrow" panose="020B0606020202030204" pitchFamily="34" charset="0"/>
                      </a:endParaRPr>
                    </a:p>
                    <a:p>
                      <a:pPr marL="0" marR="0" indent="0" algn="ctr" defTabSz="13716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Arial Narrow" panose="020B0606020202030204" pitchFamily="34" charset="0"/>
                        </a:rPr>
                        <a:t>Minimal</a:t>
                      </a:r>
                      <a:r>
                        <a:rPr lang="en-US" sz="1600" b="1" i="0" baseline="0" dirty="0">
                          <a:solidFill>
                            <a:schemeClr val="tx1"/>
                          </a:solidFill>
                          <a:latin typeface="Arial Narrow" panose="020B0606020202030204" pitchFamily="34" charset="0"/>
                        </a:rPr>
                        <a:t> Total Cost of Ownership</a:t>
                      </a:r>
                    </a:p>
                    <a:p>
                      <a:pPr marL="0" marR="0" indent="0" algn="ctr" defTabSz="1371600" rtl="0" eaLnBrk="1" fontAlgn="auto" latinLnBrk="0" hangingPunct="1">
                        <a:lnSpc>
                          <a:spcPct val="100000"/>
                        </a:lnSpc>
                        <a:spcBef>
                          <a:spcPts val="0"/>
                        </a:spcBef>
                        <a:spcAft>
                          <a:spcPts val="0"/>
                        </a:spcAft>
                        <a:buClrTx/>
                        <a:buSzTx/>
                        <a:buFontTx/>
                        <a:buNone/>
                        <a:tabLst/>
                        <a:defRPr/>
                      </a:pPr>
                      <a:r>
                        <a:rPr lang="en-US" sz="1600" b="1" i="0" baseline="0" dirty="0">
                          <a:solidFill>
                            <a:schemeClr val="tx1"/>
                          </a:solidFill>
                          <a:latin typeface="Arial Narrow" panose="020B0606020202030204" pitchFamily="34" charset="0"/>
                        </a:rPr>
                        <a:t>Minimal Maintenance</a:t>
                      </a:r>
                    </a:p>
                    <a:p>
                      <a:pPr algn="ctr"/>
                      <a:endParaRPr lang="en-US" sz="1600" b="1" i="0" baseline="0" dirty="0">
                        <a:solidFill>
                          <a:schemeClr val="tx1"/>
                        </a:solidFill>
                        <a:latin typeface="Arial Narrow" panose="020B0606020202030204" pitchFamily="34" charset="0"/>
                      </a:endParaRPr>
                    </a:p>
                    <a:p>
                      <a:pPr algn="ctr"/>
                      <a:endParaRPr lang="uk-UA" sz="1600" b="1"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80">
                <a:tc>
                  <a:txBody>
                    <a:bodyPr/>
                    <a:lstStyle/>
                    <a:p>
                      <a:pPr algn="ctr"/>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ease of installation and maintenance?</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Prefabricated offsets and weld capable joints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Lightweight and integral installation devices for ease of placement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Assembled and packaged complete system delivery</a:t>
                      </a:r>
                      <a:endParaRPr lang="uk-UA" sz="1600" b="0"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Ease and Labor-Saving</a:t>
                      </a:r>
                      <a:r>
                        <a:rPr lang="en-US" sz="1600" b="1" i="0" baseline="0" dirty="0">
                          <a:solidFill>
                            <a:schemeClr val="tx1"/>
                          </a:solidFill>
                          <a:latin typeface="Arial Narrow" panose="020B0606020202030204" pitchFamily="34" charset="0"/>
                        </a:rPr>
                        <a:t> </a:t>
                      </a:r>
                      <a:r>
                        <a:rPr lang="en-US" sz="1600" b="1" i="0" dirty="0">
                          <a:solidFill>
                            <a:schemeClr val="tx1"/>
                          </a:solidFill>
                          <a:latin typeface="Arial Narrow" panose="020B0606020202030204" pitchFamily="34" charset="0"/>
                        </a:rPr>
                        <a:t>Installation</a:t>
                      </a:r>
                    </a:p>
                    <a:p>
                      <a:pPr algn="ctr"/>
                      <a:r>
                        <a:rPr lang="en-US" sz="1600" b="1" i="0" baseline="0" dirty="0">
                          <a:solidFill>
                            <a:schemeClr val="tx1"/>
                          </a:solidFill>
                          <a:latin typeface="Arial Narrow" panose="020B0606020202030204" pitchFamily="34" charset="0"/>
                        </a:rPr>
                        <a:t>Easy Maintenance</a:t>
                      </a:r>
                      <a:endParaRPr lang="uk-UA" sz="1600" b="1" i="0" dirty="0">
                        <a:solidFill>
                          <a:schemeClr val="tx1"/>
                        </a:solidFill>
                        <a:latin typeface="Arial Narrow" panose="020B0606020202030204" pitchFamily="34" charset="0"/>
                      </a:endParaRPr>
                    </a:p>
                    <a:p>
                      <a:pPr algn="ctr"/>
                      <a:endParaRPr lang="uk-UA" sz="1600" b="1" i="0" dirty="0">
                        <a:solidFill>
                          <a:schemeClr val="tx1"/>
                        </a:solidFill>
                        <a:latin typeface="Arial Narrow" panose="020B06060202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1066800" y="12306300"/>
          <a:ext cx="19202400" cy="1600200"/>
        </p:xfrm>
        <a:graphic>
          <a:graphicData uri="http://schemas.openxmlformats.org/drawingml/2006/table">
            <a:tbl>
              <a:tblPr>
                <a:tableStyleId>{5C22544A-7EE6-4342-B048-85BDC9FD1C3A}</a:tableStyleId>
              </a:tblPr>
              <a:tblGrid>
                <a:gridCol w="829786">
                  <a:extLst>
                    <a:ext uri="{9D8B030D-6E8A-4147-A177-3AD203B41FA5}">
                      <a16:colId xmlns:a16="http://schemas.microsoft.com/office/drawing/2014/main" val="20000"/>
                    </a:ext>
                  </a:extLst>
                </a:gridCol>
                <a:gridCol w="1835690">
                  <a:extLst>
                    <a:ext uri="{9D8B030D-6E8A-4147-A177-3AD203B41FA5}">
                      <a16:colId xmlns:a16="http://schemas.microsoft.com/office/drawing/2014/main" val="20001"/>
                    </a:ext>
                  </a:extLst>
                </a:gridCol>
                <a:gridCol w="1835687">
                  <a:extLst>
                    <a:ext uri="{9D8B030D-6E8A-4147-A177-3AD203B41FA5}">
                      <a16:colId xmlns:a16="http://schemas.microsoft.com/office/drawing/2014/main" val="20002"/>
                    </a:ext>
                  </a:extLst>
                </a:gridCol>
                <a:gridCol w="1835687">
                  <a:extLst>
                    <a:ext uri="{9D8B030D-6E8A-4147-A177-3AD203B41FA5}">
                      <a16:colId xmlns:a16="http://schemas.microsoft.com/office/drawing/2014/main" val="20003"/>
                    </a:ext>
                  </a:extLst>
                </a:gridCol>
                <a:gridCol w="2137773">
                  <a:extLst>
                    <a:ext uri="{9D8B030D-6E8A-4147-A177-3AD203B41FA5}">
                      <a16:colId xmlns:a16="http://schemas.microsoft.com/office/drawing/2014/main" val="20004"/>
                    </a:ext>
                  </a:extLst>
                </a:gridCol>
                <a:gridCol w="1863508">
                  <a:extLst>
                    <a:ext uri="{9D8B030D-6E8A-4147-A177-3AD203B41FA5}">
                      <a16:colId xmlns:a16="http://schemas.microsoft.com/office/drawing/2014/main" val="20005"/>
                    </a:ext>
                  </a:extLst>
                </a:gridCol>
                <a:gridCol w="1810754">
                  <a:extLst>
                    <a:ext uri="{9D8B030D-6E8A-4147-A177-3AD203B41FA5}">
                      <a16:colId xmlns:a16="http://schemas.microsoft.com/office/drawing/2014/main" val="20006"/>
                    </a:ext>
                  </a:extLst>
                </a:gridCol>
                <a:gridCol w="1916030">
                  <a:extLst>
                    <a:ext uri="{9D8B030D-6E8A-4147-A177-3AD203B41FA5}">
                      <a16:colId xmlns:a16="http://schemas.microsoft.com/office/drawing/2014/main" val="20007"/>
                    </a:ext>
                  </a:extLst>
                </a:gridCol>
                <a:gridCol w="1831808">
                  <a:extLst>
                    <a:ext uri="{9D8B030D-6E8A-4147-A177-3AD203B41FA5}">
                      <a16:colId xmlns:a16="http://schemas.microsoft.com/office/drawing/2014/main" val="20008"/>
                    </a:ext>
                  </a:extLst>
                </a:gridCol>
                <a:gridCol w="1469990">
                  <a:extLst>
                    <a:ext uri="{9D8B030D-6E8A-4147-A177-3AD203B41FA5}">
                      <a16:colId xmlns:a16="http://schemas.microsoft.com/office/drawing/2014/main" val="20009"/>
                    </a:ext>
                  </a:extLst>
                </a:gridCol>
                <a:gridCol w="1835687">
                  <a:extLst>
                    <a:ext uri="{9D8B030D-6E8A-4147-A177-3AD203B41FA5}">
                      <a16:colId xmlns:a16="http://schemas.microsoft.com/office/drawing/2014/main" val="20010"/>
                    </a:ext>
                  </a:extLst>
                </a:gridCol>
              </a:tblGrid>
              <a:tr h="1600200">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500" dirty="0">
                          <a:solidFill>
                            <a:schemeClr val="tx1">
                              <a:lumMod val="65000"/>
                              <a:lumOff val="35000"/>
                            </a:schemeClr>
                          </a:solidFill>
                        </a:rPr>
                        <a:t>ADA</a:t>
                      </a: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4851" y="9268768"/>
            <a:ext cx="425953" cy="55941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4200" y="9187566"/>
            <a:ext cx="612823" cy="5984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814" y="9285707"/>
            <a:ext cx="435865" cy="43586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9258300"/>
            <a:ext cx="675473" cy="40277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36326" y="9081507"/>
            <a:ext cx="833322" cy="83332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8064" y="9196091"/>
            <a:ext cx="688736" cy="60415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3000" y="9302862"/>
            <a:ext cx="418710" cy="41871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70564" y="9269956"/>
            <a:ext cx="483036" cy="484522"/>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42794" y="9321041"/>
            <a:ext cx="1052135" cy="354254"/>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72683" y="9321897"/>
            <a:ext cx="1099201" cy="419102"/>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0541" y="9182100"/>
            <a:ext cx="987978" cy="719434"/>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59859" y="9253941"/>
            <a:ext cx="866137" cy="433069"/>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70724" y="9258760"/>
            <a:ext cx="682844" cy="416535"/>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58600" y="9259967"/>
            <a:ext cx="752477" cy="453636"/>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04479" y="9208583"/>
            <a:ext cx="597460" cy="579170"/>
          </a:xfrm>
          <a:prstGeom prst="rect">
            <a:avLst/>
          </a:prstGeom>
        </p:spPr>
      </p:pic>
      <p:pic>
        <p:nvPicPr>
          <p:cNvPr id="10" name="Picture 9"/>
          <p:cNvPicPr>
            <a:picLocks noChangeAspect="1"/>
          </p:cNvPicPr>
          <p:nvPr/>
        </p:nvPicPr>
        <p:blipFill rotWithShape="1">
          <a:blip r:embed="rId17" cstate="print">
            <a:extLst>
              <a:ext uri="{28A0092B-C50C-407E-A947-70E740481C1C}">
                <a14:useLocalDpi xmlns:a14="http://schemas.microsoft.com/office/drawing/2010/main" val="0"/>
              </a:ext>
            </a:extLst>
          </a:blip>
          <a:srcRect t="25681" b="28992"/>
          <a:stretch/>
        </p:blipFill>
        <p:spPr>
          <a:xfrm>
            <a:off x="4439989" y="9292180"/>
            <a:ext cx="1427411" cy="457200"/>
          </a:xfrm>
          <a:prstGeom prst="rect">
            <a:avLst/>
          </a:prstGeom>
        </p:spPr>
      </p:pic>
    </p:spTree>
    <p:extLst>
      <p:ext uri="{BB962C8B-B14F-4D97-AF65-F5344CB8AC3E}">
        <p14:creationId xmlns:p14="http://schemas.microsoft.com/office/powerpoint/2010/main" val="2273342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887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0" y="1768801"/>
            <a:ext cx="5410200"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Which of the following are the top 3 features &amp; benefits of Zurn’s trench drain systems?</a:t>
            </a:r>
          </a:p>
          <a:p>
            <a:pPr marL="0" indent="0">
              <a:buFont typeface="Arial" panose="020B0604020202020204" pitchFamily="34" charset="0"/>
              <a:buNone/>
            </a:pPr>
            <a:endParaRPr lang="en-US" sz="2000" b="1" dirty="0">
              <a:solidFill>
                <a:schemeClr val="bg2"/>
              </a:solidFill>
              <a:latin typeface="Arial Narrow Regular"/>
            </a:endParaRPr>
          </a:p>
          <a:p>
            <a:pPr marL="0" indent="0" fontAlgn="ctr">
              <a:buNone/>
            </a:pPr>
            <a:r>
              <a:rPr lang="en-US" sz="2000" b="1" dirty="0">
                <a:solidFill>
                  <a:schemeClr val="bg2"/>
                </a:solidFill>
                <a:latin typeface="Arial Narrow Regular"/>
              </a:rPr>
              <a:t>A. Complete trench drain systems to meet every need </a:t>
            </a:r>
            <a:endParaRPr lang="en-US" sz="2000" dirty="0">
              <a:solidFill>
                <a:schemeClr val="bg2"/>
              </a:solidFill>
              <a:latin typeface="Arial Narrow Regular"/>
            </a:endParaRPr>
          </a:p>
          <a:p>
            <a:pPr marL="0" indent="0">
              <a:buNone/>
            </a:pPr>
            <a:r>
              <a:rPr lang="en-US" sz="2000" b="1" dirty="0">
                <a:solidFill>
                  <a:schemeClr val="bg2"/>
                </a:solidFill>
                <a:latin typeface="Arial Narrow Regular"/>
              </a:rPr>
              <a:t>B. ADA compliant</a:t>
            </a:r>
          </a:p>
          <a:p>
            <a:pPr marL="0" indent="0">
              <a:buNone/>
            </a:pPr>
            <a:r>
              <a:rPr lang="en-US" sz="2000" b="1" dirty="0">
                <a:solidFill>
                  <a:schemeClr val="bg2"/>
                </a:solidFill>
                <a:latin typeface="Arial Narrow Regular"/>
              </a:rPr>
              <a:t>C. Minimal maintenance and total cost of ownership</a:t>
            </a:r>
            <a:endParaRPr lang="en-US" sz="2000" dirty="0">
              <a:solidFill>
                <a:schemeClr val="bg2"/>
              </a:solidFill>
              <a:latin typeface="Arial Narrow Regular"/>
            </a:endParaRPr>
          </a:p>
          <a:p>
            <a:pPr marL="0" indent="0" fontAlgn="ctr">
              <a:buNone/>
            </a:pPr>
            <a:r>
              <a:rPr lang="en-US" sz="2000" b="1" dirty="0">
                <a:solidFill>
                  <a:schemeClr val="bg2"/>
                </a:solidFill>
                <a:latin typeface="Arial Narrow Regular"/>
              </a:rPr>
              <a:t>D. Ease and labor-saving installation</a:t>
            </a:r>
            <a:endParaRPr lang="en-US" sz="2000" dirty="0">
              <a:solidFill>
                <a:schemeClr val="bg2"/>
              </a:solidFill>
              <a:latin typeface="Arial Narrow Regular"/>
            </a:endParaRP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
            <a:ext cx="11867237" cy="10309860"/>
          </a:xfrm>
          <a:prstGeom prst="rect">
            <a:avLst/>
          </a:prstGeom>
        </p:spPr>
      </p:pic>
    </p:spTree>
    <p:extLst>
      <p:ext uri="{BB962C8B-B14F-4D97-AF65-F5344CB8AC3E}">
        <p14:creationId xmlns:p14="http://schemas.microsoft.com/office/powerpoint/2010/main" val="4097850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7848600" cy="1338828"/>
          </a:xfrm>
        </p:spPr>
        <p:txBody>
          <a:bodyPr/>
          <a:lstStyle/>
          <a:p>
            <a:r>
              <a:rPr lang="en-US" dirty="0">
                <a:solidFill>
                  <a:schemeClr val="accent1"/>
                </a:solidFill>
              </a:rPr>
              <a:t>how to specify</a:t>
            </a:r>
            <a:br>
              <a:rPr lang="en-US" dirty="0"/>
            </a:br>
            <a:r>
              <a:rPr lang="en-US" dirty="0"/>
              <a:t>step-by-step</a:t>
            </a:r>
            <a:endParaRPr lang="uk-UA" dirty="0"/>
          </a:p>
        </p:txBody>
      </p:sp>
      <p:cxnSp>
        <p:nvCxnSpPr>
          <p:cNvPr id="46" name="Straight Connector 45"/>
          <p:cNvCxnSpPr>
            <a:stCxn id="30" idx="4"/>
            <a:endCxn id="53" idx="0"/>
          </p:cNvCxnSpPr>
          <p:nvPr/>
        </p:nvCxnSpPr>
        <p:spPr>
          <a:xfrm>
            <a:off x="12509613" y="3030115"/>
            <a:ext cx="25287"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8" idx="4"/>
            <a:endCxn id="63" idx="0"/>
          </p:cNvCxnSpPr>
          <p:nvPr/>
        </p:nvCxnSpPr>
        <p:spPr>
          <a:xfrm>
            <a:off x="12534900" y="6217039"/>
            <a:ext cx="0" cy="136486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534400" cy="1036609"/>
            <a:chOff x="10058400" y="2933700"/>
            <a:chExt cx="8610600" cy="1036609"/>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411200" y="2933700"/>
              <a:ext cx="5257800" cy="646331"/>
            </a:xfrm>
            <a:prstGeom prst="rect">
              <a:avLst/>
            </a:prstGeom>
            <a:noFill/>
          </p:spPr>
          <p:txBody>
            <a:bodyPr wrap="square" rtlCol="0">
              <a:spAutoFit/>
            </a:bodyPr>
            <a:lstStyle/>
            <a:p>
              <a:r>
                <a:rPr lang="en-US" sz="3600" dirty="0">
                  <a:latin typeface="Arial Narrow Regular" charset="0"/>
                </a:rPr>
                <a:t>location</a:t>
              </a:r>
              <a:endParaRPr lang="uk-UA" sz="3600" dirty="0">
                <a:latin typeface="Arial Narrow Regular" charset="0"/>
              </a:endParaRPr>
            </a:p>
          </p:txBody>
        </p:sp>
        <p:sp>
          <p:nvSpPr>
            <p:cNvPr id="40" name="TextBox 39"/>
            <p:cNvSpPr txBox="1"/>
            <p:nvPr/>
          </p:nvSpPr>
          <p:spPr>
            <a:xfrm>
              <a:off x="13411201" y="3570199"/>
              <a:ext cx="38861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458200" cy="1344385"/>
            <a:chOff x="10058400" y="2933700"/>
            <a:chExt cx="8458200" cy="1344385"/>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5105400" cy="646331"/>
            </a:xfrm>
            <a:prstGeom prst="rect">
              <a:avLst/>
            </a:prstGeom>
            <a:noFill/>
          </p:spPr>
          <p:txBody>
            <a:bodyPr wrap="square" rtlCol="0">
              <a:spAutoFit/>
            </a:bodyPr>
            <a:lstStyle/>
            <a:p>
              <a:r>
                <a:rPr lang="en-US" sz="3600" dirty="0">
                  <a:latin typeface="Arial Narrow Regular" charset="0"/>
                </a:rPr>
                <a:t>channel material/temp</a:t>
              </a:r>
              <a:endParaRPr lang="uk-UA" sz="3600" dirty="0">
                <a:latin typeface="Arial Narrow Regular" charset="0"/>
              </a:endParaRPr>
            </a:p>
          </p:txBody>
        </p:sp>
        <p:sp>
          <p:nvSpPr>
            <p:cNvPr id="55" name="TextBox 54"/>
            <p:cNvSpPr txBox="1"/>
            <p:nvPr/>
          </p:nvSpPr>
          <p:spPr>
            <a:xfrm>
              <a:off x="13411201" y="3570199"/>
              <a:ext cx="4876799" cy="707886"/>
            </a:xfrm>
            <a:prstGeom prst="rect">
              <a:avLst/>
            </a:prstGeom>
            <a:noFill/>
          </p:spPr>
          <p:txBody>
            <a:bodyPr wrap="square" rtlCol="0">
              <a:spAutoFit/>
            </a:bodyPr>
            <a:lstStyle/>
            <a:p>
              <a:r>
                <a:rPr lang="en-US" sz="2000" dirty="0">
                  <a:solidFill>
                    <a:schemeClr val="tx2"/>
                  </a:solidFill>
                  <a:latin typeface="Arial Regular" charset="0"/>
                </a:rPr>
                <a:t>HDPE and polypropylene, fiberglass, aluminum, vinylester, stainless steel  </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229600" cy="1652162"/>
            <a:chOff x="10058400" y="2933700"/>
            <a:chExt cx="8229600" cy="1652162"/>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3276600" cy="646331"/>
            </a:xfrm>
            <a:prstGeom prst="rect">
              <a:avLst/>
            </a:prstGeom>
            <a:noFill/>
          </p:spPr>
          <p:txBody>
            <a:bodyPr wrap="square" rtlCol="0">
              <a:spAutoFit/>
            </a:bodyPr>
            <a:lstStyle/>
            <a:p>
              <a:r>
                <a:rPr lang="en-US" sz="3600" dirty="0">
                  <a:latin typeface="Arial Narrow Regular" charset="0"/>
                </a:rPr>
                <a:t>flow capacity</a:t>
              </a:r>
              <a:endParaRPr lang="uk-UA" sz="3600" dirty="0">
                <a:latin typeface="Arial Narrow Regular" charset="0"/>
              </a:endParaRPr>
            </a:p>
          </p:txBody>
        </p:sp>
        <p:sp>
          <p:nvSpPr>
            <p:cNvPr id="60" name="TextBox 59"/>
            <p:cNvSpPr txBox="1"/>
            <p:nvPr/>
          </p:nvSpPr>
          <p:spPr>
            <a:xfrm>
              <a:off x="13411201" y="3570199"/>
              <a:ext cx="4876799" cy="1015663"/>
            </a:xfrm>
            <a:prstGeom prst="rect">
              <a:avLst/>
            </a:prstGeom>
            <a:noFill/>
          </p:spPr>
          <p:txBody>
            <a:bodyPr wrap="square" rtlCol="0">
              <a:spAutoFit/>
            </a:bodyPr>
            <a:lstStyle/>
            <a:p>
              <a:r>
                <a:rPr lang="en-US" sz="2000" dirty="0">
                  <a:solidFill>
                    <a:schemeClr val="tx2"/>
                  </a:solidFill>
                  <a:latin typeface="Arial Regular" charset="0"/>
                </a:rPr>
                <a:t>Can accommodate minimal flows to 26237 GPM; 58 CFS</a:t>
              </a:r>
              <a:endParaRPr lang="en-US" sz="2000" dirty="0">
                <a:latin typeface="Arial Narrow" panose="020B0606020202030204" pitchFamily="34" charset="0"/>
              </a:endParaRPr>
            </a:p>
            <a:p>
              <a:endParaRPr lang="en-US" sz="2000" dirty="0">
                <a:solidFill>
                  <a:schemeClr val="tx2"/>
                </a:solidFill>
                <a:latin typeface="Arial Regular" charset="0"/>
              </a:endParaRP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grpSp>
        <p:nvGrpSpPr>
          <p:cNvPr id="62" name="Group 61"/>
          <p:cNvGrpSpPr/>
          <p:nvPr/>
        </p:nvGrpSpPr>
        <p:grpSpPr>
          <a:xfrm>
            <a:off x="9677400" y="7333085"/>
            <a:ext cx="8229600" cy="1036609"/>
            <a:chOff x="10058400" y="2933700"/>
            <a:chExt cx="8229600" cy="1036609"/>
          </a:xfrm>
        </p:grpSpPr>
        <p:sp>
          <p:nvSpPr>
            <p:cNvPr id="63" name="Oval 6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64" name="TextBox 63"/>
            <p:cNvSpPr txBox="1"/>
            <p:nvPr/>
          </p:nvSpPr>
          <p:spPr>
            <a:xfrm>
              <a:off x="13411200" y="2933700"/>
              <a:ext cx="3276600" cy="646331"/>
            </a:xfrm>
            <a:prstGeom prst="rect">
              <a:avLst/>
            </a:prstGeom>
            <a:noFill/>
          </p:spPr>
          <p:txBody>
            <a:bodyPr wrap="square" rtlCol="0">
              <a:spAutoFit/>
            </a:bodyPr>
            <a:lstStyle/>
            <a:p>
              <a:r>
                <a:rPr lang="en-US" sz="3600" dirty="0">
                  <a:latin typeface="Arial Narrow Regular" charset="0"/>
                </a:rPr>
                <a:t>load bearing</a:t>
              </a:r>
              <a:endParaRPr lang="uk-UA" sz="3600" dirty="0">
                <a:latin typeface="Arial Narrow Regular" charset="0"/>
              </a:endParaRPr>
            </a:p>
          </p:txBody>
        </p:sp>
        <p:sp>
          <p:nvSpPr>
            <p:cNvPr id="65" name="TextBox 64"/>
            <p:cNvSpPr txBox="1"/>
            <p:nvPr/>
          </p:nvSpPr>
          <p:spPr>
            <a:xfrm>
              <a:off x="13411201" y="3570199"/>
              <a:ext cx="4876799" cy="400110"/>
            </a:xfrm>
            <a:prstGeom prst="rect">
              <a:avLst/>
            </a:prstGeom>
            <a:noFill/>
          </p:spPr>
          <p:txBody>
            <a:bodyPr wrap="square" rtlCol="0">
              <a:spAutoFit/>
            </a:bodyPr>
            <a:lstStyle/>
            <a:p>
              <a:r>
                <a:rPr lang="en-US" sz="2000" dirty="0">
                  <a:solidFill>
                    <a:schemeClr val="tx2"/>
                  </a:solidFill>
                  <a:latin typeface="Arial Regular" charset="0"/>
                </a:rPr>
                <a:t>Classes A-F </a:t>
              </a:r>
            </a:p>
          </p:txBody>
        </p:sp>
        <p:sp>
          <p:nvSpPr>
            <p:cNvPr id="66" name="TextBox 6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grpSp>
      <p:sp>
        <p:nvSpPr>
          <p:cNvPr id="27" name="TextBox 26"/>
          <p:cNvSpPr txBox="1"/>
          <p:nvPr/>
        </p:nvSpPr>
        <p:spPr>
          <a:xfrm>
            <a:off x="13030200" y="3133606"/>
            <a:ext cx="4876800" cy="400110"/>
          </a:xfrm>
          <a:prstGeom prst="rect">
            <a:avLst/>
          </a:prstGeom>
          <a:noFill/>
        </p:spPr>
        <p:txBody>
          <a:bodyPr wrap="square" rtlCol="0">
            <a:spAutoFit/>
          </a:bodyPr>
          <a:lstStyle/>
          <a:p>
            <a:r>
              <a:rPr lang="en-US" sz="2000" dirty="0">
                <a:solidFill>
                  <a:schemeClr val="tx2"/>
                </a:solidFill>
                <a:latin typeface="Arial Regular" charset="0"/>
              </a:rPr>
              <a:t>Internal (plumbing) or external (concrete)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238"/>
          <a:stretch/>
        </p:blipFill>
        <p:spPr>
          <a:xfrm>
            <a:off x="0" y="-10026"/>
            <a:ext cx="9448800" cy="10297026"/>
          </a:xfrm>
          <a:prstGeom prst="rect">
            <a:avLst/>
          </a:prstGeom>
        </p:spPr>
      </p:pic>
    </p:spTree>
    <p:extLst>
      <p:ext uri="{BB962C8B-B14F-4D97-AF65-F5344CB8AC3E}">
        <p14:creationId xmlns:p14="http://schemas.microsoft.com/office/powerpoint/2010/main" val="2145997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Title 1"/>
          <p:cNvSpPr>
            <a:spLocks noGrp="1"/>
          </p:cNvSpPr>
          <p:nvPr>
            <p:ph type="title"/>
          </p:nvPr>
        </p:nvSpPr>
        <p:spPr>
          <a:xfrm>
            <a:off x="876300" y="571411"/>
            <a:ext cx="8953500" cy="1338828"/>
          </a:xfrm>
        </p:spPr>
        <p:txBody>
          <a:bodyPr/>
          <a:lstStyle/>
          <a:p>
            <a:r>
              <a:rPr lang="en-US" dirty="0">
                <a:solidFill>
                  <a:schemeClr val="accent1"/>
                </a:solidFill>
              </a:rPr>
              <a:t>design &amp; specify</a:t>
            </a:r>
            <a:br>
              <a:rPr lang="en-US" dirty="0"/>
            </a:br>
            <a:r>
              <a:rPr lang="en-US" dirty="0"/>
              <a:t>trench drain system channels</a:t>
            </a:r>
            <a:endParaRPr lang="uk-UA" dirty="0"/>
          </a:p>
        </p:txBody>
      </p:sp>
      <p:graphicFrame>
        <p:nvGraphicFramePr>
          <p:cNvPr id="19" name="Table 18"/>
          <p:cNvGraphicFramePr>
            <a:graphicFrameLocks noGrp="1"/>
          </p:cNvGraphicFramePr>
          <p:nvPr/>
        </p:nvGraphicFramePr>
        <p:xfrm>
          <a:off x="990598" y="2171701"/>
          <a:ext cx="16764002" cy="5273040"/>
        </p:xfrm>
        <a:graphic>
          <a:graphicData uri="http://schemas.openxmlformats.org/drawingml/2006/table">
            <a:tbl>
              <a:tblPr>
                <a:tableStyleId>{5C22544A-7EE6-4342-B048-85BDC9FD1C3A}</a:tableStyleId>
              </a:tblPr>
              <a:tblGrid>
                <a:gridCol w="1828802">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18288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905000">
                  <a:extLst>
                    <a:ext uri="{9D8B030D-6E8A-4147-A177-3AD203B41FA5}">
                      <a16:colId xmlns:a16="http://schemas.microsoft.com/office/drawing/2014/main" val="20007"/>
                    </a:ext>
                  </a:extLst>
                </a:gridCol>
                <a:gridCol w="1600200">
                  <a:extLst>
                    <a:ext uri="{9D8B030D-6E8A-4147-A177-3AD203B41FA5}">
                      <a16:colId xmlns:a16="http://schemas.microsoft.com/office/drawing/2014/main" val="20008"/>
                    </a:ext>
                  </a:extLst>
                </a:gridCol>
                <a:gridCol w="1524000">
                  <a:extLst>
                    <a:ext uri="{9D8B030D-6E8A-4147-A177-3AD203B41FA5}">
                      <a16:colId xmlns:a16="http://schemas.microsoft.com/office/drawing/2014/main" val="20009"/>
                    </a:ext>
                  </a:extLst>
                </a:gridCol>
                <a:gridCol w="1295400">
                  <a:extLst>
                    <a:ext uri="{9D8B030D-6E8A-4147-A177-3AD203B41FA5}">
                      <a16:colId xmlns:a16="http://schemas.microsoft.com/office/drawing/2014/main" val="20010"/>
                    </a:ext>
                  </a:extLst>
                </a:gridCol>
                <a:gridCol w="1524000">
                  <a:extLst>
                    <a:ext uri="{9D8B030D-6E8A-4147-A177-3AD203B41FA5}">
                      <a16:colId xmlns:a16="http://schemas.microsoft.com/office/drawing/2014/main" val="20011"/>
                    </a:ext>
                  </a:extLst>
                </a:gridCol>
              </a:tblGrid>
              <a:tr h="244242">
                <a:tc rowSpan="2">
                  <a:txBody>
                    <a:bodyPr/>
                    <a:lstStyle/>
                    <a:p>
                      <a:r>
                        <a:rPr lang="en-US" sz="1800" b="1" dirty="0">
                          <a:solidFill>
                            <a:schemeClr val="bg2"/>
                          </a:solidFill>
                          <a:latin typeface="Arial Narrow" panose="020B0606020202030204" pitchFamily="34" charset="0"/>
                        </a:rPr>
                        <a:t>TRENCH</a:t>
                      </a:r>
                      <a:r>
                        <a:rPr lang="en-US" sz="1800" b="1" baseline="0" dirty="0">
                          <a:solidFill>
                            <a:schemeClr val="bg2"/>
                          </a:solidFill>
                          <a:latin typeface="Arial Narrow" panose="020B0606020202030204" pitchFamily="34" charset="0"/>
                        </a:rPr>
                        <a:t> DRAIN CHANNEL</a:t>
                      </a:r>
                      <a:endParaRPr lang="en-US" sz="18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ctr"/>
                      <a:r>
                        <a:rPr lang="en-US" sz="1200" b="1" dirty="0">
                          <a:solidFill>
                            <a:schemeClr val="bg2"/>
                          </a:solidFill>
                          <a:latin typeface="Arial Narrow" panose="020B0606020202030204" pitchFamily="34" charset="0"/>
                        </a:rPr>
                        <a:t>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2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9">
                  <a:txBody>
                    <a:bodyPr/>
                    <a:lstStyle/>
                    <a:p>
                      <a:pPr algn="ctr"/>
                      <a:r>
                        <a:rPr lang="en-US" sz="1200" b="1" dirty="0">
                          <a:solidFill>
                            <a:schemeClr val="bg2"/>
                          </a:solidFill>
                          <a:latin typeface="Arial Narrow" panose="020B0606020202030204" pitchFamily="34" charset="0"/>
                        </a:rPr>
                        <a:t>SPECIFICATIONS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sz="12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sz="12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a:endParaRPr lang="en-US" sz="12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a:endParaRPr lang="en-US" sz="12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a:endParaRPr lang="en-US" sz="12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407070">
                <a:tc vMerge="1">
                  <a:txBody>
                    <a:bodyPr/>
                    <a:lstStyle/>
                    <a:p>
                      <a:endParaRPr lang="en-US" sz="1800" b="1"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bg2"/>
                          </a:solidFill>
                          <a:latin typeface="Arial Narrow" panose="020B0606020202030204" pitchFamily="34" charset="0"/>
                        </a:rPr>
                        <a:t>INTERIOR</a:t>
                      </a:r>
                      <a:r>
                        <a:rPr lang="en-US" sz="1200" baseline="0" dirty="0">
                          <a:solidFill>
                            <a:schemeClr val="bg2"/>
                          </a:solidFill>
                          <a:latin typeface="Arial Narrow" panose="020B0606020202030204" pitchFamily="34" charset="0"/>
                        </a:rPr>
                        <a:t> </a:t>
                      </a:r>
                    </a:p>
                    <a:p>
                      <a:r>
                        <a:rPr lang="en-US" sz="1200" baseline="0" dirty="0">
                          <a:solidFill>
                            <a:schemeClr val="bg2"/>
                          </a:solidFill>
                          <a:latin typeface="Arial Narrow" panose="020B0606020202030204" pitchFamily="34" charset="0"/>
                        </a:rPr>
                        <a:t>DRAIN</a:t>
                      </a:r>
                      <a:endParaRPr lang="en-US" sz="1200"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EXTERIOR</a:t>
                      </a:r>
                      <a:r>
                        <a:rPr lang="en-US" sz="1200" baseline="0" dirty="0">
                          <a:solidFill>
                            <a:schemeClr val="bg2"/>
                          </a:solidFill>
                          <a:latin typeface="Arial Narrow" panose="020B0606020202030204" pitchFamily="34" charset="0"/>
                        </a:rPr>
                        <a:t> DRAIN</a:t>
                      </a:r>
                      <a:endParaRPr lang="en-US" sz="1200" dirty="0">
                        <a:solidFill>
                          <a:schemeClr val="bg2"/>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CHANNEL MATERIAL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MAX TEMP</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FOOD ACID + </a:t>
                      </a:r>
                    </a:p>
                    <a:p>
                      <a:r>
                        <a:rPr lang="en-US" sz="1200" dirty="0">
                          <a:solidFill>
                            <a:schemeClr val="bg2"/>
                          </a:solidFill>
                          <a:latin typeface="Arial Narrow" panose="020B0606020202030204" pitchFamily="34" charset="0"/>
                        </a:rPr>
                        <a:t>CHEMICAL</a:t>
                      </a:r>
                      <a:r>
                        <a:rPr lang="en-US" sz="1200" baseline="0" dirty="0">
                          <a:solidFill>
                            <a:schemeClr val="bg2"/>
                          </a:solidFill>
                          <a:latin typeface="Arial Narrow" panose="020B0606020202030204" pitchFamily="34" charset="0"/>
                        </a:rPr>
                        <a:t>  RESISTANT</a:t>
                      </a:r>
                      <a:endParaRPr lang="en-US" sz="1200" dirty="0">
                        <a:solidFill>
                          <a:schemeClr val="bg2"/>
                        </a:solidFill>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FLOW </a:t>
                      </a:r>
                    </a:p>
                    <a:p>
                      <a:r>
                        <a:rPr lang="en-US" sz="1200" dirty="0">
                          <a:solidFill>
                            <a:schemeClr val="bg2"/>
                          </a:solidFill>
                          <a:latin typeface="Arial Narrow" panose="020B0606020202030204" pitchFamily="34" charset="0"/>
                        </a:rPr>
                        <a:t>CAPACITY GPM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SYSTEM GRATE  </a:t>
                      </a:r>
                    </a:p>
                    <a:p>
                      <a:r>
                        <a:rPr lang="en-US" sz="1200" dirty="0">
                          <a:solidFill>
                            <a:schemeClr val="bg2"/>
                          </a:solidFill>
                          <a:latin typeface="Arial Narrow" panose="020B0606020202030204" pitchFamily="34" charset="0"/>
                        </a:rPr>
                        <a:t>WIDTH</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DECORATIVE GRATE</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LOAD </a:t>
                      </a:r>
                    </a:p>
                    <a:p>
                      <a:r>
                        <a:rPr lang="en-US" sz="1200" dirty="0">
                          <a:solidFill>
                            <a:schemeClr val="bg2"/>
                          </a:solidFill>
                          <a:latin typeface="Arial Narrow" panose="020B0606020202030204" pitchFamily="34" charset="0"/>
                        </a:rPr>
                        <a:t>BEARING</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ADA </a:t>
                      </a:r>
                    </a:p>
                    <a:p>
                      <a:r>
                        <a:rPr lang="en-US" sz="1200" dirty="0">
                          <a:solidFill>
                            <a:schemeClr val="bg2"/>
                          </a:solidFill>
                          <a:latin typeface="Arial Narrow" panose="020B0606020202030204" pitchFamily="34" charset="0"/>
                        </a:rPr>
                        <a:t>COMPLIANT</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HEEL-</a:t>
                      </a:r>
                    </a:p>
                    <a:p>
                      <a:r>
                        <a:rPr lang="en-US" sz="1200" dirty="0">
                          <a:solidFill>
                            <a:schemeClr val="bg2"/>
                          </a:solidFill>
                          <a:latin typeface="Arial Narrow" panose="020B0606020202030204" pitchFamily="34" charset="0"/>
                        </a:rPr>
                        <a:t>PROOF</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1981072">
                <a:tc>
                  <a:txBody>
                    <a:bodyPr/>
                    <a:lstStyle/>
                    <a:p>
                      <a:r>
                        <a:rPr lang="en-US" sz="1400" dirty="0">
                          <a:latin typeface="Arial Narrow" panose="020B0606020202030204" pitchFamily="34" charset="0"/>
                        </a:rPr>
                        <a:t>Z806</a:t>
                      </a:r>
                    </a:p>
                    <a:p>
                      <a:r>
                        <a:rPr lang="en-US" sz="1400" dirty="0">
                          <a:latin typeface="Arial Narrow" panose="020B0606020202030204" pitchFamily="34" charset="0"/>
                        </a:rPr>
                        <a:t>ZV806 </a:t>
                      </a:r>
                    </a:p>
                    <a:p>
                      <a:r>
                        <a:rPr lang="en-US" sz="1400" dirty="0">
                          <a:latin typeface="Arial Narrow" panose="020B0606020202030204" pitchFamily="34" charset="0"/>
                        </a:rPr>
                        <a:t>Z812 </a:t>
                      </a:r>
                    </a:p>
                    <a:p>
                      <a:r>
                        <a:rPr lang="en-US" sz="1400" dirty="0">
                          <a:latin typeface="Arial Narrow" panose="020B0606020202030204" pitchFamily="34" charset="0"/>
                        </a:rPr>
                        <a:t>ZV812</a:t>
                      </a:r>
                    </a:p>
                    <a:p>
                      <a:r>
                        <a:rPr lang="en-US" sz="1400" dirty="0">
                          <a:latin typeface="Arial Narrow" panose="020B0606020202030204" pitchFamily="34" charset="0"/>
                        </a:rPr>
                        <a:t>Z874</a:t>
                      </a:r>
                    </a:p>
                    <a:p>
                      <a:r>
                        <a:rPr lang="en-US" sz="1400" dirty="0">
                          <a:latin typeface="Arial Narrow" panose="020B0606020202030204" pitchFamily="34" charset="0"/>
                        </a:rPr>
                        <a:t>Z880 Showers</a:t>
                      </a:r>
                      <a:r>
                        <a:rPr lang="en-US" sz="1400" baseline="0" dirty="0">
                          <a:latin typeface="Arial Narrow" panose="020B0606020202030204" pitchFamily="34" charset="0"/>
                        </a:rPr>
                        <a:t> / Pools</a:t>
                      </a:r>
                      <a:endParaRPr lang="en-US" sz="1400" dirty="0">
                        <a:latin typeface="Arial Narrow" panose="020B0606020202030204" pitchFamily="34" charset="0"/>
                      </a:endParaRPr>
                    </a:p>
                    <a:p>
                      <a:r>
                        <a:rPr lang="en-US" sz="1400" dirty="0">
                          <a:latin typeface="Arial Narrow" panose="020B0606020202030204" pitchFamily="34" charset="0"/>
                        </a:rPr>
                        <a:t>Z882</a:t>
                      </a:r>
                    </a:p>
                    <a:p>
                      <a:r>
                        <a:rPr lang="en-US" sz="1400" dirty="0">
                          <a:latin typeface="Arial Narrow" panose="020B0606020202030204" pitchFamily="34" charset="0"/>
                        </a:rPr>
                        <a:t>Z883 Shallow </a:t>
                      </a:r>
                    </a:p>
                    <a:p>
                      <a:r>
                        <a:rPr lang="en-US" sz="1400" dirty="0">
                          <a:latin typeface="Arial Narrow" panose="020B0606020202030204" pitchFamily="34" charset="0"/>
                        </a:rPr>
                        <a:t>Z884 Shallow</a:t>
                      </a:r>
                    </a:p>
                    <a:p>
                      <a:r>
                        <a:rPr lang="en-US" sz="1400" dirty="0">
                          <a:latin typeface="Arial Narrow" panose="020B0606020202030204" pitchFamily="34" charset="0"/>
                        </a:rPr>
                        <a:t>Z886</a:t>
                      </a:r>
                    </a:p>
                    <a:p>
                      <a:r>
                        <a:rPr lang="en-US" sz="1400" dirty="0">
                          <a:latin typeface="Arial Narrow" panose="020B0606020202030204" pitchFamily="34" charset="0"/>
                        </a:rPr>
                        <a:t>Z888</a:t>
                      </a:r>
                    </a:p>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latin typeface="Arial Narrow" panose="020B0606020202030204" pitchFamily="34" charset="0"/>
                        </a:rPr>
                        <a:t>Fiberglass</a:t>
                      </a:r>
                    </a:p>
                    <a:p>
                      <a:r>
                        <a:rPr lang="en-US" sz="1400" dirty="0">
                          <a:latin typeface="Arial Narrow" panose="020B0606020202030204" pitchFamily="34" charset="0"/>
                        </a:rPr>
                        <a:t>Vinylester</a:t>
                      </a:r>
                    </a:p>
                    <a:p>
                      <a:r>
                        <a:rPr lang="en-US" sz="1400" dirty="0">
                          <a:latin typeface="Arial Narrow" panose="020B0606020202030204" pitchFamily="34" charset="0"/>
                        </a:rPr>
                        <a:t>Fiberglass</a:t>
                      </a:r>
                    </a:p>
                    <a:p>
                      <a:r>
                        <a:rPr lang="en-US" sz="1400" dirty="0">
                          <a:latin typeface="Arial Narrow" panose="020B0606020202030204" pitchFamily="34" charset="0"/>
                        </a:rPr>
                        <a:t>Vinylester</a:t>
                      </a:r>
                    </a:p>
                    <a:p>
                      <a:r>
                        <a:rPr lang="en-US" sz="1400" dirty="0">
                          <a:latin typeface="Arial Narrow" panose="020B0606020202030204" pitchFamily="34" charset="0"/>
                        </a:rPr>
                        <a:t>HDPE</a:t>
                      </a:r>
                    </a:p>
                    <a:p>
                      <a:r>
                        <a:rPr lang="en-US" sz="1400" dirty="0">
                          <a:latin typeface="Arial Narrow" panose="020B0606020202030204" pitchFamily="34" charset="0"/>
                        </a:rPr>
                        <a:t>HDPE, Aluminum, SS</a:t>
                      </a:r>
                    </a:p>
                    <a:p>
                      <a:r>
                        <a:rPr lang="en-US" sz="1400" dirty="0">
                          <a:latin typeface="Arial Narrow" panose="020B0606020202030204" pitchFamily="34" charset="0"/>
                        </a:rPr>
                        <a:t>HDPE</a:t>
                      </a:r>
                    </a:p>
                    <a:p>
                      <a:r>
                        <a:rPr lang="en-US" sz="1400" dirty="0">
                          <a:latin typeface="Arial Narrow" panose="020B0606020202030204" pitchFamily="34" charset="0"/>
                        </a:rPr>
                        <a:t>Polypropylene</a:t>
                      </a:r>
                    </a:p>
                    <a:p>
                      <a:r>
                        <a:rPr lang="en-US" sz="1400" dirty="0">
                          <a:latin typeface="Arial Narrow" panose="020B0606020202030204" pitchFamily="34" charset="0"/>
                        </a:rPr>
                        <a:t>Polypropylene</a:t>
                      </a:r>
                    </a:p>
                    <a:p>
                      <a:r>
                        <a:rPr lang="en-US" sz="1400" dirty="0">
                          <a:latin typeface="Arial Narrow" panose="020B0606020202030204" pitchFamily="34" charset="0"/>
                        </a:rPr>
                        <a:t>HDPE</a:t>
                      </a:r>
                    </a:p>
                    <a:p>
                      <a:r>
                        <a:rPr lang="en-US" sz="1400" dirty="0">
                          <a:latin typeface="Arial Narrow" panose="020B0606020202030204" pitchFamily="34" charset="0"/>
                        </a:rPr>
                        <a:t>HDPE / LDPE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latin typeface="Arial Narrow" panose="020B0606020202030204" pitchFamily="34" charset="0"/>
                        </a:rPr>
                        <a:t>150</a:t>
                      </a:r>
                      <a:r>
                        <a:rPr lang="en-US" sz="1400" dirty="0">
                          <a:latin typeface="Calibri" panose="020F0502020204030204" pitchFamily="34" charset="0"/>
                        </a:rPr>
                        <a:t>°</a:t>
                      </a:r>
                      <a:r>
                        <a:rPr lang="en-US" sz="1400" dirty="0">
                          <a:latin typeface="Arial Narrow" panose="020B0606020202030204" pitchFamily="34" charset="0"/>
                        </a:rPr>
                        <a:t> 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210</a:t>
                      </a:r>
                      <a:r>
                        <a:rPr lang="en-US" sz="1400" dirty="0">
                          <a:latin typeface="Calibri" panose="020F0502020204030204" pitchFamily="34" charset="0"/>
                        </a:rPr>
                        <a:t>°</a:t>
                      </a:r>
                      <a:r>
                        <a:rPr lang="en-US" sz="1400" dirty="0">
                          <a:latin typeface="Arial Narrow" panose="020B0606020202030204" pitchFamily="34" charset="0"/>
                        </a:rPr>
                        <a:t> F</a:t>
                      </a:r>
                    </a:p>
                    <a:p>
                      <a:r>
                        <a:rPr lang="en-US" sz="1400" dirty="0">
                          <a:latin typeface="Arial Narrow" panose="020B0606020202030204" pitchFamily="34" charset="0"/>
                        </a:rPr>
                        <a:t>150</a:t>
                      </a:r>
                      <a:r>
                        <a:rPr lang="en-US" sz="1400" dirty="0">
                          <a:latin typeface="Calibri" panose="020F0502020204030204" pitchFamily="34" charset="0"/>
                        </a:rPr>
                        <a:t>°</a:t>
                      </a:r>
                      <a:r>
                        <a:rPr lang="en-US" sz="1400" dirty="0">
                          <a:latin typeface="Arial Narrow" panose="020B0606020202030204" pitchFamily="34" charset="0"/>
                        </a:rPr>
                        <a:t> 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210</a:t>
                      </a:r>
                      <a:r>
                        <a:rPr lang="en-US" sz="1400" dirty="0">
                          <a:latin typeface="Calibri" panose="020F0502020204030204" pitchFamily="34" charset="0"/>
                        </a:rPr>
                        <a:t>°</a:t>
                      </a:r>
                      <a:r>
                        <a:rPr lang="en-US" sz="1400" dirty="0">
                          <a:latin typeface="Arial Narrow" panose="020B0606020202030204" pitchFamily="34" charset="0"/>
                        </a:rPr>
                        <a:t> F</a:t>
                      </a:r>
                    </a:p>
                    <a:p>
                      <a:r>
                        <a:rPr lang="en-US" sz="1400" dirty="0">
                          <a:latin typeface="Arial Narrow" panose="020B0606020202030204" pitchFamily="34" charset="0"/>
                        </a:rPr>
                        <a:t>140</a:t>
                      </a:r>
                      <a:r>
                        <a:rPr lang="en-US" sz="1400" dirty="0">
                          <a:latin typeface="Calibri" panose="020F0502020204030204" pitchFamily="34" charset="0"/>
                        </a:rPr>
                        <a:t>°</a:t>
                      </a:r>
                      <a:r>
                        <a:rPr lang="en-US" sz="1400" dirty="0">
                          <a:latin typeface="Arial Narrow" panose="020B0606020202030204" pitchFamily="34" charset="0"/>
                        </a:rPr>
                        <a:t> 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140</a:t>
                      </a:r>
                      <a:r>
                        <a:rPr lang="en-US" sz="1400" dirty="0">
                          <a:latin typeface="Calibri" panose="020F0502020204030204" pitchFamily="34" charset="0"/>
                        </a:rPr>
                        <a:t>°</a:t>
                      </a:r>
                      <a:r>
                        <a:rPr lang="en-US" sz="1400" dirty="0">
                          <a:latin typeface="Arial Narrow" panose="020B0606020202030204" pitchFamily="34" charset="0"/>
                        </a:rPr>
                        <a:t> F+</a:t>
                      </a:r>
                    </a:p>
                    <a:p>
                      <a:r>
                        <a:rPr lang="en-US" sz="1400" dirty="0">
                          <a:latin typeface="Arial Narrow" panose="020B0606020202030204" pitchFamily="34" charset="0"/>
                        </a:rPr>
                        <a:t>140</a:t>
                      </a:r>
                      <a:r>
                        <a:rPr lang="en-US" sz="1400" dirty="0">
                          <a:latin typeface="Calibri" panose="020F0502020204030204" pitchFamily="34" charset="0"/>
                        </a:rPr>
                        <a:t>°</a:t>
                      </a:r>
                      <a:r>
                        <a:rPr lang="en-US" sz="1400" dirty="0">
                          <a:latin typeface="Arial Narrow" panose="020B0606020202030204" pitchFamily="34" charset="0"/>
                        </a:rPr>
                        <a:t> F </a:t>
                      </a:r>
                    </a:p>
                    <a:p>
                      <a:r>
                        <a:rPr lang="en-US" sz="1400" dirty="0">
                          <a:latin typeface="Arial Narrow" panose="020B0606020202030204" pitchFamily="34" charset="0"/>
                        </a:rPr>
                        <a:t>140</a:t>
                      </a:r>
                      <a:r>
                        <a:rPr lang="en-US" sz="1400" dirty="0">
                          <a:latin typeface="Calibri" panose="020F0502020204030204" pitchFamily="34" charset="0"/>
                        </a:rPr>
                        <a:t>°</a:t>
                      </a:r>
                      <a:r>
                        <a:rPr lang="en-US" sz="1400" dirty="0">
                          <a:latin typeface="Arial Narrow" panose="020B0606020202030204" pitchFamily="34" charset="0"/>
                        </a:rPr>
                        <a:t> 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140</a:t>
                      </a:r>
                      <a:r>
                        <a:rPr lang="en-US" sz="1400" dirty="0">
                          <a:latin typeface="Calibri" panose="020F0502020204030204" pitchFamily="34" charset="0"/>
                        </a:rPr>
                        <a:t>°</a:t>
                      </a:r>
                      <a:r>
                        <a:rPr lang="en-US" sz="1400" dirty="0">
                          <a:latin typeface="Arial Narrow" panose="020B0606020202030204" pitchFamily="34" charset="0"/>
                        </a:rPr>
                        <a:t> F</a:t>
                      </a:r>
                    </a:p>
                    <a:p>
                      <a:r>
                        <a:rPr lang="en-US" sz="1400" dirty="0">
                          <a:latin typeface="Arial Narrow" panose="020B0606020202030204" pitchFamily="34" charset="0"/>
                        </a:rPr>
                        <a:t>140</a:t>
                      </a:r>
                      <a:r>
                        <a:rPr lang="en-US" sz="1400" dirty="0">
                          <a:latin typeface="Calibri" panose="020F0502020204030204" pitchFamily="34" charset="0"/>
                        </a:rPr>
                        <a:t>°</a:t>
                      </a:r>
                      <a:r>
                        <a:rPr lang="en-US" sz="1400" baseline="0" dirty="0">
                          <a:latin typeface="Arial Narrow" panose="020B0606020202030204" pitchFamily="34" charset="0"/>
                        </a:rPr>
                        <a:t> F</a:t>
                      </a:r>
                    </a:p>
                    <a:p>
                      <a:r>
                        <a:rPr lang="en-US" sz="1400" baseline="0" dirty="0">
                          <a:latin typeface="Arial Narrow" panose="020B0606020202030204" pitchFamily="34" charset="0"/>
                        </a:rPr>
                        <a:t>140</a:t>
                      </a:r>
                      <a:r>
                        <a:rPr lang="en-US" sz="1400" dirty="0">
                          <a:latin typeface="Calibri" panose="020F0502020204030204" pitchFamily="34" charset="0"/>
                        </a:rPr>
                        <a:t>°</a:t>
                      </a:r>
                      <a:r>
                        <a:rPr lang="en-US" sz="1400" baseline="0" dirty="0">
                          <a:latin typeface="Arial Narrow" panose="020B0606020202030204" pitchFamily="34" charset="0"/>
                        </a:rPr>
                        <a:t> F</a:t>
                      </a:r>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baseline="0" dirty="0">
                        <a:latin typeface="Arial Narrow" panose="020B0606020202030204" pitchFamily="34" charset="0"/>
                      </a:endParaRPr>
                    </a:p>
                    <a:p>
                      <a:r>
                        <a:rPr lang="en-US" sz="1400" baseline="0" dirty="0">
                          <a:latin typeface="Arial Narrow" panose="020B0606020202030204" pitchFamily="34" charset="0"/>
                        </a:rPr>
                        <a:t>Food Acids + Chemicals</a:t>
                      </a:r>
                    </a:p>
                    <a:p>
                      <a:endParaRPr lang="en-US" sz="1400" dirty="0">
                        <a:latin typeface="Arial Narrow" panose="020B0606020202030204" pitchFamily="34" charset="0"/>
                      </a:endParaRPr>
                    </a:p>
                    <a:p>
                      <a:r>
                        <a:rPr lang="en-US" sz="1400" dirty="0">
                          <a:latin typeface="Arial Narrow" panose="020B0606020202030204" pitchFamily="34" charset="0"/>
                        </a:rPr>
                        <a:t>Food Acids + Chemicals</a:t>
                      </a:r>
                    </a:p>
                    <a:p>
                      <a:endParaRPr lang="en-US" sz="1400" dirty="0">
                        <a:latin typeface="Arial Narrow" panose="020B0606020202030204" pitchFamily="34" charset="0"/>
                      </a:endParaRPr>
                    </a:p>
                    <a:p>
                      <a:r>
                        <a:rPr lang="en-US" sz="1400" dirty="0">
                          <a:latin typeface="Arial Narrow" panose="020B0606020202030204" pitchFamily="34" charset="0"/>
                        </a:rPr>
                        <a:t>                   </a:t>
                      </a:r>
                    </a:p>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88-510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88-510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583-3283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583-3283</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1483-26237</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557-3189</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93-520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292-10771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6”</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6”</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12”</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12”</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12” 18” 21”</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1-5/8” 2-1/2” 3”</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12”</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6”</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4”</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6”</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SLOT</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endParaRPr lang="en-US" sz="1400" dirty="0">
                        <a:latin typeface="Arial Narrow" panose="020B0606020202030204" pitchFamily="34" charset="0"/>
                      </a:endParaRPr>
                    </a:p>
                    <a:p>
                      <a:endParaRPr lang="en-US" sz="1400" dirty="0">
                        <a:latin typeface="Arial Narrow" panose="020B0606020202030204" pitchFamily="34" charset="0"/>
                      </a:endParaRPr>
                    </a:p>
                    <a:p>
                      <a:endParaRPr lang="en-US" sz="1400" dirty="0">
                        <a:latin typeface="Arial Narrow" panose="020B0606020202030204" pitchFamily="34" charset="0"/>
                      </a:endParaRPr>
                    </a:p>
                    <a:p>
                      <a:endParaRPr lang="en-US" sz="1400" dirty="0">
                        <a:latin typeface="Arial Narrow" panose="020B0606020202030204" pitchFamily="34" charset="0"/>
                      </a:endParaRPr>
                    </a:p>
                    <a:p>
                      <a:r>
                        <a:rPr lang="en-US" sz="1400" dirty="0">
                          <a:latin typeface="Arial Narrow" panose="020B0606020202030204" pitchFamily="34" charset="0"/>
                        </a:rPr>
                        <a:t>5</a:t>
                      </a:r>
                      <a:r>
                        <a:rPr lang="en-US" sz="1400" baseline="0" dirty="0">
                          <a:latin typeface="Arial Narrow" panose="020B0606020202030204" pitchFamily="34" charset="0"/>
                        </a:rPr>
                        <a:t> Colors + Metals</a:t>
                      </a:r>
                    </a:p>
                    <a:p>
                      <a:endParaRPr lang="en-US" sz="1400" dirty="0">
                        <a:latin typeface="Arial Narrow" panose="020B0606020202030204" pitchFamily="34" charset="0"/>
                      </a:endParaRPr>
                    </a:p>
                    <a:p>
                      <a:r>
                        <a:rPr lang="en-US" sz="1400" dirty="0">
                          <a:latin typeface="Arial Narrow" panose="020B0606020202030204" pitchFamily="34" charset="0"/>
                        </a:rPr>
                        <a:t>3</a:t>
                      </a:r>
                      <a:r>
                        <a:rPr lang="en-US" sz="1400" baseline="0" dirty="0">
                          <a:latin typeface="Arial Narrow" panose="020B0606020202030204" pitchFamily="34" charset="0"/>
                        </a:rPr>
                        <a:t> Materials + Colors</a:t>
                      </a:r>
                      <a:endParaRPr lang="en-US" sz="1400" dirty="0">
                        <a:latin typeface="Arial Narrow" panose="020B0606020202030204" pitchFamily="34" charset="0"/>
                      </a:endParaRPr>
                    </a:p>
                    <a:p>
                      <a:r>
                        <a:rPr lang="en-US" sz="1400" dirty="0">
                          <a:latin typeface="Arial Narrow" panose="020B0606020202030204" pitchFamily="34" charset="0"/>
                        </a:rPr>
                        <a:t>3</a:t>
                      </a:r>
                      <a:r>
                        <a:rPr lang="en-US" sz="1400" baseline="0" dirty="0">
                          <a:latin typeface="Arial Narrow" panose="020B0606020202030204" pitchFamily="34" charset="0"/>
                        </a:rPr>
                        <a:t> Materials + Colors</a:t>
                      </a:r>
                    </a:p>
                    <a:p>
                      <a:r>
                        <a:rPr lang="en-US" sz="1400" baseline="0" dirty="0">
                          <a:latin typeface="Arial Narrow" panose="020B0606020202030204" pitchFamily="34" charset="0"/>
                        </a:rPr>
                        <a:t>3 Materials + Colors</a:t>
                      </a:r>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latin typeface="Arial Narrow" panose="020B0606020202030204" pitchFamily="34" charset="0"/>
                        </a:rPr>
                        <a:t>A,B,C,D,E,</a:t>
                      </a:r>
                      <a:r>
                        <a:rPr lang="en-US" sz="1400" baseline="0" dirty="0">
                          <a:latin typeface="Arial Narrow" panose="020B0606020202030204" pitchFamily="34" charset="0"/>
                        </a:rPr>
                        <a:t> H-20</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A,B,C,D,E, H-20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A,B,C,D,E,F</a:t>
                      </a:r>
                      <a:r>
                        <a:rPr lang="en-US" sz="1400" baseline="0" dirty="0">
                          <a:latin typeface="Arial Narrow" panose="020B0606020202030204" pitchFamily="34" charset="0"/>
                        </a:rPr>
                        <a:t> H-20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A,B,C,D,E,F</a:t>
                      </a:r>
                      <a:r>
                        <a:rPr lang="en-US" sz="1400" baseline="0" dirty="0">
                          <a:latin typeface="Arial Narrow" panose="020B0606020202030204" pitchFamily="34" charset="0"/>
                        </a:rPr>
                        <a:t> H-20</a:t>
                      </a:r>
                      <a:endParaRPr lang="en-US" sz="1400" dirty="0">
                        <a:latin typeface="Arial Narrow" panose="020B0606020202030204" pitchFamily="34" charset="0"/>
                      </a:endParaRPr>
                    </a:p>
                    <a:p>
                      <a:r>
                        <a:rPr lang="en-US" sz="1400" dirty="0">
                          <a:latin typeface="Arial Narrow" panose="020B0606020202030204" pitchFamily="34" charset="0"/>
                        </a:rPr>
                        <a:t>A,B,C,E,F H-20</a:t>
                      </a:r>
                    </a:p>
                    <a:p>
                      <a:r>
                        <a:rPr lang="en-US" sz="1400" dirty="0">
                          <a:latin typeface="Arial Narrow" panose="020B0606020202030204" pitchFamily="34" charset="0"/>
                        </a:rPr>
                        <a:t>A</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A,B,C,D,E,F H-20</a:t>
                      </a:r>
                    </a:p>
                    <a:p>
                      <a:r>
                        <a:rPr lang="en-US" sz="1400" dirty="0">
                          <a:latin typeface="Arial Narrow" panose="020B0606020202030204" pitchFamily="34" charset="0"/>
                        </a:rPr>
                        <a:t>A,B,C</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A,B,C,D,E,F H-20</a:t>
                      </a:r>
                    </a:p>
                    <a:p>
                      <a:r>
                        <a:rPr lang="en-US" sz="1400" dirty="0">
                          <a:latin typeface="Arial Narrow" panose="020B0606020202030204" pitchFamily="34" charset="0"/>
                        </a:rPr>
                        <a:t>A,B,C,D,E,F</a:t>
                      </a:r>
                      <a:r>
                        <a:rPr lang="en-US" sz="1400" baseline="0" dirty="0">
                          <a:latin typeface="Arial Narrow" panose="020B0606020202030204" pitchFamily="34" charset="0"/>
                        </a:rPr>
                        <a:t> H-20</a:t>
                      </a:r>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a:t>
                      </a:r>
                      <a:r>
                        <a:rPr lang="en-US" sz="1400" baseline="0" dirty="0">
                          <a:latin typeface="Arial Narrow" panose="020B0606020202030204" pitchFamily="34" charset="0"/>
                        </a:rPr>
                        <a:t> Compliant</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a:t>
                      </a:r>
                      <a:r>
                        <a:rPr lang="en-US" sz="1400" baseline="0" dirty="0">
                          <a:latin typeface="Arial Narrow" panose="020B0606020202030204" pitchFamily="34" charset="0"/>
                        </a:rPr>
                        <a:t>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ADA Compliant</a:t>
                      </a:r>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221209">
                <a:tc>
                  <a:txBody>
                    <a:bodyPr/>
                    <a:lstStyle/>
                    <a:p>
                      <a:r>
                        <a:rPr lang="en-US" sz="1400" dirty="0">
                          <a:latin typeface="Arial Narrow" panose="020B0606020202030204" pitchFamily="34" charset="0"/>
                        </a:rPr>
                        <a:t>Z890 </a:t>
                      </a:r>
                    </a:p>
                    <a:p>
                      <a:r>
                        <a:rPr lang="en-US" sz="1400" dirty="0">
                          <a:latin typeface="Arial Narrow" panose="020B0606020202030204" pitchFamily="34" charset="0"/>
                        </a:rPr>
                        <a:t>Z891</a:t>
                      </a:r>
                    </a:p>
                    <a:p>
                      <a:r>
                        <a:rPr lang="en-US" sz="1400" dirty="0">
                          <a:latin typeface="Arial Narrow" panose="020B0606020202030204" pitchFamily="34" charset="0"/>
                        </a:rPr>
                        <a:t>Z894</a:t>
                      </a:r>
                    </a:p>
                    <a:p>
                      <a:r>
                        <a:rPr lang="en-US" sz="1400" dirty="0">
                          <a:latin typeface="Arial Narrow" panose="020B0606020202030204" pitchFamily="34" charset="0"/>
                        </a:rPr>
                        <a:t>Z895 </a:t>
                      </a:r>
                    </a:p>
                    <a:p>
                      <a:r>
                        <a:rPr lang="en-US" sz="1400" dirty="0">
                          <a:latin typeface="Arial Narrow" panose="020B0606020202030204" pitchFamily="34" charset="0"/>
                        </a:rPr>
                        <a:t>Z898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p>
                      <a:r>
                        <a:rPr lang="en-US" sz="1400" dirty="0">
                          <a:latin typeface="Arial Narrow" panose="020B0606020202030204" pitchFamily="34" charset="0"/>
                        </a:rPr>
                        <a:t>Interior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r>
                        <a:rPr lang="en-US" sz="1400" dirty="0">
                          <a:latin typeface="Arial Narrow" panose="020B0606020202030204" pitchFamily="34" charset="0"/>
                        </a:rPr>
                        <a:t>Stainless Steel</a:t>
                      </a:r>
                    </a:p>
                    <a:p>
                      <a:r>
                        <a:rPr lang="en-US" sz="1400" dirty="0">
                          <a:latin typeface="Arial Narrow" panose="020B0606020202030204" pitchFamily="34" charset="0"/>
                        </a:rPr>
                        <a:t>Stainless Steel</a:t>
                      </a:r>
                    </a:p>
                    <a:p>
                      <a:r>
                        <a:rPr lang="en-US" sz="1400" dirty="0">
                          <a:latin typeface="Arial Narrow" panose="020B0606020202030204" pitchFamily="34" charset="0"/>
                        </a:rPr>
                        <a:t>Stainless Steel</a:t>
                      </a:r>
                    </a:p>
                    <a:p>
                      <a:r>
                        <a:rPr lang="en-US" sz="1400" dirty="0">
                          <a:latin typeface="Arial Narrow" panose="020B0606020202030204" pitchFamily="34" charset="0"/>
                        </a:rPr>
                        <a:t>Stainless Steel</a:t>
                      </a:r>
                    </a:p>
                    <a:p>
                      <a:r>
                        <a:rPr lang="en-US" sz="1400" dirty="0">
                          <a:latin typeface="Arial Narrow" panose="020B0606020202030204" pitchFamily="34" charset="0"/>
                        </a:rPr>
                        <a:t>Stainless Steel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r>
                        <a:rPr lang="en-US" sz="1400" dirty="0">
                          <a:latin typeface="Arial Narrow" panose="020B0606020202030204" pitchFamily="34" charset="0"/>
                        </a:rPr>
                        <a:t>240</a:t>
                      </a:r>
                      <a:r>
                        <a:rPr lang="en-US" sz="1400" dirty="0">
                          <a:latin typeface="Calibri" panose="020F0502020204030204" pitchFamily="34" charset="0"/>
                        </a:rPr>
                        <a:t>°</a:t>
                      </a:r>
                      <a:r>
                        <a:rPr lang="en-US" sz="1400" baseline="0" dirty="0">
                          <a:latin typeface="Arial Narrow" panose="020B0606020202030204" pitchFamily="34" charset="0"/>
                        </a:rPr>
                        <a:t> 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240</a:t>
                      </a:r>
                      <a:r>
                        <a:rPr lang="en-US" sz="1400" dirty="0">
                          <a:latin typeface="Calibri" panose="020F0502020204030204" pitchFamily="34" charset="0"/>
                        </a:rPr>
                        <a:t>°</a:t>
                      </a:r>
                      <a:r>
                        <a:rPr lang="en-US" sz="1400" baseline="0" dirty="0">
                          <a:latin typeface="Arial Narrow" panose="020B0606020202030204" pitchFamily="34" charset="0"/>
                        </a:rPr>
                        <a:t> F</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240</a:t>
                      </a:r>
                      <a:r>
                        <a:rPr lang="en-US" sz="1400" dirty="0">
                          <a:latin typeface="Calibri" panose="020F0502020204030204" pitchFamily="34" charset="0"/>
                        </a:rPr>
                        <a:t>°</a:t>
                      </a:r>
                      <a:r>
                        <a:rPr lang="en-US" sz="1400" baseline="0" dirty="0">
                          <a:latin typeface="Arial Narrow" panose="020B0606020202030204" pitchFamily="34" charset="0"/>
                        </a:rPr>
                        <a:t> F</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240</a:t>
                      </a:r>
                      <a:r>
                        <a:rPr lang="en-US" sz="1400" dirty="0">
                          <a:latin typeface="Calibri" panose="020F0502020204030204" pitchFamily="34" charset="0"/>
                        </a:rPr>
                        <a:t>°</a:t>
                      </a:r>
                      <a:r>
                        <a:rPr lang="en-US" sz="1400" baseline="0" dirty="0">
                          <a:latin typeface="Arial Narrow" panose="020B0606020202030204" pitchFamily="34" charset="0"/>
                        </a:rPr>
                        <a:t> F</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240</a:t>
                      </a:r>
                      <a:r>
                        <a:rPr lang="en-US" sz="1400" dirty="0">
                          <a:latin typeface="Calibri" panose="020F0502020204030204" pitchFamily="34" charset="0"/>
                        </a:rPr>
                        <a:t>°</a:t>
                      </a:r>
                      <a:r>
                        <a:rPr lang="en-US" sz="1400" baseline="0" dirty="0">
                          <a:latin typeface="Arial Narrow" panose="020B0606020202030204" pitchFamily="34" charset="0"/>
                        </a:rPr>
                        <a:t> F</a:t>
                      </a:r>
                      <a:endParaRPr lang="en-US" sz="1400" dirty="0">
                        <a:latin typeface="Arial Narrow" panose="020B0606020202030204" pitchFamily="34" charset="0"/>
                      </a:endParaRPr>
                    </a:p>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r>
                        <a:rPr lang="en-US" sz="1400" dirty="0">
                          <a:latin typeface="Arial Narrow" panose="020B0606020202030204" pitchFamily="34" charset="0"/>
                        </a:rPr>
                        <a:t>Food</a:t>
                      </a:r>
                      <a:r>
                        <a:rPr lang="en-US" sz="1400" baseline="0" dirty="0">
                          <a:latin typeface="Arial Narrow" panose="020B0606020202030204" pitchFamily="34" charset="0"/>
                        </a:rPr>
                        <a:t> Acids + Chemicals</a:t>
                      </a:r>
                      <a:endParaRPr lang="en-US" sz="1400" dirty="0">
                        <a:latin typeface="Arial Narrow" panose="020B0606020202030204" pitchFamily="34" charset="0"/>
                      </a:endParaRPr>
                    </a:p>
                    <a:p>
                      <a:r>
                        <a:rPr lang="en-US" sz="1400" dirty="0">
                          <a:latin typeface="Arial Narrow" panose="020B0606020202030204" pitchFamily="34" charset="0"/>
                        </a:rPr>
                        <a:t>Food</a:t>
                      </a:r>
                      <a:r>
                        <a:rPr lang="en-US" sz="1400" baseline="0" dirty="0">
                          <a:latin typeface="Arial Narrow" panose="020B0606020202030204" pitchFamily="34" charset="0"/>
                        </a:rPr>
                        <a:t> Acids + Chemicals</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Food</a:t>
                      </a:r>
                      <a:r>
                        <a:rPr lang="en-US" sz="1400" baseline="0" dirty="0">
                          <a:latin typeface="Arial Narrow" panose="020B0606020202030204" pitchFamily="34" charset="0"/>
                        </a:rPr>
                        <a:t> Acids + Chemicals</a:t>
                      </a:r>
                      <a:endParaRPr lang="en-US" sz="1400" dirty="0">
                        <a:latin typeface="Arial Narrow" panose="020B0606020202030204" pitchFamily="34" charset="0"/>
                      </a:endParaRPr>
                    </a:p>
                    <a:p>
                      <a:r>
                        <a:rPr lang="en-US" sz="1400" dirty="0">
                          <a:latin typeface="Arial Narrow" panose="020B0606020202030204" pitchFamily="34" charset="0"/>
                        </a:rPr>
                        <a:t>Food</a:t>
                      </a:r>
                      <a:r>
                        <a:rPr lang="en-US" sz="1400" baseline="0" dirty="0">
                          <a:latin typeface="Arial Narrow" panose="020B0606020202030204" pitchFamily="34" charset="0"/>
                        </a:rPr>
                        <a:t> Acids + Chemicals</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Food</a:t>
                      </a:r>
                      <a:r>
                        <a:rPr lang="en-US" sz="1400" baseline="0" dirty="0">
                          <a:latin typeface="Arial Narrow" panose="020B0606020202030204" pitchFamily="34" charset="0"/>
                        </a:rPr>
                        <a:t> Acids + Chemicals</a:t>
                      </a:r>
                      <a:endParaRPr lang="en-US" sz="1400" dirty="0">
                        <a:latin typeface="Arial Narrow" panose="020B0606020202030204" pitchFamily="34" charset="0"/>
                      </a:endParaRPr>
                    </a:p>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97-639</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51-201</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1299-9385</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548-2752</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640-4844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6”</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SLOT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24”</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12”</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18”</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Aesthetic Stainless</a:t>
                      </a:r>
                    </a:p>
                    <a:p>
                      <a:endParaRPr lang="en-US" sz="1400" dirty="0">
                        <a:latin typeface="Arial Narrow" panose="020B0606020202030204" pitchFamily="34" charset="0"/>
                      </a:endParaRPr>
                    </a:p>
                    <a:p>
                      <a:endParaRPr lang="en-US" sz="1400" dirty="0">
                        <a:latin typeface="Arial Narrow" panose="020B0606020202030204" pitchFamily="34" charset="0"/>
                      </a:endParaRPr>
                    </a:p>
                    <a:p>
                      <a:endParaRPr lang="en-US" sz="1400" dirty="0">
                        <a:latin typeface="Arial Narrow" panose="020B0606020202030204" pitchFamily="34" charset="0"/>
                      </a:endParaRPr>
                    </a:p>
                    <a:p>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A,B,C,D,E,F H-20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A,B,C,D,E,F H-20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extLst>
                  <a:ext uri="{0D108BD9-81ED-4DB2-BD59-A6C34878D82A}">
                    <a16:rowId xmlns:a16="http://schemas.microsoft.com/office/drawing/2014/main" val="10003"/>
                  </a:ext>
                </a:extLst>
              </a:tr>
              <a:tr h="418211">
                <a:tc>
                  <a:txBody>
                    <a:bodyPr/>
                    <a:lstStyle/>
                    <a:p>
                      <a:r>
                        <a:rPr lang="en-US" sz="1400" dirty="0">
                          <a:latin typeface="Arial Narrow" panose="020B0606020202030204" pitchFamily="34" charset="0"/>
                        </a:rPr>
                        <a:t>Z899 Elevator/Threshold</a:t>
                      </a:r>
                    </a:p>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400" dirty="0">
                          <a:latin typeface="Arial Narrow" panose="020B0606020202030204" pitchFamily="34" charset="0"/>
                        </a:rPr>
                        <a:t>Interior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400" dirty="0">
                          <a:latin typeface="Arial Narrow" panose="020B0606020202030204" pitchFamily="34" charset="0"/>
                        </a:rPr>
                        <a:t>Stainless Steel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240</a:t>
                      </a:r>
                      <a:r>
                        <a:rPr lang="en-US" sz="1400" dirty="0">
                          <a:latin typeface="Calibri" panose="020F0502020204030204" pitchFamily="34" charset="0"/>
                        </a:rPr>
                        <a:t>°</a:t>
                      </a:r>
                      <a:r>
                        <a:rPr lang="en-US" sz="1400" baseline="0" dirty="0">
                          <a:latin typeface="Arial Narrow" panose="020B0606020202030204" pitchFamily="34" charset="0"/>
                        </a:rPr>
                        <a:t> F</a:t>
                      </a:r>
                      <a:endParaRPr lang="en-US" sz="1400" dirty="0">
                        <a:latin typeface="Arial Narrow" panose="020B0606020202030204" pitchFamily="34" charset="0"/>
                      </a:endParaRPr>
                    </a:p>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100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Narrow" panose="020B0606020202030204" pitchFamily="34" charset="0"/>
                        </a:rPr>
                        <a:t>11-1/2”</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1400" dirty="0">
                          <a:latin typeface="Arial Narrow" panose="020B0606020202030204" pitchFamily="34" charset="0"/>
                        </a:rPr>
                        <a:t>Aesthetic Stainless</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Compliant</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4"/>
                  </a:ext>
                </a:extLst>
              </a:tr>
            </a:tbl>
          </a:graphicData>
        </a:graphic>
      </p:graphicFrame>
      <p:graphicFrame>
        <p:nvGraphicFramePr>
          <p:cNvPr id="5" name="Table 4"/>
          <p:cNvGraphicFramePr>
            <a:graphicFrameLocks noGrp="1"/>
          </p:cNvGraphicFramePr>
          <p:nvPr/>
        </p:nvGraphicFramePr>
        <p:xfrm>
          <a:off x="4495797" y="7658100"/>
          <a:ext cx="13258803" cy="2397760"/>
        </p:xfrm>
        <a:graphic>
          <a:graphicData uri="http://schemas.openxmlformats.org/drawingml/2006/table">
            <a:tbl>
              <a:tblPr firstRow="1" bandRow="1">
                <a:tableStyleId>{2D5ABB26-0587-4C30-8999-92F81FD0307C}</a:tableStyleId>
              </a:tblPr>
              <a:tblGrid>
                <a:gridCol w="3810003">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1574800">
                  <a:extLst>
                    <a:ext uri="{9D8B030D-6E8A-4147-A177-3AD203B41FA5}">
                      <a16:colId xmlns:a16="http://schemas.microsoft.com/office/drawing/2014/main" val="20003"/>
                    </a:ext>
                  </a:extLst>
                </a:gridCol>
                <a:gridCol w="1574800">
                  <a:extLst>
                    <a:ext uri="{9D8B030D-6E8A-4147-A177-3AD203B41FA5}">
                      <a16:colId xmlns:a16="http://schemas.microsoft.com/office/drawing/2014/main" val="20004"/>
                    </a:ext>
                  </a:extLst>
                </a:gridCol>
                <a:gridCol w="1574800">
                  <a:extLst>
                    <a:ext uri="{9D8B030D-6E8A-4147-A177-3AD203B41FA5}">
                      <a16:colId xmlns:a16="http://schemas.microsoft.com/office/drawing/2014/main" val="20005"/>
                    </a:ext>
                  </a:extLst>
                </a:gridCol>
                <a:gridCol w="1574800">
                  <a:extLst>
                    <a:ext uri="{9D8B030D-6E8A-4147-A177-3AD203B41FA5}">
                      <a16:colId xmlns:a16="http://schemas.microsoft.com/office/drawing/2014/main" val="20006"/>
                    </a:ext>
                  </a:extLst>
                </a:gridCol>
              </a:tblGrid>
              <a:tr h="152400">
                <a:tc>
                  <a:txBody>
                    <a:bodyPr/>
                    <a:lstStyle/>
                    <a:p>
                      <a:r>
                        <a:rPr lang="en-US" sz="1200" b="1" dirty="0">
                          <a:solidFill>
                            <a:schemeClr val="bg2"/>
                          </a:solidFill>
                          <a:latin typeface="Arial Narrow" panose="020B0606020202030204" pitchFamily="34" charset="0"/>
                        </a:rPr>
                        <a:t>CHANNEL MATERIAL</a:t>
                      </a:r>
                    </a:p>
                    <a:p>
                      <a:r>
                        <a:rPr lang="en-US" sz="1200" b="1" dirty="0">
                          <a:solidFill>
                            <a:schemeClr val="bg2"/>
                          </a:solidFill>
                          <a:latin typeface="Arial Narrow" panose="020B0606020202030204" pitchFamily="34" charset="0"/>
                        </a:rPr>
                        <a:t>All Freeze Resistant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200" b="1" dirty="0">
                          <a:solidFill>
                            <a:schemeClr val="bg2"/>
                          </a:solidFill>
                          <a:latin typeface="Arial Narrow" panose="020B0606020202030204" pitchFamily="34" charset="0"/>
                        </a:rPr>
                        <a:t>Maximum</a:t>
                      </a:r>
                      <a:r>
                        <a:rPr lang="en-US" sz="1200" b="1" baseline="0" dirty="0">
                          <a:solidFill>
                            <a:schemeClr val="bg2"/>
                          </a:solidFill>
                          <a:latin typeface="Arial Narrow" panose="020B0606020202030204" pitchFamily="34" charset="0"/>
                        </a:rPr>
                        <a:t> Temperature</a:t>
                      </a:r>
                      <a:endParaRPr lang="en-US" sz="12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200" b="1" dirty="0">
                          <a:solidFill>
                            <a:schemeClr val="bg2"/>
                          </a:solidFill>
                          <a:latin typeface="Arial Narrow" panose="020B0606020202030204" pitchFamily="34" charset="0"/>
                        </a:rPr>
                        <a:t>Lightweight, for</a:t>
                      </a:r>
                      <a:r>
                        <a:rPr lang="en-US" sz="1200" b="1" baseline="0" dirty="0">
                          <a:solidFill>
                            <a:schemeClr val="bg2"/>
                          </a:solidFill>
                          <a:latin typeface="Arial Narrow" panose="020B0606020202030204" pitchFamily="34" charset="0"/>
                        </a:rPr>
                        <a:t> Easy Installation</a:t>
                      </a:r>
                      <a:endParaRPr lang="en-US" sz="12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200" b="1" dirty="0">
                          <a:solidFill>
                            <a:schemeClr val="bg2"/>
                          </a:solidFill>
                          <a:latin typeface="Arial Narrow" panose="020B0606020202030204" pitchFamily="34" charset="0"/>
                        </a:rPr>
                        <a:t>Flexible, for Easy Installation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200" b="1" dirty="0">
                          <a:solidFill>
                            <a:schemeClr val="bg2"/>
                          </a:solidFill>
                          <a:latin typeface="Arial Narrow" panose="020B0606020202030204" pitchFamily="34" charset="0"/>
                        </a:rPr>
                        <a:t>Chemically</a:t>
                      </a:r>
                      <a:r>
                        <a:rPr lang="en-US" sz="1200" b="1" baseline="0" dirty="0">
                          <a:solidFill>
                            <a:schemeClr val="bg2"/>
                          </a:solidFill>
                          <a:latin typeface="Arial Narrow" panose="020B0606020202030204" pitchFamily="34" charset="0"/>
                        </a:rPr>
                        <a:t> Resistant</a:t>
                      </a:r>
                      <a:endParaRPr lang="en-US" sz="12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200" b="1" dirty="0">
                          <a:solidFill>
                            <a:schemeClr val="bg2"/>
                          </a:solidFill>
                          <a:latin typeface="Arial Narrow" panose="020B0606020202030204" pitchFamily="34" charset="0"/>
                        </a:rPr>
                        <a:t>Aesthetically Pleasing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200" b="1" dirty="0">
                          <a:solidFill>
                            <a:schemeClr val="bg2"/>
                          </a:solidFill>
                          <a:latin typeface="Arial Narrow" panose="020B0606020202030204" pitchFamily="34" charset="0"/>
                        </a:rPr>
                        <a:t>More Affordable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70840">
                <a:tc>
                  <a:txBody>
                    <a:bodyPr/>
                    <a:lstStyle/>
                    <a:p>
                      <a:r>
                        <a:rPr lang="en-US" sz="1200" dirty="0"/>
                        <a:t>Fiberglass</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t>150° F</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Yes</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200" dirty="0">
                          <a:latin typeface="Arial Narrow Regular"/>
                        </a:rPr>
                        <a:t>Vinylester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Regular"/>
                        </a:rPr>
                        <a:t>210</a:t>
                      </a:r>
                      <a:r>
                        <a:rPr lang="en-US" sz="1200" dirty="0"/>
                        <a:t>°</a:t>
                      </a:r>
                      <a:r>
                        <a:rPr lang="en-US" sz="1200" dirty="0">
                          <a:latin typeface="Arial Narrow Regular"/>
                        </a:rPr>
                        <a:t>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Narrow Regular"/>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200" dirty="0"/>
                        <a:t>HDPE High Density</a:t>
                      </a:r>
                      <a:r>
                        <a:rPr lang="en-US" sz="1200" baseline="0" dirty="0"/>
                        <a:t> Polyethylene / Polypropylene</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t>140°</a:t>
                      </a:r>
                      <a:r>
                        <a:rPr lang="en-US" sz="1200" baseline="0" dirty="0"/>
                        <a:t> F</a:t>
                      </a:r>
                      <a:endParaRPr lang="en-US" sz="1200" baseline="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Yes</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Narrow Regular"/>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Narrow Regular"/>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200" dirty="0"/>
                        <a:t>Aluminum</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t>240°</a:t>
                      </a:r>
                      <a:r>
                        <a:rPr lang="en-US" sz="1200" baseline="0" dirty="0"/>
                        <a:t> F+</a:t>
                      </a:r>
                      <a:endParaRPr lang="en-US" sz="1200" baseline="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Yes</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200" dirty="0"/>
                        <a:t>Stainless Steel</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t>240° F</a:t>
                      </a:r>
                    </a:p>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Yes</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Yes</a:t>
                      </a:r>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Narrow Regular"/>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80245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48472" b="14028"/>
          <a:stretch/>
        </p:blipFill>
        <p:spPr/>
      </p:pic>
      <p:sp>
        <p:nvSpPr>
          <p:cNvPr id="15" name="Rectangle 14"/>
          <p:cNvSpPr/>
          <p:nvPr/>
        </p:nvSpPr>
        <p:spPr>
          <a:xfrm>
            <a:off x="0" y="-4319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1815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Place the following specify steps in the correct order:</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A. Load bearing</a:t>
            </a:r>
          </a:p>
          <a:p>
            <a:pPr marL="0" indent="0">
              <a:buFont typeface="Arial" panose="020B0604020202020204" pitchFamily="34" charset="0"/>
              <a:buNone/>
            </a:pPr>
            <a:r>
              <a:rPr lang="en-US" sz="2000" b="1" dirty="0">
                <a:solidFill>
                  <a:schemeClr val="bg2"/>
                </a:solidFill>
                <a:latin typeface="Arial Narrow Regular"/>
              </a:rPr>
              <a:t>B. Channel material</a:t>
            </a:r>
          </a:p>
          <a:p>
            <a:pPr marL="0" indent="0">
              <a:buFont typeface="Arial" panose="020B0604020202020204" pitchFamily="34" charset="0"/>
              <a:buNone/>
            </a:pPr>
            <a:r>
              <a:rPr lang="en-US" sz="2000" b="1" dirty="0">
                <a:solidFill>
                  <a:schemeClr val="bg2"/>
                </a:solidFill>
                <a:latin typeface="Arial Narrow Regular"/>
              </a:rPr>
              <a:t>C. Location</a:t>
            </a:r>
          </a:p>
          <a:p>
            <a:pPr marL="0" indent="0">
              <a:buFont typeface="Arial" panose="020B0604020202020204" pitchFamily="34" charset="0"/>
              <a:buNone/>
            </a:pPr>
            <a:r>
              <a:rPr lang="en-US" sz="2000" b="1" dirty="0">
                <a:solidFill>
                  <a:schemeClr val="bg2"/>
                </a:solidFill>
                <a:latin typeface="Arial Narrow Regular"/>
              </a:rPr>
              <a:t>D. Flow capacity</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40463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19" name="Table 18"/>
          <p:cNvGraphicFramePr>
            <a:graphicFrameLocks noGrp="1"/>
          </p:cNvGraphicFramePr>
          <p:nvPr/>
        </p:nvGraphicFramePr>
        <p:xfrm>
          <a:off x="228600" y="162843"/>
          <a:ext cx="12497843" cy="10021610"/>
        </p:xfrm>
        <a:graphic>
          <a:graphicData uri="http://schemas.openxmlformats.org/drawingml/2006/table">
            <a:tbl>
              <a:tblPr>
                <a:tableStyleId>{5C22544A-7EE6-4342-B048-85BDC9FD1C3A}</a:tableStyleId>
              </a:tblPr>
              <a:tblGrid>
                <a:gridCol w="1125164">
                  <a:extLst>
                    <a:ext uri="{9D8B030D-6E8A-4147-A177-3AD203B41FA5}">
                      <a16:colId xmlns:a16="http://schemas.microsoft.com/office/drawing/2014/main" val="20000"/>
                    </a:ext>
                  </a:extLst>
                </a:gridCol>
                <a:gridCol w="656346">
                  <a:extLst>
                    <a:ext uri="{9D8B030D-6E8A-4147-A177-3AD203B41FA5}">
                      <a16:colId xmlns:a16="http://schemas.microsoft.com/office/drawing/2014/main" val="20001"/>
                    </a:ext>
                  </a:extLst>
                </a:gridCol>
                <a:gridCol w="2344093">
                  <a:extLst>
                    <a:ext uri="{9D8B030D-6E8A-4147-A177-3AD203B41FA5}">
                      <a16:colId xmlns:a16="http://schemas.microsoft.com/office/drawing/2014/main" val="20002"/>
                    </a:ext>
                  </a:extLst>
                </a:gridCol>
                <a:gridCol w="1046530">
                  <a:extLst>
                    <a:ext uri="{9D8B030D-6E8A-4147-A177-3AD203B41FA5}">
                      <a16:colId xmlns:a16="http://schemas.microsoft.com/office/drawing/2014/main" val="20003"/>
                    </a:ext>
                  </a:extLst>
                </a:gridCol>
                <a:gridCol w="1046530">
                  <a:extLst>
                    <a:ext uri="{9D8B030D-6E8A-4147-A177-3AD203B41FA5}">
                      <a16:colId xmlns:a16="http://schemas.microsoft.com/office/drawing/2014/main" val="20004"/>
                    </a:ext>
                  </a:extLst>
                </a:gridCol>
                <a:gridCol w="1046530">
                  <a:extLst>
                    <a:ext uri="{9D8B030D-6E8A-4147-A177-3AD203B41FA5}">
                      <a16:colId xmlns:a16="http://schemas.microsoft.com/office/drawing/2014/main" val="20005"/>
                    </a:ext>
                  </a:extLst>
                </a:gridCol>
                <a:gridCol w="1046530">
                  <a:extLst>
                    <a:ext uri="{9D8B030D-6E8A-4147-A177-3AD203B41FA5}">
                      <a16:colId xmlns:a16="http://schemas.microsoft.com/office/drawing/2014/main" val="20006"/>
                    </a:ext>
                  </a:extLst>
                </a:gridCol>
                <a:gridCol w="1046530">
                  <a:extLst>
                    <a:ext uri="{9D8B030D-6E8A-4147-A177-3AD203B41FA5}">
                      <a16:colId xmlns:a16="http://schemas.microsoft.com/office/drawing/2014/main" val="20007"/>
                    </a:ext>
                  </a:extLst>
                </a:gridCol>
                <a:gridCol w="1046530">
                  <a:extLst>
                    <a:ext uri="{9D8B030D-6E8A-4147-A177-3AD203B41FA5}">
                      <a16:colId xmlns:a16="http://schemas.microsoft.com/office/drawing/2014/main" val="20008"/>
                    </a:ext>
                  </a:extLst>
                </a:gridCol>
                <a:gridCol w="1046530">
                  <a:extLst>
                    <a:ext uri="{9D8B030D-6E8A-4147-A177-3AD203B41FA5}">
                      <a16:colId xmlns:a16="http://schemas.microsoft.com/office/drawing/2014/main" val="20009"/>
                    </a:ext>
                  </a:extLst>
                </a:gridCol>
                <a:gridCol w="1046530">
                  <a:extLst>
                    <a:ext uri="{9D8B030D-6E8A-4147-A177-3AD203B41FA5}">
                      <a16:colId xmlns:a16="http://schemas.microsoft.com/office/drawing/2014/main" val="20010"/>
                    </a:ext>
                  </a:extLst>
                </a:gridCol>
              </a:tblGrid>
              <a:tr h="277010">
                <a:tc rowSpan="2" gridSpan="3">
                  <a:txBody>
                    <a:bodyPr/>
                    <a:lstStyle/>
                    <a:p>
                      <a:r>
                        <a:rPr lang="en-US" sz="1800" b="1" dirty="0">
                          <a:solidFill>
                            <a:schemeClr val="bg2"/>
                          </a:solidFill>
                          <a:latin typeface="Arial Narrow" panose="020B0606020202030204" pitchFamily="34" charset="0"/>
                        </a:rPr>
                        <a:t>TRENCH</a:t>
                      </a:r>
                      <a:r>
                        <a:rPr lang="en-US" sz="1800" b="1" baseline="0" dirty="0">
                          <a:solidFill>
                            <a:schemeClr val="bg2"/>
                          </a:solidFill>
                          <a:latin typeface="Arial Narrow" panose="020B0606020202030204" pitchFamily="34" charset="0"/>
                        </a:rPr>
                        <a:t> DRAIN GRATES</a:t>
                      </a:r>
                      <a:endParaRPr lang="en-US" sz="1800" b="1" dirty="0">
                        <a:solidFill>
                          <a:schemeClr val="bg2"/>
                        </a:solidFill>
                        <a:latin typeface="Arial Narrow" panose="020B0606020202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hMerge="1">
                  <a:txBody>
                    <a:bodyPr/>
                    <a:lstStyle/>
                    <a:p>
                      <a:pPr algn="l"/>
                      <a:endParaRPr lang="en-US" sz="18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hMerge="1">
                  <a:txBody>
                    <a:bodyPr/>
                    <a:lstStyle/>
                    <a:p>
                      <a:endParaRPr lang="en-US" sz="18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8">
                  <a:txBody>
                    <a:bodyPr/>
                    <a:lstStyle/>
                    <a:p>
                      <a:pPr algn="ctr"/>
                      <a:r>
                        <a:rPr lang="en-US" sz="1200" b="1" dirty="0">
                          <a:solidFill>
                            <a:schemeClr val="bg2"/>
                          </a:solidFill>
                          <a:latin typeface="Arial Narrow" panose="020B0606020202030204" pitchFamily="34" charset="0"/>
                        </a:rPr>
                        <a:t>TRENCH DRAIN</a:t>
                      </a:r>
                      <a:r>
                        <a:rPr lang="en-US" sz="1200" b="1" baseline="0" dirty="0">
                          <a:solidFill>
                            <a:schemeClr val="bg2"/>
                          </a:solidFill>
                          <a:latin typeface="Arial Narrow" panose="020B0606020202030204" pitchFamily="34" charset="0"/>
                        </a:rPr>
                        <a:t> CHANNEL </a:t>
                      </a:r>
                      <a:r>
                        <a:rPr lang="en-US" sz="1000" b="0" baseline="0" dirty="0">
                          <a:solidFill>
                            <a:schemeClr val="bg2"/>
                          </a:solidFill>
                          <a:latin typeface="Arial Narrow" panose="020B0606020202030204" pitchFamily="34" charset="0"/>
                        </a:rPr>
                        <a:t>(Z888 is a slot drain and does not require a grate)</a:t>
                      </a:r>
                      <a:endParaRPr lang="en-US" sz="1000" b="0"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219664">
                <a:tc gridSpan="3" vMerge="1">
                  <a:txBody>
                    <a:bodyPr/>
                    <a:lstStyle/>
                    <a:p>
                      <a:endParaRPr lang="en-US" sz="1800" b="1"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lang="en-US"/>
                    </a:p>
                  </a:txBody>
                  <a:tcPr/>
                </a:tc>
                <a:tc hMerge="1" vMerge="1">
                  <a:txBody>
                    <a:bodyPr/>
                    <a:lstStyle/>
                    <a:p>
                      <a:endParaRPr lang="en-US"/>
                    </a:p>
                  </a:txBody>
                  <a:tcPr/>
                </a:tc>
                <a:tc>
                  <a:txBody>
                    <a:bodyPr/>
                    <a:lstStyle/>
                    <a:p>
                      <a:pPr algn="ctr"/>
                      <a:r>
                        <a:rPr lang="en-US" sz="1200" dirty="0">
                          <a:solidFill>
                            <a:schemeClr val="tx1"/>
                          </a:solidFill>
                          <a:latin typeface="Arial Narrow" panose="020B0606020202030204" pitchFamily="34" charset="0"/>
                        </a:rPr>
                        <a:t>Z806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r>
                        <a:rPr lang="en-US" sz="1200" dirty="0">
                          <a:solidFill>
                            <a:schemeClr val="tx1"/>
                          </a:solidFill>
                          <a:latin typeface="Arial Narrow" panose="020B0606020202030204" pitchFamily="34" charset="0"/>
                        </a:rPr>
                        <a:t>Z812</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r>
                        <a:rPr lang="en-US" sz="1200" dirty="0">
                          <a:solidFill>
                            <a:schemeClr val="tx1"/>
                          </a:solidFill>
                          <a:latin typeface="Arial Narrow" panose="020B0606020202030204" pitchFamily="34" charset="0"/>
                        </a:rPr>
                        <a:t>Z874</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r>
                        <a:rPr lang="en-US" sz="1200" dirty="0">
                          <a:solidFill>
                            <a:schemeClr val="tx1"/>
                          </a:solidFill>
                          <a:latin typeface="Arial Narrow" panose="020B0606020202030204" pitchFamily="34" charset="0"/>
                        </a:rPr>
                        <a:t>Z880</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r>
                        <a:rPr lang="en-US" sz="1200" dirty="0">
                          <a:solidFill>
                            <a:schemeClr val="tx1"/>
                          </a:solidFill>
                          <a:latin typeface="Arial Narrow" panose="020B0606020202030204" pitchFamily="34" charset="0"/>
                        </a:rPr>
                        <a:t>Z882</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r>
                        <a:rPr lang="en-US" sz="1200" dirty="0">
                          <a:solidFill>
                            <a:schemeClr val="tx1"/>
                          </a:solidFill>
                          <a:latin typeface="Arial Narrow" panose="020B0606020202030204" pitchFamily="34" charset="0"/>
                        </a:rPr>
                        <a:t>Z883</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r>
                        <a:rPr lang="en-US" sz="1200" dirty="0">
                          <a:solidFill>
                            <a:schemeClr val="tx1"/>
                          </a:solidFill>
                          <a:latin typeface="Arial Narrow" panose="020B0606020202030204" pitchFamily="34" charset="0"/>
                        </a:rPr>
                        <a:t>Z884</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r>
                        <a:rPr lang="en-US" sz="1200" dirty="0">
                          <a:solidFill>
                            <a:schemeClr val="tx1"/>
                          </a:solidFill>
                          <a:latin typeface="Arial Narrow" panose="020B0606020202030204" pitchFamily="34" charset="0"/>
                        </a:rPr>
                        <a:t>Z886</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1"/>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AWG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94081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Aluminum Wire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2"/>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BCD</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64255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Circular 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BDC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94472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Black Acid Resistant Ductile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4"/>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BDD</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67506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Diagonal 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5"/>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BDE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94473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Black Acid Resistant Ductile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6"/>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BG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61025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Slotted Bar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7"/>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BZ</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64054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Bronze 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8"/>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DBG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61025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Slotted Bar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9"/>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56780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Solid Cover</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10"/>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DCD</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64255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Circular 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11"/>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DDD</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67506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Diagonal 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12"/>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DGC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94472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Slotted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13"/>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DGE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94473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Slotted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4"/>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DOG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64054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15"/>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DTW</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94069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Decorative Tidal Wave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16"/>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DWV</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64450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Decorative Wave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17"/>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FG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64063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Fabricated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18"/>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FS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64063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Fabricated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19"/>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GDC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94472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Slotted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20"/>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GDE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94473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Slotted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1"/>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GG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56995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Slotted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22"/>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GHPD</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58524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Heel-Proof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23"/>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GHPDE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94454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Heel-Proof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4"/>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GMG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64249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Mesh Screen</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25"/>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HPB</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58524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Heel-Proof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26"/>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HPD</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58524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Heel-Proof Longitudinal</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27"/>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HPDE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94454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Heel-Proof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8"/>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HPP</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94001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Heel-Proof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29"/>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HPS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58524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Heel-Proof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30"/>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LD</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57153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Longitudinal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31"/>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PG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64078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Fabricated Perforated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32"/>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PGR</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301238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Raised Perforated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33"/>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PPC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94149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Perforated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34"/>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PS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64078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Fabricated Perforated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35"/>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PSR</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301238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Raised Perforated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36"/>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RFGC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308340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Reinforced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37"/>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RFG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64063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Reinforced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38"/>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RFSC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308340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Reinforced Slotted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39"/>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RPGC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308342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Reinforced Perforated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40"/>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RPGR</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304738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Reinforced Perforated Reverse Punch</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41"/>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RPGRC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308341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Reinforced Perforated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42"/>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RPG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64078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Reinforced Perforated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43"/>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RPSC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308342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Reinforced Perforated</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44"/>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RPSRC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308341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Reinforced Perforated Reverse Punch</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45"/>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SBG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94221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Slotted Bar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46"/>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SC</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60746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Stainless Steel Slotted Cover</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47"/>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SCD</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64255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Circular 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48"/>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SDD</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67506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Diagonal 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49"/>
                  </a:ext>
                </a:extLst>
              </a:tr>
              <a:tr h="192207">
                <a:tc>
                  <a:txBody>
                    <a:bodyPr/>
                    <a:lstStyle/>
                    <a:p>
                      <a:pPr algn="l" fontAlgn="ctr">
                        <a:lnSpc>
                          <a:spcPts val="600"/>
                        </a:lnSpc>
                        <a:spcBef>
                          <a:spcPts val="600"/>
                        </a:spcBef>
                      </a:pPr>
                      <a:r>
                        <a:rPr lang="en-US" sz="1000" b="0" i="0" u="none" strike="noStrike" dirty="0">
                          <a:solidFill>
                            <a:schemeClr val="bg2"/>
                          </a:solidFill>
                          <a:effectLst/>
                          <a:latin typeface="Arial Narrow" panose="020B0606020202030204" pitchFamily="34" charset="0"/>
                        </a:rPr>
                        <a:t>SMG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64249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Mesh Screen</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50"/>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SOG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64054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51"/>
                  </a:ext>
                </a:extLst>
              </a:tr>
              <a:tr h="182138">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SWG</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94081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spcBef>
                          <a:spcPts val="600"/>
                        </a:spcBef>
                      </a:pPr>
                      <a:r>
                        <a:rPr lang="en-US" sz="1000" b="0" i="0" u="none" strike="noStrike" dirty="0">
                          <a:solidFill>
                            <a:schemeClr val="bg2"/>
                          </a:solidFill>
                          <a:effectLst/>
                          <a:latin typeface="Arial Narrow" panose="020B0606020202030204" pitchFamily="34" charset="0"/>
                        </a:rPr>
                        <a:t>Stainless Steel Wire Grate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Yes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ts val="600"/>
                        </a:lnSpc>
                        <a:spcBef>
                          <a:spcPts val="600"/>
                        </a:spcBef>
                      </a:pPr>
                      <a:endParaRPr lang="en-US" sz="1000" dirty="0">
                        <a:latin typeface="Arial Narrow" panose="020B0606020202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ts val="600"/>
                        </a:lnSpc>
                        <a:spcBef>
                          <a:spcPts val="600"/>
                        </a:spcBef>
                      </a:pPr>
                      <a:r>
                        <a:rPr lang="en-US" sz="1000" dirty="0">
                          <a:latin typeface="Arial Narrow" panose="020B0606020202030204" pitchFamily="34" charset="0"/>
                        </a:rPr>
                        <a:t>Decorative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52"/>
                  </a:ext>
                </a:extLst>
              </a:tr>
            </a:tbl>
          </a:graphicData>
        </a:graphic>
      </p:graphicFrame>
      <p:graphicFrame>
        <p:nvGraphicFramePr>
          <p:cNvPr id="4" name="Table 3"/>
          <p:cNvGraphicFramePr>
            <a:graphicFrameLocks noGrp="1"/>
          </p:cNvGraphicFramePr>
          <p:nvPr/>
        </p:nvGraphicFramePr>
        <p:xfrm>
          <a:off x="12801600" y="419100"/>
          <a:ext cx="4495800" cy="1447800"/>
        </p:xfrm>
        <a:graphic>
          <a:graphicData uri="http://schemas.openxmlformats.org/drawingml/2006/table">
            <a:tbl>
              <a:tblPr>
                <a:tableStyleId>{5C22544A-7EE6-4342-B048-85BDC9FD1C3A}</a:tableStyleId>
              </a:tblPr>
              <a:tblGrid>
                <a:gridCol w="1342722">
                  <a:extLst>
                    <a:ext uri="{9D8B030D-6E8A-4147-A177-3AD203B41FA5}">
                      <a16:colId xmlns:a16="http://schemas.microsoft.com/office/drawing/2014/main" val="20000"/>
                    </a:ext>
                  </a:extLst>
                </a:gridCol>
                <a:gridCol w="783255">
                  <a:extLst>
                    <a:ext uri="{9D8B030D-6E8A-4147-A177-3AD203B41FA5}">
                      <a16:colId xmlns:a16="http://schemas.microsoft.com/office/drawing/2014/main" val="20001"/>
                    </a:ext>
                  </a:extLst>
                </a:gridCol>
                <a:gridCol w="1226823">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274320">
                <a:tc gridSpan="3">
                  <a:txBody>
                    <a:bodyPr/>
                    <a:lstStyle/>
                    <a:p>
                      <a:endParaRPr lang="en-US" sz="800" b="1" dirty="0">
                        <a:solidFill>
                          <a:schemeClr val="bg2"/>
                        </a:solidFill>
                        <a:latin typeface="Arial Narrow" panose="020B0606020202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a:txBody>
                    <a:bodyPr/>
                    <a:lstStyle/>
                    <a:p>
                      <a:pPr algn="ctr"/>
                      <a:r>
                        <a:rPr lang="en-US" sz="1200" dirty="0">
                          <a:solidFill>
                            <a:schemeClr val="tx1"/>
                          </a:solidFill>
                          <a:latin typeface="Arial Narrow" panose="020B0606020202030204" pitchFamily="34" charset="0"/>
                        </a:rPr>
                        <a:t>Z886</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0"/>
                  </a:ext>
                </a:extLst>
              </a:tr>
              <a:tr h="0">
                <a:tc>
                  <a:txBody>
                    <a:bodyPr/>
                    <a:lstStyle/>
                    <a:p>
                      <a:pPr algn="l" fontAlgn="ctr">
                        <a:lnSpc>
                          <a:spcPts val="600"/>
                        </a:lnSpc>
                      </a:pPr>
                      <a:r>
                        <a:rPr lang="en-US" sz="1000" b="0" i="0" u="none" strike="noStrike" dirty="0">
                          <a:solidFill>
                            <a:schemeClr val="bg2"/>
                          </a:solidFill>
                          <a:effectLst/>
                          <a:latin typeface="Arial Narrow" panose="020B0606020202030204" pitchFamily="34" charset="0"/>
                        </a:rPr>
                        <a:t>P886-FGF</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64355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Ductile Frame &amp;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pPr>
                      <a:r>
                        <a:rPr lang="en-US" sz="10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1"/>
                  </a:ext>
                </a:extLst>
              </a:tr>
              <a:tr h="0">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P886-GFG</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64355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Galvanized Ductile Iron</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pPr>
                      <a:r>
                        <a:rPr lang="en-US" sz="10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2"/>
                  </a:ext>
                </a:extLst>
              </a:tr>
              <a:tr h="0">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P886-HDD</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94045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Fixed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pPr>
                      <a:r>
                        <a:rPr lang="en-US" sz="10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3"/>
                  </a:ext>
                </a:extLst>
              </a:tr>
              <a:tr h="0">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P886-HR</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94066</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Removable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pPr>
                      <a:r>
                        <a:rPr lang="en-US" sz="10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5"/>
                    </a:solidFill>
                  </a:tcPr>
                </a:tc>
                <a:extLst>
                  <a:ext uri="{0D108BD9-81ED-4DB2-BD59-A6C34878D82A}">
                    <a16:rowId xmlns:a16="http://schemas.microsoft.com/office/drawing/2014/main" val="10004"/>
                  </a:ext>
                </a:extLst>
              </a:tr>
              <a:tr h="0">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P886-PVS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94287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Paver Slot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pPr>
                      <a:r>
                        <a:rPr lang="en-US" sz="10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5"/>
                  </a:ext>
                </a:extLst>
              </a:tr>
              <a:tr h="0">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P886-PVSG</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94287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Paver Slot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pPr>
                      <a:r>
                        <a:rPr lang="en-US" sz="10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6"/>
                  </a:ext>
                </a:extLst>
              </a:tr>
              <a:tr h="0">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P886-PVSS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94287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ts val="600"/>
                        </a:lnSpc>
                      </a:pPr>
                      <a:r>
                        <a:rPr lang="en-US" sz="1000" b="0" i="0" u="none" strike="noStrike" dirty="0">
                          <a:solidFill>
                            <a:schemeClr val="bg2"/>
                          </a:solidFill>
                          <a:effectLst/>
                          <a:latin typeface="Arial Narrow" panose="020B0606020202030204" pitchFamily="34" charset="0"/>
                        </a:rPr>
                        <a:t>Paver Slot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600"/>
                        </a:lnSpc>
                      </a:pPr>
                      <a:r>
                        <a:rPr lang="en-US" sz="10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32848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19" name="Table 18"/>
          <p:cNvGraphicFramePr>
            <a:graphicFrameLocks noGrp="1"/>
          </p:cNvGraphicFramePr>
          <p:nvPr/>
        </p:nvGraphicFramePr>
        <p:xfrm>
          <a:off x="228600" y="266700"/>
          <a:ext cx="9382360" cy="9601200"/>
        </p:xfrm>
        <a:graphic>
          <a:graphicData uri="http://schemas.openxmlformats.org/drawingml/2006/table">
            <a:tbl>
              <a:tblPr>
                <a:tableStyleId>{5C22544A-7EE6-4342-B048-85BDC9FD1C3A}</a:tableStyleId>
              </a:tblPr>
              <a:tblGrid>
                <a:gridCol w="1125164">
                  <a:extLst>
                    <a:ext uri="{9D8B030D-6E8A-4147-A177-3AD203B41FA5}">
                      <a16:colId xmlns:a16="http://schemas.microsoft.com/office/drawing/2014/main" val="20000"/>
                    </a:ext>
                  </a:extLst>
                </a:gridCol>
                <a:gridCol w="656346">
                  <a:extLst>
                    <a:ext uri="{9D8B030D-6E8A-4147-A177-3AD203B41FA5}">
                      <a16:colId xmlns:a16="http://schemas.microsoft.com/office/drawing/2014/main" val="20001"/>
                    </a:ext>
                  </a:extLst>
                </a:gridCol>
                <a:gridCol w="2344093">
                  <a:extLst>
                    <a:ext uri="{9D8B030D-6E8A-4147-A177-3AD203B41FA5}">
                      <a16:colId xmlns:a16="http://schemas.microsoft.com/office/drawing/2014/main" val="20002"/>
                    </a:ext>
                  </a:extLst>
                </a:gridCol>
                <a:gridCol w="1046530">
                  <a:extLst>
                    <a:ext uri="{9D8B030D-6E8A-4147-A177-3AD203B41FA5}">
                      <a16:colId xmlns:a16="http://schemas.microsoft.com/office/drawing/2014/main" val="20003"/>
                    </a:ext>
                  </a:extLst>
                </a:gridCol>
                <a:gridCol w="1046530">
                  <a:extLst>
                    <a:ext uri="{9D8B030D-6E8A-4147-A177-3AD203B41FA5}">
                      <a16:colId xmlns:a16="http://schemas.microsoft.com/office/drawing/2014/main" val="20004"/>
                    </a:ext>
                  </a:extLst>
                </a:gridCol>
                <a:gridCol w="1046530">
                  <a:extLst>
                    <a:ext uri="{9D8B030D-6E8A-4147-A177-3AD203B41FA5}">
                      <a16:colId xmlns:a16="http://schemas.microsoft.com/office/drawing/2014/main" val="20005"/>
                    </a:ext>
                  </a:extLst>
                </a:gridCol>
                <a:gridCol w="1046530">
                  <a:extLst>
                    <a:ext uri="{9D8B030D-6E8A-4147-A177-3AD203B41FA5}">
                      <a16:colId xmlns:a16="http://schemas.microsoft.com/office/drawing/2014/main" val="20006"/>
                    </a:ext>
                  </a:extLst>
                </a:gridCol>
                <a:gridCol w="1070637">
                  <a:extLst>
                    <a:ext uri="{9D8B030D-6E8A-4147-A177-3AD203B41FA5}">
                      <a16:colId xmlns:a16="http://schemas.microsoft.com/office/drawing/2014/main" val="20007"/>
                    </a:ext>
                  </a:extLst>
                </a:gridCol>
              </a:tblGrid>
              <a:tr h="0">
                <a:tc rowSpan="2" gridSpan="3">
                  <a:txBody>
                    <a:bodyPr/>
                    <a:lstStyle/>
                    <a:p>
                      <a:r>
                        <a:rPr lang="en-US" sz="1800" b="1" dirty="0">
                          <a:solidFill>
                            <a:schemeClr val="bg2"/>
                          </a:solidFill>
                          <a:latin typeface="Arial Narrow" panose="020B0606020202030204" pitchFamily="34" charset="0"/>
                        </a:rPr>
                        <a:t>TRENCH</a:t>
                      </a:r>
                      <a:r>
                        <a:rPr lang="en-US" sz="1800" b="1" baseline="0" dirty="0">
                          <a:solidFill>
                            <a:schemeClr val="bg2"/>
                          </a:solidFill>
                          <a:latin typeface="Arial Narrow" panose="020B0606020202030204" pitchFamily="34" charset="0"/>
                        </a:rPr>
                        <a:t> DRAIN GRATES</a:t>
                      </a:r>
                      <a:endParaRPr lang="en-US" sz="1800" b="1" dirty="0">
                        <a:solidFill>
                          <a:schemeClr val="bg2"/>
                        </a:solidFill>
                        <a:latin typeface="Arial Narrow" panose="020B060602020203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hMerge="1">
                  <a:txBody>
                    <a:bodyPr/>
                    <a:lstStyle/>
                    <a:p>
                      <a:pPr algn="l"/>
                      <a:endParaRPr lang="en-US" sz="18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hMerge="1">
                  <a:txBody>
                    <a:bodyPr/>
                    <a:lstStyle/>
                    <a:p>
                      <a:endParaRPr lang="en-US" sz="18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5">
                  <a:txBody>
                    <a:bodyPr/>
                    <a:lstStyle/>
                    <a:p>
                      <a:pPr algn="ctr"/>
                      <a:r>
                        <a:rPr lang="en-US" sz="1200" b="1" dirty="0">
                          <a:solidFill>
                            <a:schemeClr val="bg2"/>
                          </a:solidFill>
                          <a:latin typeface="Arial Narrow" panose="020B0606020202030204" pitchFamily="34" charset="0"/>
                        </a:rPr>
                        <a:t>TRENCH DRAIN</a:t>
                      </a:r>
                      <a:r>
                        <a:rPr lang="en-US" sz="1200" b="1" baseline="0" dirty="0">
                          <a:solidFill>
                            <a:schemeClr val="bg2"/>
                          </a:solidFill>
                          <a:latin typeface="Arial Narrow" panose="020B0606020202030204" pitchFamily="34" charset="0"/>
                        </a:rPr>
                        <a:t> CHANNEL </a:t>
                      </a:r>
                      <a:r>
                        <a:rPr lang="en-US" sz="1000" b="0" baseline="0" dirty="0">
                          <a:solidFill>
                            <a:schemeClr val="bg2"/>
                          </a:solidFill>
                          <a:latin typeface="Arial Narrow" panose="020B0606020202030204" pitchFamily="34" charset="0"/>
                        </a:rPr>
                        <a:t>(Z891 is a slot drain and does not require a grate)</a:t>
                      </a:r>
                      <a:endParaRPr lang="en-US" sz="1000" b="0"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82880">
                <a:tc gridSpan="3" vMerge="1">
                  <a:txBody>
                    <a:bodyPr/>
                    <a:lstStyle/>
                    <a:p>
                      <a:endParaRPr lang="en-US" sz="1800" b="1"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lang="en-US"/>
                    </a:p>
                  </a:txBody>
                  <a:tcPr/>
                </a:tc>
                <a:tc hMerge="1" vMerge="1">
                  <a:txBody>
                    <a:bodyPr/>
                    <a:lstStyle/>
                    <a:p>
                      <a:endParaRPr lang="en-US"/>
                    </a:p>
                  </a:txBody>
                  <a:tcPr/>
                </a:tc>
                <a:tc>
                  <a:txBody>
                    <a:bodyPr/>
                    <a:lstStyle/>
                    <a:p>
                      <a:pPr algn="ctr"/>
                      <a:r>
                        <a:rPr lang="en-US" sz="1200" dirty="0">
                          <a:solidFill>
                            <a:schemeClr val="tx1"/>
                          </a:solidFill>
                          <a:latin typeface="Arial Narrow" panose="020B0606020202030204" pitchFamily="34" charset="0"/>
                        </a:rPr>
                        <a:t>Z890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r>
                        <a:rPr lang="en-US" sz="1200" dirty="0">
                          <a:solidFill>
                            <a:schemeClr val="tx1"/>
                          </a:solidFill>
                          <a:latin typeface="Arial Narrow" panose="020B0606020202030204" pitchFamily="34" charset="0"/>
                        </a:rPr>
                        <a:t>Z894</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r>
                        <a:rPr lang="en-US" sz="1200" dirty="0">
                          <a:solidFill>
                            <a:schemeClr val="tx1"/>
                          </a:solidFill>
                          <a:latin typeface="Arial Narrow" panose="020B0606020202030204" pitchFamily="34" charset="0"/>
                        </a:rPr>
                        <a:t>Z895</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r>
                        <a:rPr lang="en-US" sz="1200" dirty="0">
                          <a:solidFill>
                            <a:schemeClr val="tx1"/>
                          </a:solidFill>
                          <a:latin typeface="Arial Narrow" panose="020B0606020202030204" pitchFamily="34" charset="0"/>
                        </a:rPr>
                        <a:t>Z898</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r>
                        <a:rPr lang="en-US" sz="1200" dirty="0">
                          <a:solidFill>
                            <a:schemeClr val="tx1"/>
                          </a:solidFill>
                          <a:latin typeface="Arial Narrow" panose="020B0606020202030204" pitchFamily="34" charset="0"/>
                        </a:rPr>
                        <a:t>Z899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ADC0"/>
                    </a:solidFill>
                  </a:tcPr>
                </a:tc>
                <a:extLst>
                  <a:ext uri="{0D108BD9-81ED-4DB2-BD59-A6C34878D82A}">
                    <a16:rowId xmlns:a16="http://schemas.microsoft.com/office/drawing/2014/main" val="10001"/>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BCD</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64255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Circular 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BDC</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94472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Black Acid Resistant Ductile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BDD</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67506</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Diagonal 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BDE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94473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Black Acid Resistant Ductile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5"/>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BZ</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64054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Bronze 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6"/>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DC</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56780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Solid Cover</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7"/>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DCD</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64255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Circular 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8"/>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DDD</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67506</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Diagonal 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9"/>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DGC</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94472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Slotted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0"/>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DGE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94473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Slotted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1"/>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DOG</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64054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2"/>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DWV</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64450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Decorative Wave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3"/>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FS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64063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Fabricated Slotted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ADC0"/>
                    </a:solidFill>
                  </a:tcPr>
                </a:tc>
                <a:extLst>
                  <a:ext uri="{0D108BD9-81ED-4DB2-BD59-A6C34878D82A}">
                    <a16:rowId xmlns:a16="http://schemas.microsoft.com/office/drawing/2014/main" val="10014"/>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GG</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56995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Slotted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5"/>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HPB</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58524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Heel-Proof Slotted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6"/>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HPD</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58524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Heel-Proof Longitudinal</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7"/>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HPDE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94454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Heel-Proof Slotted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8"/>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HPP</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94001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Heel-Proof Slotted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9"/>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HPS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58524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Heel-Proof Slotted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0"/>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LD</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57153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Longitudinal Slotted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1"/>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PDE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84474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2"/>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PPC</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94149</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Perforated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3"/>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PS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64078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Fabricated Perforated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4"/>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PSR</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301238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Raised Perforated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5"/>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RFSC</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308340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Reinforced Slotted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6"/>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RPSC</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308342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Reinforced Perforated</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7"/>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RPSRC</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308341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Reinforced Perforated Reverse Punch</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8"/>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SBG</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94221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Slotted Bar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E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29"/>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SCD</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64255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Circular 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30"/>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SDD</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67506</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Diagonal 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31"/>
                  </a:ext>
                </a:extLst>
              </a:tr>
              <a:tr h="0">
                <a:tc>
                  <a:txBody>
                    <a:bodyPr/>
                    <a:lstStyle/>
                    <a:p>
                      <a:pPr algn="l" fontAlgn="ctr">
                        <a:lnSpc>
                          <a:spcPct val="100000"/>
                        </a:lnSpc>
                      </a:pPr>
                      <a:r>
                        <a:rPr lang="en-US" sz="1200" b="0" i="0" u="none" strike="noStrike" dirty="0">
                          <a:solidFill>
                            <a:schemeClr val="bg2"/>
                          </a:solidFill>
                          <a:effectLst/>
                          <a:latin typeface="Arial Narrow" panose="020B0606020202030204" pitchFamily="34" charset="0"/>
                        </a:rPr>
                        <a:t>SMG</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64249</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Mesh Screen</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32"/>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SOG</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64054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Decorative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33"/>
                  </a:ext>
                </a:extLst>
              </a:tr>
              <a:tr h="0">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SWG</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94081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lnSpc>
                          <a:spcPct val="100000"/>
                        </a:lnSpc>
                      </a:pPr>
                      <a:r>
                        <a:rPr lang="en-US" sz="1200" b="0" i="0" u="none" strike="noStrike" dirty="0">
                          <a:solidFill>
                            <a:schemeClr val="bg2"/>
                          </a:solidFill>
                          <a:effectLst/>
                          <a:latin typeface="Arial Narrow" panose="020B0606020202030204" pitchFamily="34" charset="0"/>
                        </a:rPr>
                        <a:t>Stainless Steel Wire Grate</a:t>
                      </a: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1200" dirty="0">
                          <a:latin typeface="Arial Narrow" panose="020B0606020202030204" pitchFamily="34" charset="0"/>
                        </a:rPr>
                        <a:t>Decorative</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endParaRPr lang="en-US" sz="1200" dirty="0">
                        <a:latin typeface="Arial Narrow" panose="020B0606020202030204" pitchFamily="34" charset="0"/>
                      </a:endParaRPr>
                    </a:p>
                  </a:txBody>
                  <a:tcPr marL="45720" marR="457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pPr>
                      <a:r>
                        <a:rPr lang="en-US" sz="1200" dirty="0">
                          <a:latin typeface="Arial Narrow" panose="020B0606020202030204" pitchFamily="34" charset="0"/>
                        </a:rPr>
                        <a:t>Yes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DADC0"/>
                    </a:solidFill>
                  </a:tcPr>
                </a:tc>
                <a:extLst>
                  <a:ext uri="{0D108BD9-81ED-4DB2-BD59-A6C34878D82A}">
                    <a16:rowId xmlns:a16="http://schemas.microsoft.com/office/drawing/2014/main" val="10034"/>
                  </a:ext>
                </a:extLst>
              </a:tr>
            </a:tbl>
          </a:graphicData>
        </a:graphic>
      </p:graphicFrame>
    </p:spTree>
    <p:extLst>
      <p:ext uri="{BB962C8B-B14F-4D97-AF65-F5344CB8AC3E}">
        <p14:creationId xmlns:p14="http://schemas.microsoft.com/office/powerpoint/2010/main" val="1905221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9124951" y="-12700"/>
            <a:ext cx="9163049"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26851"/>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609600" y="3522678"/>
            <a:ext cx="8080432" cy="3625825"/>
            <a:chOff x="144064" y="4050159"/>
            <a:chExt cx="7264918" cy="3625825"/>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144064" y="4050159"/>
              <a:ext cx="7264918" cy="2308324"/>
            </a:xfrm>
            <a:prstGeom prst="rect">
              <a:avLst/>
            </a:prstGeom>
            <a:noFill/>
          </p:spPr>
          <p:txBody>
            <a:bodyPr wrap="square" rtlCol="0">
              <a:spAutoFit/>
            </a:bodyPr>
            <a:lstStyle/>
            <a:p>
              <a:r>
                <a:rPr lang="en-US" sz="2400" dirty="0">
                  <a:solidFill>
                    <a:schemeClr val="bg2"/>
                  </a:solidFill>
                  <a:latin typeface="Arial Narrow Regular"/>
                </a:rPr>
                <a:t>Zurn Industries provides trench drain systems</a:t>
              </a:r>
            </a:p>
            <a:p>
              <a:r>
                <a:rPr lang="en-US" sz="2400" dirty="0">
                  <a:solidFill>
                    <a:schemeClr val="bg2"/>
                  </a:solidFill>
                  <a:latin typeface="Arial Narrow Regular"/>
                </a:rPr>
                <a:t>for the collection, storage, and conveyance of storm water, chemical and processing wastewater discharge, and nuisance runoff.  All systems feature upfront design consultation, simplified installation, and quality performance.</a:t>
              </a:r>
              <a:endParaRPr lang="en-US" sz="2000" dirty="0">
                <a:solidFill>
                  <a:schemeClr val="bg2"/>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4951" y="0"/>
            <a:ext cx="9163049" cy="10274300"/>
          </a:xfrm>
          <a:prstGeom prst="rect">
            <a:avLst/>
          </a:prstGeom>
        </p:spPr>
      </p:pic>
    </p:spTree>
    <p:extLst>
      <p:ext uri="{BB962C8B-B14F-4D97-AF65-F5344CB8AC3E}">
        <p14:creationId xmlns:p14="http://schemas.microsoft.com/office/powerpoint/2010/main" val="2399819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frames &amp; grates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30</a:t>
            </a:fld>
            <a:endParaRPr b="0" dirty="0">
              <a:latin typeface="Arial Regular" charset="0"/>
            </a:endParaRPr>
          </a:p>
        </p:txBody>
      </p:sp>
      <p:graphicFrame>
        <p:nvGraphicFramePr>
          <p:cNvPr id="67" name="Table 66"/>
          <p:cNvGraphicFramePr>
            <a:graphicFrameLocks noGrp="1"/>
          </p:cNvGraphicFramePr>
          <p:nvPr>
            <p:extLst>
              <p:ext uri="{D42A27DB-BD31-4B8C-83A1-F6EECF244321}">
                <p14:modId xmlns:p14="http://schemas.microsoft.com/office/powerpoint/2010/main" val="1715946593"/>
              </p:ext>
            </p:extLst>
          </p:nvPr>
        </p:nvGraphicFramePr>
        <p:xfrm>
          <a:off x="990600" y="2400300"/>
          <a:ext cx="16306800" cy="1920240"/>
        </p:xfrm>
        <a:graphic>
          <a:graphicData uri="http://schemas.openxmlformats.org/drawingml/2006/table">
            <a:tbl>
              <a:tblPr>
                <a:tableStyleId>{5C22544A-7EE6-4342-B048-85BDC9FD1C3A}</a:tableStyleId>
              </a:tblPr>
              <a:tblGrid>
                <a:gridCol w="810148">
                  <a:extLst>
                    <a:ext uri="{9D8B030D-6E8A-4147-A177-3AD203B41FA5}">
                      <a16:colId xmlns:a16="http://schemas.microsoft.com/office/drawing/2014/main" val="20000"/>
                    </a:ext>
                  </a:extLst>
                </a:gridCol>
                <a:gridCol w="810148">
                  <a:extLst>
                    <a:ext uri="{9D8B030D-6E8A-4147-A177-3AD203B41FA5}">
                      <a16:colId xmlns:a16="http://schemas.microsoft.com/office/drawing/2014/main" val="20001"/>
                    </a:ext>
                  </a:extLst>
                </a:gridCol>
                <a:gridCol w="2494504">
                  <a:extLst>
                    <a:ext uri="{9D8B030D-6E8A-4147-A177-3AD203B41FA5}">
                      <a16:colId xmlns:a16="http://schemas.microsoft.com/office/drawing/2014/main" val="20002"/>
                    </a:ext>
                  </a:extLst>
                </a:gridCol>
                <a:gridCol w="2971800">
                  <a:extLst>
                    <a:ext uri="{9D8B030D-6E8A-4147-A177-3AD203B41FA5}">
                      <a16:colId xmlns:a16="http://schemas.microsoft.com/office/drawing/2014/main" val="20003"/>
                    </a:ext>
                  </a:extLst>
                </a:gridCol>
                <a:gridCol w="1735015">
                  <a:extLst>
                    <a:ext uri="{9D8B030D-6E8A-4147-A177-3AD203B41FA5}">
                      <a16:colId xmlns:a16="http://schemas.microsoft.com/office/drawing/2014/main" val="20004"/>
                    </a:ext>
                  </a:extLst>
                </a:gridCol>
                <a:gridCol w="1980363">
                  <a:extLst>
                    <a:ext uri="{9D8B030D-6E8A-4147-A177-3AD203B41FA5}">
                      <a16:colId xmlns:a16="http://schemas.microsoft.com/office/drawing/2014/main" val="20005"/>
                    </a:ext>
                  </a:extLst>
                </a:gridCol>
                <a:gridCol w="2609222">
                  <a:extLst>
                    <a:ext uri="{9D8B030D-6E8A-4147-A177-3AD203B41FA5}">
                      <a16:colId xmlns:a16="http://schemas.microsoft.com/office/drawing/2014/main" val="20006"/>
                    </a:ext>
                  </a:extLst>
                </a:gridCol>
                <a:gridCol w="2895600">
                  <a:extLst>
                    <a:ext uri="{9D8B030D-6E8A-4147-A177-3AD203B41FA5}">
                      <a16:colId xmlns:a16="http://schemas.microsoft.com/office/drawing/2014/main" val="20007"/>
                    </a:ext>
                  </a:extLst>
                </a:gridCol>
              </a:tblGrid>
              <a:tr h="125890">
                <a:tc rowSpan="2">
                  <a:txBody>
                    <a:bodyPr/>
                    <a:lstStyle/>
                    <a:p>
                      <a:r>
                        <a:rPr lang="en-US" sz="1200" b="0" dirty="0">
                          <a:solidFill>
                            <a:schemeClr val="bg2"/>
                          </a:solidFill>
                          <a:latin typeface="Arial Narrow" panose="020B0606020202030204" pitchFamily="34" charset="0"/>
                        </a:rPr>
                        <a:t>WIDTH</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solidFill>
                      <a:schemeClr val="accent1"/>
                    </a:solidFill>
                  </a:tcPr>
                </a:tc>
                <a:tc gridSpan="2">
                  <a:txBody>
                    <a:bodyPr/>
                    <a:lstStyle/>
                    <a:p>
                      <a:pPr algn="ctr"/>
                      <a:r>
                        <a:rPr lang="en-US" sz="1200" b="1" dirty="0">
                          <a:solidFill>
                            <a:schemeClr val="bg2"/>
                          </a:solidFill>
                          <a:latin typeface="Arial Narrow" panose="020B0606020202030204" pitchFamily="34" charset="0"/>
                        </a:rPr>
                        <a:t>HEAVY-DUTY STEEL FRAME</a:t>
                      </a:r>
                      <a:r>
                        <a:rPr lang="en-US" sz="1200" b="1" baseline="0" dirty="0">
                          <a:solidFill>
                            <a:schemeClr val="bg2"/>
                          </a:solidFill>
                          <a:latin typeface="Arial Narrow" panose="020B0606020202030204" pitchFamily="34" charset="0"/>
                        </a:rPr>
                        <a:t> SPECIFICATIONS</a:t>
                      </a:r>
                      <a:endParaRPr lang="en-US" sz="12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gridSpan="5">
                  <a:txBody>
                    <a:bodyPr/>
                    <a:lstStyle/>
                    <a:p>
                      <a:pPr algn="ctr"/>
                      <a:r>
                        <a:rPr lang="en-US" sz="1200" b="1" dirty="0">
                          <a:solidFill>
                            <a:schemeClr val="bg2"/>
                          </a:solidFill>
                          <a:latin typeface="Arial Narrow" panose="020B0606020202030204" pitchFamily="34" charset="0"/>
                        </a:rPr>
                        <a:t>GRATE SPECIFICATION</a:t>
                      </a:r>
                      <a:r>
                        <a:rPr lang="en-US" sz="1200" b="1" baseline="0" dirty="0">
                          <a:solidFill>
                            <a:schemeClr val="bg2"/>
                          </a:solidFill>
                          <a:latin typeface="Arial Narrow" panose="020B0606020202030204" pitchFamily="34" charset="0"/>
                        </a:rPr>
                        <a:t> OPTIONS</a:t>
                      </a: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2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a:endParaRPr lang="en-US" sz="12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a:endParaRPr lang="en-US" sz="12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a:endParaRPr lang="en-US" sz="12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259080">
                <a:tc v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tc>
                <a:tc>
                  <a:txBody>
                    <a:bodyPr/>
                    <a:lstStyle/>
                    <a:p>
                      <a:r>
                        <a:rPr lang="en-US" sz="1200" b="0" dirty="0">
                          <a:solidFill>
                            <a:schemeClr val="bg2"/>
                          </a:solidFill>
                          <a:latin typeface="Arial Narrow" panose="020B0606020202030204" pitchFamily="34" charset="0"/>
                        </a:rPr>
                        <a:t>MODEL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0" dirty="0">
                          <a:solidFill>
                            <a:schemeClr val="bg2"/>
                          </a:solidFill>
                          <a:latin typeface="Arial Narrow" panose="020B0606020202030204" pitchFamily="34" charset="0"/>
                        </a:rPr>
                        <a:t>DIMENSIONS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GRATE MATERIAL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DECORATIVE GRATE</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LOAD BEARING</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ADA COMPLIANT</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HEEL-PROOF</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533400">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6”</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12”</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17”</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23”</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26”</a:t>
                      </a:r>
                    </a:p>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aseline="0" dirty="0">
                          <a:latin typeface="Arial Narrow" panose="020B0606020202030204" pitchFamily="34" charset="0"/>
                        </a:rPr>
                        <a:t>Z706 </a:t>
                      </a:r>
                    </a:p>
                    <a:p>
                      <a:r>
                        <a:rPr lang="en-US" sz="1400" baseline="0" dirty="0">
                          <a:latin typeface="Arial Narrow" panose="020B0606020202030204" pitchFamily="34" charset="0"/>
                        </a:rPr>
                        <a:t>Z712 </a:t>
                      </a:r>
                    </a:p>
                    <a:p>
                      <a:r>
                        <a:rPr lang="en-US" sz="1400" baseline="0" dirty="0">
                          <a:latin typeface="Arial Narrow" panose="020B0606020202030204" pitchFamily="34" charset="0"/>
                        </a:rPr>
                        <a:t>Z717  </a:t>
                      </a:r>
                    </a:p>
                    <a:p>
                      <a:r>
                        <a:rPr lang="en-US" sz="1400" baseline="0" dirty="0">
                          <a:latin typeface="Arial Narrow" panose="020B0606020202030204" pitchFamily="34" charset="0"/>
                        </a:rPr>
                        <a:t>Z723  </a:t>
                      </a:r>
                    </a:p>
                    <a:p>
                      <a:r>
                        <a:rPr lang="en-US" sz="1400" baseline="0" dirty="0">
                          <a:latin typeface="Arial Narrow" panose="020B0606020202030204" pitchFamily="34" charset="0"/>
                        </a:rPr>
                        <a:t>Z726  </a:t>
                      </a:r>
                    </a:p>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aseline="0" dirty="0">
                          <a:latin typeface="Arial Narrow" panose="020B0606020202030204" pitchFamily="34" charset="0"/>
                        </a:rPr>
                        <a:t>1”x1”x ¼” angle</a:t>
                      </a:r>
                    </a:p>
                    <a:p>
                      <a:r>
                        <a:rPr lang="en-US" sz="1400" baseline="0" dirty="0">
                          <a:latin typeface="Arial Narrow" panose="020B0606020202030204" pitchFamily="34" charset="0"/>
                        </a:rPr>
                        <a:t>1-3/4”x1-3/4”x1/4” angle</a:t>
                      </a:r>
                    </a:p>
                    <a:p>
                      <a:r>
                        <a:rPr lang="en-US" sz="1400" baseline="0" dirty="0">
                          <a:latin typeface="Arial Narrow" panose="020B0606020202030204" pitchFamily="34" charset="0"/>
                        </a:rPr>
                        <a:t>2”x2-1/2”x1/4” angle </a:t>
                      </a:r>
                    </a:p>
                    <a:p>
                      <a:r>
                        <a:rPr lang="en-US" sz="1400" baseline="0" dirty="0">
                          <a:latin typeface="Arial Narrow" panose="020B0606020202030204" pitchFamily="34" charset="0"/>
                        </a:rPr>
                        <a:t>2”x2-1/2”x1/4” angle </a:t>
                      </a:r>
                    </a:p>
                    <a:p>
                      <a:r>
                        <a:rPr lang="en-US" sz="1400" baseline="0" dirty="0">
                          <a:latin typeface="Arial Narrow" panose="020B0606020202030204" pitchFamily="34" charset="0"/>
                        </a:rPr>
                        <a:t>2”x2-1/2”x¼” angle </a:t>
                      </a:r>
                    </a:p>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latin typeface="Arial Narrow" panose="020B0606020202030204" pitchFamily="34" charset="0"/>
                        </a:rPr>
                        <a:t>Ductile Iron, Fiberglass, SS, Aluminum</a:t>
                      </a:r>
                    </a:p>
                    <a:p>
                      <a:r>
                        <a:rPr lang="en-US" sz="1400" dirty="0">
                          <a:latin typeface="Arial Narrow" panose="020B0606020202030204" pitchFamily="34" charset="0"/>
                        </a:rPr>
                        <a:t>Ductile</a:t>
                      </a:r>
                      <a:r>
                        <a:rPr lang="en-US" sz="1400" baseline="0" dirty="0">
                          <a:latin typeface="Arial Narrow" panose="020B0606020202030204" pitchFamily="34" charset="0"/>
                        </a:rPr>
                        <a:t> Iron, Fiberglass, SS</a:t>
                      </a:r>
                    </a:p>
                    <a:p>
                      <a:r>
                        <a:rPr lang="en-US" sz="1400" baseline="0" dirty="0">
                          <a:latin typeface="Arial Narrow" panose="020B0606020202030204" pitchFamily="34" charset="0"/>
                        </a:rPr>
                        <a:t>Ductile Iron, Fiberglass, SS</a:t>
                      </a:r>
                    </a:p>
                    <a:p>
                      <a:r>
                        <a:rPr lang="en-US" sz="1400" baseline="0" dirty="0">
                          <a:latin typeface="Arial Narrow" panose="020B0606020202030204" pitchFamily="34" charset="0"/>
                        </a:rPr>
                        <a:t>Ductile Iron, Fiberglass</a:t>
                      </a:r>
                    </a:p>
                    <a:p>
                      <a:r>
                        <a:rPr lang="en-US" sz="1400" baseline="0" dirty="0">
                          <a:latin typeface="Arial Narrow" panose="020B0606020202030204" pitchFamily="34" charset="0"/>
                        </a:rPr>
                        <a:t>Ductile Iron</a:t>
                      </a:r>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latin typeface="Arial Narrow" panose="020B0606020202030204" pitchFamily="34" charset="0"/>
                        </a:rPr>
                        <a:t>Bronze, Nickel, SS</a:t>
                      </a:r>
                    </a:p>
                    <a:p>
                      <a:endParaRPr lang="en-US" sz="1400" dirty="0">
                        <a:latin typeface="Arial Narrow" panose="020B0606020202030204" pitchFamily="34" charset="0"/>
                      </a:endParaRPr>
                    </a:p>
                    <a:p>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latin typeface="Arial Narrow" panose="020B0606020202030204" pitchFamily="34" charset="0"/>
                        </a:rPr>
                        <a:t>A,B,C,E,H20</a:t>
                      </a:r>
                    </a:p>
                    <a:p>
                      <a:r>
                        <a:rPr lang="en-US" sz="1400" dirty="0">
                          <a:latin typeface="Arial Narrow" panose="020B0606020202030204" pitchFamily="34" charset="0"/>
                        </a:rPr>
                        <a:t>A,B,C,E,F,H20</a:t>
                      </a:r>
                    </a:p>
                    <a:p>
                      <a:r>
                        <a:rPr lang="en-US" sz="1400" dirty="0">
                          <a:latin typeface="Arial Narrow" panose="020B0606020202030204" pitchFamily="34" charset="0"/>
                        </a:rPr>
                        <a:t>A,C,E,F,H20</a:t>
                      </a:r>
                    </a:p>
                    <a:p>
                      <a:r>
                        <a:rPr lang="en-US" sz="1400" dirty="0">
                          <a:latin typeface="Arial Narrow" panose="020B0606020202030204" pitchFamily="34" charset="0"/>
                        </a:rPr>
                        <a:t>A,C,E,F,H20</a:t>
                      </a:r>
                    </a:p>
                    <a:p>
                      <a:r>
                        <a:rPr lang="en-US" sz="1400" dirty="0">
                          <a:latin typeface="Arial Narrow" panose="020B0606020202030204" pitchFamily="34" charset="0"/>
                        </a:rPr>
                        <a:t>A,C,</a:t>
                      </a:r>
                      <a:r>
                        <a:rPr lang="en-US" sz="1400" baseline="0" dirty="0">
                          <a:latin typeface="Arial Narrow" panose="020B0606020202030204" pitchFamily="34" charset="0"/>
                        </a:rPr>
                        <a:t>E,F,H20</a:t>
                      </a:r>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a:t>
                      </a:r>
                      <a:r>
                        <a:rPr lang="en-US" sz="1400" baseline="0" dirty="0">
                          <a:latin typeface="Arial Narrow" panose="020B0606020202030204" pitchFamily="34" charset="0"/>
                        </a:rPr>
                        <a:t>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ADA Compliant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ADA Compliant</a:t>
                      </a:r>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endParaRPr lang="en-US" sz="1400" baseline="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Heel-Proof</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8" name="Rectangle 67"/>
          <p:cNvSpPr/>
          <p:nvPr/>
        </p:nvSpPr>
        <p:spPr>
          <a:xfrm>
            <a:off x="0" y="8953500"/>
            <a:ext cx="18288000" cy="13335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2588229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options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31</a:t>
            </a:fld>
            <a:endParaRPr b="0" dirty="0">
              <a:latin typeface="Arial Regular" charset="0"/>
            </a:endParaRPr>
          </a:p>
        </p:txBody>
      </p:sp>
      <p:sp>
        <p:nvSpPr>
          <p:cNvPr id="68" name="Rectangle 67"/>
          <p:cNvSpPr/>
          <p:nvPr/>
        </p:nvSpPr>
        <p:spPr>
          <a:xfrm>
            <a:off x="0" y="8953500"/>
            <a:ext cx="18288000" cy="13335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15" name="Table 14"/>
          <p:cNvGraphicFramePr>
            <a:graphicFrameLocks noGrp="1"/>
          </p:cNvGraphicFramePr>
          <p:nvPr/>
        </p:nvGraphicFramePr>
        <p:xfrm>
          <a:off x="990600" y="2476500"/>
          <a:ext cx="13353116" cy="4008119"/>
        </p:xfrm>
        <a:graphic>
          <a:graphicData uri="http://schemas.openxmlformats.org/drawingml/2006/table">
            <a:tbl>
              <a:tblPr>
                <a:tableStyleId>{5C22544A-7EE6-4342-B048-85BDC9FD1C3A}</a:tableStyleId>
              </a:tblPr>
              <a:tblGrid>
                <a:gridCol w="2195711">
                  <a:extLst>
                    <a:ext uri="{9D8B030D-6E8A-4147-A177-3AD203B41FA5}">
                      <a16:colId xmlns:a16="http://schemas.microsoft.com/office/drawing/2014/main" val="20000"/>
                    </a:ext>
                  </a:extLst>
                </a:gridCol>
                <a:gridCol w="966111">
                  <a:extLst>
                    <a:ext uri="{9D8B030D-6E8A-4147-A177-3AD203B41FA5}">
                      <a16:colId xmlns:a16="http://schemas.microsoft.com/office/drawing/2014/main" val="20001"/>
                    </a:ext>
                  </a:extLst>
                </a:gridCol>
                <a:gridCol w="1150190">
                  <a:extLst>
                    <a:ext uri="{9D8B030D-6E8A-4147-A177-3AD203B41FA5}">
                      <a16:colId xmlns:a16="http://schemas.microsoft.com/office/drawing/2014/main" val="20002"/>
                    </a:ext>
                  </a:extLst>
                </a:gridCol>
                <a:gridCol w="2245839">
                  <a:extLst>
                    <a:ext uri="{9D8B030D-6E8A-4147-A177-3AD203B41FA5}">
                      <a16:colId xmlns:a16="http://schemas.microsoft.com/office/drawing/2014/main" val="20003"/>
                    </a:ext>
                  </a:extLst>
                </a:gridCol>
                <a:gridCol w="2245839">
                  <a:extLst>
                    <a:ext uri="{9D8B030D-6E8A-4147-A177-3AD203B41FA5}">
                      <a16:colId xmlns:a16="http://schemas.microsoft.com/office/drawing/2014/main" val="20004"/>
                    </a:ext>
                  </a:extLst>
                </a:gridCol>
                <a:gridCol w="1405253">
                  <a:extLst>
                    <a:ext uri="{9D8B030D-6E8A-4147-A177-3AD203B41FA5}">
                      <a16:colId xmlns:a16="http://schemas.microsoft.com/office/drawing/2014/main" val="20005"/>
                    </a:ext>
                  </a:extLst>
                </a:gridCol>
                <a:gridCol w="1599358">
                  <a:extLst>
                    <a:ext uri="{9D8B030D-6E8A-4147-A177-3AD203B41FA5}">
                      <a16:colId xmlns:a16="http://schemas.microsoft.com/office/drawing/2014/main" val="20006"/>
                    </a:ext>
                  </a:extLst>
                </a:gridCol>
                <a:gridCol w="1544815">
                  <a:extLst>
                    <a:ext uri="{9D8B030D-6E8A-4147-A177-3AD203B41FA5}">
                      <a16:colId xmlns:a16="http://schemas.microsoft.com/office/drawing/2014/main" val="20007"/>
                    </a:ext>
                  </a:extLst>
                </a:gridCol>
              </a:tblGrid>
              <a:tr h="0">
                <a:tc rowSpan="2">
                  <a:txBody>
                    <a:bodyPr/>
                    <a:lstStyle/>
                    <a:p>
                      <a:r>
                        <a:rPr lang="en-US" sz="1800" b="1" baseline="0" dirty="0">
                          <a:solidFill>
                            <a:schemeClr val="bg2"/>
                          </a:solidFill>
                          <a:latin typeface="Arial Narrow" panose="020B0606020202030204" pitchFamily="34" charset="0"/>
                        </a:rPr>
                        <a:t>ADDITIONAL OPTIONS</a:t>
                      </a:r>
                      <a:endParaRPr lang="en-US" sz="1800" b="1"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ctr"/>
                      <a:r>
                        <a:rPr lang="en-US" sz="1200" b="1" dirty="0">
                          <a:solidFill>
                            <a:schemeClr val="bg2"/>
                          </a:solidFill>
                          <a:latin typeface="Arial Narrow" panose="020B0606020202030204" pitchFamily="34" charset="0"/>
                        </a:rPr>
                        <a:t>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2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5">
                  <a:txBody>
                    <a:bodyPr/>
                    <a:lstStyle/>
                    <a:p>
                      <a:pPr algn="ctr"/>
                      <a:r>
                        <a:rPr lang="en-US" sz="1200" b="1" dirty="0">
                          <a:solidFill>
                            <a:schemeClr val="bg2"/>
                          </a:solidFill>
                          <a:latin typeface="Arial Narrow" panose="020B0606020202030204" pitchFamily="34" charset="0"/>
                        </a:rPr>
                        <a:t>SPECIFICATIONS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b="1" dirty="0">
                        <a:solidFill>
                          <a:schemeClr val="bg2"/>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2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a:endParaRPr lang="en-US" sz="12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a:endParaRPr lang="en-US" sz="12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407070">
                <a:tc vMerge="1">
                  <a:txBody>
                    <a:bodyPr/>
                    <a:lstStyle/>
                    <a:p>
                      <a:endParaRPr lang="en-US" sz="1800" b="1"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bg2"/>
                          </a:solidFill>
                          <a:latin typeface="Arial Narrow" panose="020B0606020202030204" pitchFamily="34" charset="0"/>
                        </a:rPr>
                        <a:t>INTERIOR</a:t>
                      </a:r>
                      <a:r>
                        <a:rPr lang="en-US" sz="1200" baseline="0" dirty="0">
                          <a:solidFill>
                            <a:schemeClr val="bg2"/>
                          </a:solidFill>
                          <a:latin typeface="Arial Narrow" panose="020B0606020202030204" pitchFamily="34" charset="0"/>
                        </a:rPr>
                        <a:t> </a:t>
                      </a:r>
                    </a:p>
                    <a:p>
                      <a:r>
                        <a:rPr lang="en-US" sz="1200" baseline="0" dirty="0">
                          <a:solidFill>
                            <a:schemeClr val="bg2"/>
                          </a:solidFill>
                          <a:latin typeface="Arial Narrow" panose="020B0606020202030204" pitchFamily="34" charset="0"/>
                        </a:rPr>
                        <a:t>USE</a:t>
                      </a:r>
                      <a:endParaRPr lang="en-US" sz="1200" dirty="0">
                        <a:solidFill>
                          <a:schemeClr val="bg2"/>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EXTERIOR</a:t>
                      </a:r>
                      <a:r>
                        <a:rPr lang="en-US" sz="1200" baseline="0" dirty="0">
                          <a:solidFill>
                            <a:schemeClr val="bg2"/>
                          </a:solidFill>
                          <a:latin typeface="Arial Narrow" panose="020B0606020202030204" pitchFamily="34" charset="0"/>
                        </a:rPr>
                        <a:t> </a:t>
                      </a:r>
                    </a:p>
                    <a:p>
                      <a:r>
                        <a:rPr lang="en-US" sz="1200" baseline="0" dirty="0">
                          <a:solidFill>
                            <a:schemeClr val="bg2"/>
                          </a:solidFill>
                          <a:latin typeface="Arial Narrow" panose="020B0606020202030204" pitchFamily="34" charset="0"/>
                        </a:rPr>
                        <a:t>USE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BODY MATERIAL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FOOD ACID + </a:t>
                      </a:r>
                    </a:p>
                    <a:p>
                      <a:r>
                        <a:rPr lang="en-US" sz="1200" dirty="0">
                          <a:solidFill>
                            <a:schemeClr val="bg2"/>
                          </a:solidFill>
                          <a:latin typeface="Arial Narrow" panose="020B0606020202030204" pitchFamily="34" charset="0"/>
                        </a:rPr>
                        <a:t>CHEMICAL</a:t>
                      </a:r>
                      <a:r>
                        <a:rPr lang="en-US" sz="1200" baseline="0" dirty="0">
                          <a:solidFill>
                            <a:schemeClr val="bg2"/>
                          </a:solidFill>
                          <a:latin typeface="Arial Narrow" panose="020B0606020202030204" pitchFamily="34" charset="0"/>
                        </a:rPr>
                        <a:t>  RESISTANT</a:t>
                      </a:r>
                      <a:endParaRPr lang="en-US" sz="1200" dirty="0">
                        <a:solidFill>
                          <a:schemeClr val="bg2"/>
                        </a:solidFill>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REVEAL</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LOAD </a:t>
                      </a:r>
                    </a:p>
                    <a:p>
                      <a:r>
                        <a:rPr lang="en-US" sz="1200" dirty="0">
                          <a:solidFill>
                            <a:schemeClr val="bg2"/>
                          </a:solidFill>
                          <a:latin typeface="Arial Narrow" panose="020B0606020202030204" pitchFamily="34" charset="0"/>
                        </a:rPr>
                        <a:t>BEARING</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dirty="0">
                          <a:solidFill>
                            <a:schemeClr val="bg2"/>
                          </a:solidFill>
                          <a:latin typeface="Arial Narrow" panose="020B0606020202030204" pitchFamily="34" charset="0"/>
                        </a:rPr>
                        <a:t>ADA </a:t>
                      </a:r>
                    </a:p>
                    <a:p>
                      <a:r>
                        <a:rPr lang="en-US" sz="1200" dirty="0">
                          <a:solidFill>
                            <a:schemeClr val="bg2"/>
                          </a:solidFill>
                          <a:latin typeface="Arial Narrow" panose="020B0606020202030204" pitchFamily="34" charset="0"/>
                        </a:rPr>
                        <a:t>COMPLIANT</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563879">
                <a:tc>
                  <a:txBody>
                    <a:bodyPr/>
                    <a:lstStyle/>
                    <a:p>
                      <a:r>
                        <a:rPr lang="en-US" sz="1400" dirty="0">
                          <a:latin typeface="Arial Narrow" panose="020B0606020202030204" pitchFamily="34" charset="0"/>
                        </a:rPr>
                        <a:t>FLOOR</a:t>
                      </a:r>
                      <a:r>
                        <a:rPr lang="en-US" sz="1400" baseline="0" dirty="0">
                          <a:latin typeface="Arial Narrow" panose="020B0606020202030204" pitchFamily="34" charset="0"/>
                        </a:rPr>
                        <a:t> RECEPTOR</a:t>
                      </a:r>
                    </a:p>
                    <a:p>
                      <a:r>
                        <a:rPr lang="en-US" sz="1400" baseline="0" dirty="0">
                          <a:latin typeface="Arial Narrow" panose="020B0606020202030204" pitchFamily="34" charset="0"/>
                        </a:rPr>
                        <a:t>Z893 WITH LIP</a:t>
                      </a:r>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Interior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Stainless Steel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Chemicals</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12”</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AC</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09600">
                <a:tc>
                  <a:txBody>
                    <a:bodyPr/>
                    <a:lstStyle/>
                    <a:p>
                      <a:r>
                        <a:rPr lang="en-US" sz="1400" dirty="0">
                          <a:latin typeface="Arial Narrow" panose="020B0606020202030204" pitchFamily="34" charset="0"/>
                        </a:rPr>
                        <a:t>UTILITY CONDUIT</a:t>
                      </a:r>
                    </a:p>
                    <a:p>
                      <a:r>
                        <a:rPr lang="en-US" sz="1400" dirty="0">
                          <a:latin typeface="Arial Narrow" panose="020B0606020202030204" pitchFamily="34" charset="0"/>
                        </a:rPr>
                        <a:t>Z874U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Interior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Exterior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HDPE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4” 9” 12” 18” 24”</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A,B,C,E,F,H-20</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021080">
                <a:tc>
                  <a:txBody>
                    <a:bodyPr/>
                    <a:lstStyle/>
                    <a:p>
                      <a:r>
                        <a:rPr lang="en-US" sz="1400" dirty="0">
                          <a:latin typeface="Arial Narrow" panose="020B0606020202030204" pitchFamily="34" charset="0"/>
                        </a:rPr>
                        <a:t>CATCH BASINS</a:t>
                      </a:r>
                    </a:p>
                    <a:p>
                      <a:r>
                        <a:rPr lang="en-US" sz="1400" dirty="0">
                          <a:latin typeface="Arial Narrow" panose="020B0606020202030204" pitchFamily="34" charset="0"/>
                        </a:rPr>
                        <a:t>Z817</a:t>
                      </a:r>
                    </a:p>
                    <a:p>
                      <a:r>
                        <a:rPr lang="en-US" sz="1400" dirty="0">
                          <a:latin typeface="Arial Narrow" panose="020B0606020202030204" pitchFamily="34" charset="0"/>
                        </a:rPr>
                        <a:t>Z874</a:t>
                      </a:r>
                    </a:p>
                    <a:p>
                      <a:r>
                        <a:rPr lang="en-US" sz="1400" dirty="0">
                          <a:latin typeface="Arial Narrow" panose="020B0606020202030204" pitchFamily="34" charset="0"/>
                        </a:rPr>
                        <a:t>Z887</a:t>
                      </a:r>
                    </a:p>
                    <a:p>
                      <a:r>
                        <a:rPr lang="en-US" sz="1400" dirty="0">
                          <a:latin typeface="Arial Narrow" panose="020B0606020202030204" pitchFamily="34" charset="0"/>
                        </a:rPr>
                        <a:t>Z897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Interior</a:t>
                      </a:r>
                    </a:p>
                    <a:p>
                      <a:endParaRPr lang="en-US" sz="1400" dirty="0">
                        <a:latin typeface="Arial Narrow" panose="020B0606020202030204" pitchFamily="34" charset="0"/>
                      </a:endParaRPr>
                    </a:p>
                    <a:p>
                      <a:endParaRPr lang="en-US" sz="1400" dirty="0">
                        <a:latin typeface="Arial Narrow" panose="020B0606020202030204" pitchFamily="34" charset="0"/>
                      </a:endParaRPr>
                    </a:p>
                    <a:p>
                      <a:r>
                        <a:rPr lang="en-US" sz="1400" dirty="0">
                          <a:latin typeface="Arial Narrow" panose="020B0606020202030204" pitchFamily="34" charset="0"/>
                        </a:rPr>
                        <a:t>Interior</a:t>
                      </a:r>
                    </a:p>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p>
                      <a:r>
                        <a:rPr lang="en-US" sz="1400" dirty="0">
                          <a:latin typeface="Arial Narrow" panose="020B0606020202030204" pitchFamily="34" charset="0"/>
                        </a:rPr>
                        <a:t>Exterior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Fiberglass</a:t>
                      </a:r>
                    </a:p>
                    <a:p>
                      <a:r>
                        <a:rPr lang="en-US" sz="1400" dirty="0">
                          <a:latin typeface="Arial Narrow" panose="020B0606020202030204" pitchFamily="34" charset="0"/>
                        </a:rPr>
                        <a:t>HDPE</a:t>
                      </a:r>
                    </a:p>
                    <a:p>
                      <a:r>
                        <a:rPr lang="en-US" sz="1400" dirty="0">
                          <a:latin typeface="Arial Narrow" panose="020B0606020202030204" pitchFamily="34" charset="0"/>
                        </a:rPr>
                        <a:t>HDPE</a:t>
                      </a:r>
                    </a:p>
                    <a:p>
                      <a:r>
                        <a:rPr lang="en-US" sz="1400" dirty="0">
                          <a:latin typeface="Arial Narrow" panose="020B0606020202030204" pitchFamily="34" charset="0"/>
                        </a:rPr>
                        <a:t>Stainless</a:t>
                      </a:r>
                      <a:r>
                        <a:rPr lang="en-US" sz="1400" baseline="0" dirty="0">
                          <a:latin typeface="Arial Narrow" panose="020B0606020202030204" pitchFamily="34" charset="0"/>
                        </a:rPr>
                        <a:t> Steel</a:t>
                      </a:r>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Chemicals</a:t>
                      </a:r>
                    </a:p>
                    <a:p>
                      <a:endParaRPr lang="en-US" sz="1400" dirty="0">
                        <a:latin typeface="Arial Narrow" panose="020B0606020202030204" pitchFamily="34" charset="0"/>
                      </a:endParaRPr>
                    </a:p>
                    <a:p>
                      <a:endParaRPr lang="en-US" sz="1400" dirty="0">
                        <a:latin typeface="Arial Narrow" panose="020B0606020202030204" pitchFamily="34" charset="0"/>
                      </a:endParaRPr>
                    </a:p>
                    <a:p>
                      <a:r>
                        <a:rPr lang="en-US" sz="1400" dirty="0">
                          <a:latin typeface="Arial Narrow" panose="020B0606020202030204" pitchFamily="34" charset="0"/>
                        </a:rPr>
                        <a:t>Chemicals</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6”</a:t>
                      </a:r>
                      <a:r>
                        <a:rPr lang="en-US" sz="1400" baseline="0" dirty="0">
                          <a:latin typeface="Arial Narrow" panose="020B0606020202030204" pitchFamily="34" charset="0"/>
                        </a:rPr>
                        <a:t> 12” 24”</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6” 12” 24”</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6” 12” 24”</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7” 14-1/2” 26”</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A,B,C,E,F,H-20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A,B,C,E,F,H-20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A,B,C,E,F,H-20</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A,B,C,E,F,H-20</a:t>
                      </a:r>
                    </a:p>
                    <a:p>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Heel-Proof</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ADA, Heel-Proof</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4748">
                <a:tc>
                  <a:txBody>
                    <a:bodyPr/>
                    <a:lstStyle/>
                    <a:p>
                      <a:r>
                        <a:rPr lang="en-US" sz="1400" dirty="0">
                          <a:latin typeface="Arial Narrow" panose="020B0606020202030204" pitchFamily="34" charset="0"/>
                        </a:rPr>
                        <a:t>CLEANOUT</a:t>
                      </a:r>
                      <a:r>
                        <a:rPr lang="en-US" sz="1400" baseline="0" dirty="0">
                          <a:latin typeface="Arial Narrow" panose="020B0606020202030204" pitchFamily="34" charset="0"/>
                        </a:rPr>
                        <a:t> </a:t>
                      </a:r>
                      <a:r>
                        <a:rPr lang="en-US" sz="1400" dirty="0">
                          <a:latin typeface="Arial Narrow" panose="020B0606020202030204" pitchFamily="34" charset="0"/>
                        </a:rPr>
                        <a:t>PORT</a:t>
                      </a:r>
                    </a:p>
                    <a:p>
                      <a:r>
                        <a:rPr lang="en-US" sz="1400" dirty="0">
                          <a:latin typeface="Arial Narrow" panose="020B0606020202030204" pitchFamily="34" charset="0"/>
                        </a:rPr>
                        <a:t>Z889 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Exterior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LLDPE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Chemicals</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8”</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A,B,C,D,E,F</a:t>
                      </a:r>
                      <a:r>
                        <a:rPr lang="en-US" sz="1400" baseline="0" dirty="0">
                          <a:latin typeface="Arial Narrow" panose="020B0606020202030204" pitchFamily="34" charset="0"/>
                        </a:rPr>
                        <a:t> H-20</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43782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32</a:t>
            </a:fld>
            <a:endParaRPr b="0" dirty="0">
              <a:latin typeface="Arial Regular" charset="0"/>
            </a:endParaRPr>
          </a:p>
        </p:txBody>
      </p:sp>
      <p:graphicFrame>
        <p:nvGraphicFramePr>
          <p:cNvPr id="5" name="Table 4"/>
          <p:cNvGraphicFramePr>
            <a:graphicFrameLocks noGrp="1"/>
          </p:cNvGraphicFramePr>
          <p:nvPr/>
        </p:nvGraphicFramePr>
        <p:xfrm>
          <a:off x="1257300" y="2628900"/>
          <a:ext cx="15811499" cy="4115683"/>
        </p:xfrm>
        <a:graphic>
          <a:graphicData uri="http://schemas.openxmlformats.org/drawingml/2006/table">
            <a:tbl>
              <a:tblPr firstRow="1" bandRow="1">
                <a:tableStyleId>{5C22544A-7EE6-4342-B048-85BDC9FD1C3A}</a:tableStyleId>
              </a:tblPr>
              <a:tblGrid>
                <a:gridCol w="4686300">
                  <a:extLst>
                    <a:ext uri="{9D8B030D-6E8A-4147-A177-3AD203B41FA5}">
                      <a16:colId xmlns:a16="http://schemas.microsoft.com/office/drawing/2014/main" val="20000"/>
                    </a:ext>
                  </a:extLst>
                </a:gridCol>
                <a:gridCol w="11125199">
                  <a:extLst>
                    <a:ext uri="{9D8B030D-6E8A-4147-A177-3AD203B41FA5}">
                      <a16:colId xmlns:a16="http://schemas.microsoft.com/office/drawing/2014/main" val="20001"/>
                    </a:ext>
                  </a:extLst>
                </a:gridCol>
              </a:tblGrid>
              <a:tr h="1122459">
                <a:tc>
                  <a:txBody>
                    <a:bodyPr/>
                    <a:lstStyle/>
                    <a:p>
                      <a:pPr algn="ctr"/>
                      <a:r>
                        <a:rPr lang="en-US" sz="3600" b="0" i="0" dirty="0">
                          <a:solidFill>
                            <a:schemeClr val="bg1"/>
                          </a:solidFill>
                          <a:latin typeface="Arial Narrow Regular" charset="0"/>
                        </a:rPr>
                        <a:t>Zurn.com</a:t>
                      </a:r>
                      <a:r>
                        <a:rPr lang="en-US" sz="3600" b="0" i="0" baseline="0" dirty="0">
                          <a:solidFill>
                            <a:schemeClr val="bg1"/>
                          </a:solidFill>
                          <a:latin typeface="Arial Narrow Regular" charset="0"/>
                        </a:rPr>
                        <a:t> tools</a:t>
                      </a:r>
                      <a:endParaRPr lang="uk-UA" sz="36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3600" b="0" i="0" dirty="0">
                          <a:solidFill>
                            <a:schemeClr val="bg1"/>
                          </a:solidFill>
                          <a:latin typeface="Arial Narrow Regular" charset="0"/>
                        </a:rPr>
                        <a:t>description</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600" b="0" i="0" dirty="0">
                          <a:solidFill>
                            <a:schemeClr val="tx1"/>
                          </a:solidFill>
                          <a:latin typeface="Arial Regular" charset="0"/>
                        </a:rPr>
                        <a:t>Manufacturer</a:t>
                      </a:r>
                      <a:r>
                        <a:rPr lang="en-US" sz="1600" b="0" i="0" baseline="0" dirty="0">
                          <a:solidFill>
                            <a:schemeClr val="tx1"/>
                          </a:solidFill>
                          <a:latin typeface="Arial Regular" charset="0"/>
                        </a:rPr>
                        <a:t> Cross Reference</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Select</a:t>
                      </a:r>
                      <a:r>
                        <a:rPr lang="en-US" sz="1600" b="0" i="0" baseline="0" dirty="0">
                          <a:solidFill>
                            <a:schemeClr val="accent1"/>
                          </a:solidFill>
                          <a:latin typeface="Arial Regular" charset="0"/>
                        </a:rPr>
                        <a:t> a manufacturer, then product, type, or competitor product number to find the corresponding Zurn Product</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Regular" charset="0"/>
                        </a:rPr>
                        <a:t>ARCAT</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CAD, BIM, and spec</a:t>
                      </a:r>
                      <a:r>
                        <a:rPr lang="en-US" sz="1600" b="0" i="0" baseline="0" dirty="0">
                          <a:solidFill>
                            <a:schemeClr val="accent1"/>
                          </a:solidFill>
                          <a:latin typeface="Arial Regular" charset="0"/>
                        </a:rPr>
                        <a:t> files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algn="l"/>
                      <a:r>
                        <a:rPr lang="en-US" sz="1600" b="0" i="0" dirty="0">
                          <a:solidFill>
                            <a:schemeClr val="tx1"/>
                          </a:solidFill>
                          <a:latin typeface="Arial Regular" charset="0"/>
                        </a:rPr>
                        <a:t>MasterSpec</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a:t>
                      </a:r>
                      <a:r>
                        <a:rPr lang="en-US" sz="1600" b="0" i="0" baseline="0" dirty="0">
                          <a:solidFill>
                            <a:schemeClr val="accent1"/>
                          </a:solidFill>
                          <a:latin typeface="Arial Regular" charset="0"/>
                        </a:rPr>
                        <a:t> spec files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600" b="0" i="0" dirty="0">
                          <a:solidFill>
                            <a:schemeClr val="tx1"/>
                          </a:solidFill>
                          <a:latin typeface="Arial Regular" charset="0"/>
                        </a:rPr>
                        <a:t>BIM/Revit Files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Browse BIM objects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600" b="0" i="0" dirty="0">
                          <a:solidFill>
                            <a:schemeClr val="tx1"/>
                          </a:solidFill>
                          <a:latin typeface="Arial Regular" charset="0"/>
                        </a:rPr>
                        <a:t>Cross Reference Guides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cross reference guides for individual products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153">
                <a:tc>
                  <a:txBody>
                    <a:bodyPr/>
                    <a:lstStyle/>
                    <a:p>
                      <a:pPr algn="l"/>
                      <a:r>
                        <a:rPr lang="en-US" sz="1600" b="0" i="0" dirty="0">
                          <a:solidFill>
                            <a:schemeClr val="tx1"/>
                          </a:solidFill>
                          <a:latin typeface="Arial Regular" charset="0"/>
                        </a:rPr>
                        <a:t>Replacement Repair Parts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replacement and repair</a:t>
                      </a:r>
                      <a:r>
                        <a:rPr lang="en-US" sz="1600" b="0" i="0" baseline="0" dirty="0">
                          <a:solidFill>
                            <a:schemeClr val="accent1"/>
                          </a:solidFill>
                          <a:latin typeface="Arial Regular" charset="0"/>
                        </a:rPr>
                        <a:t> part information</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153">
                <a:tc>
                  <a:txBody>
                    <a:bodyPr/>
                    <a:lstStyle/>
                    <a:p>
                      <a:pPr algn="l"/>
                      <a:r>
                        <a:rPr lang="en-US" sz="1600" b="0" i="0" dirty="0">
                          <a:solidFill>
                            <a:schemeClr val="tx1"/>
                          </a:solidFill>
                          <a:latin typeface="Arial Regular" charset="0"/>
                        </a:rPr>
                        <a:t>Technical Resources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specs, calculation sheets, engineering</a:t>
                      </a:r>
                      <a:r>
                        <a:rPr lang="en-US" sz="1600" b="0" i="0" baseline="0" dirty="0">
                          <a:solidFill>
                            <a:schemeClr val="accent1"/>
                          </a:solidFill>
                          <a:latin typeface="Arial Regular" charset="0"/>
                        </a:rPr>
                        <a:t> guides, sizing and selections, materials and finishes, installation +</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4153">
                <a:tc>
                  <a:txBody>
                    <a:bodyPr/>
                    <a:lstStyle/>
                    <a:p>
                      <a:pPr algn="l"/>
                      <a:r>
                        <a:rPr lang="en-US" sz="1600" b="0" i="0" dirty="0">
                          <a:solidFill>
                            <a:schemeClr val="tx1"/>
                          </a:solidFill>
                          <a:latin typeface="Arial Regular" charset="0"/>
                        </a:rPr>
                        <a:t>Product Warranties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One Zurn terms and conditions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80990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what you learned</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33</a:t>
            </a:fld>
            <a:endParaRPr b="0" dirty="0">
              <a:latin typeface="Arial Regular" charset="0"/>
            </a:endParaRPr>
          </a:p>
        </p:txBody>
      </p:sp>
      <p:cxnSp>
        <p:nvCxnSpPr>
          <p:cNvPr id="5" name="Straight Connector 4"/>
          <p:cNvCxnSpPr/>
          <p:nvPr/>
        </p:nvCxnSpPr>
        <p:spPr>
          <a:xfrm>
            <a:off x="6019800" y="4454525"/>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0" y="4273431"/>
            <a:ext cx="0" cy="25464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496801" y="3695700"/>
            <a:ext cx="5562598" cy="3020675"/>
            <a:chOff x="1714500" y="3695700"/>
            <a:chExt cx="3829050" cy="3020675"/>
          </a:xfrm>
        </p:grpSpPr>
        <p:sp>
          <p:nvSpPr>
            <p:cNvPr id="9" name="TextBox 8"/>
            <p:cNvSpPr txBox="1"/>
            <p:nvPr/>
          </p:nvSpPr>
          <p:spPr>
            <a:xfrm>
              <a:off x="1714500" y="5700712"/>
              <a:ext cx="3829050"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ease of installation</a:t>
              </a:r>
            </a:p>
            <a:p>
              <a:pPr algn="ctr"/>
              <a:r>
                <a:rPr lang="en-US" sz="2000" dirty="0">
                  <a:solidFill>
                    <a:schemeClr val="tx2"/>
                  </a:solidFill>
                  <a:latin typeface="Arial Narrow" panose="020B0606020202030204" pitchFamily="34" charset="0"/>
                </a:rPr>
                <a:t>lower project cost</a:t>
              </a:r>
            </a:p>
            <a:p>
              <a:pPr algn="ctr"/>
              <a:r>
                <a:rPr lang="en-US" sz="2000" dirty="0">
                  <a:solidFill>
                    <a:schemeClr val="tx2"/>
                  </a:solidFill>
                  <a:latin typeface="Arial Narrow" panose="020B0606020202030204" pitchFamily="34" charset="0"/>
                </a:rPr>
                <a:t>complete system delivery</a:t>
              </a: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37864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306472" y="3695700"/>
            <a:ext cx="5680947" cy="3328451"/>
            <a:chOff x="12553951" y="3695700"/>
            <a:chExt cx="4299621" cy="3328451"/>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299621" cy="1323439"/>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aesthetically pleasing, yet highly durable grates</a:t>
              </a:r>
            </a:p>
            <a:p>
              <a:pPr algn="ctr"/>
              <a:r>
                <a:rPr lang="en-US" sz="2000" dirty="0">
                  <a:solidFill>
                    <a:schemeClr val="tx2"/>
                  </a:solidFill>
                  <a:latin typeface="Arial Narrow" panose="020B0606020202030204" pitchFamily="34" charset="0"/>
                </a:rPr>
                <a:t>compliant to specifications</a:t>
              </a:r>
            </a:p>
            <a:p>
              <a:pPr algn="ctr"/>
              <a:r>
                <a:rPr lang="en-US" sz="2000" dirty="0">
                  <a:solidFill>
                    <a:schemeClr val="tx2"/>
                  </a:solidFill>
                  <a:latin typeface="Arial Narrow" panose="020B0606020202030204" pitchFamily="34" charset="0"/>
                </a:rPr>
                <a:t>complete trench drain systems to meet every need</a:t>
              </a:r>
            </a:p>
            <a:p>
              <a:pPr algn="ctr"/>
              <a:r>
                <a:rPr lang="en-US" sz="2000" dirty="0">
                  <a:solidFill>
                    <a:schemeClr val="tx2"/>
                  </a:solidFill>
                  <a:latin typeface="Arial Narrow" panose="020B0606020202030204" pitchFamily="34" charset="0"/>
                </a:rPr>
                <a:t>minimal total cost of ownership</a:t>
              </a:r>
              <a:endParaRPr lang="uk-UA" sz="2000" dirty="0">
                <a:solidFill>
                  <a:schemeClr val="tx2"/>
                </a:solidFill>
                <a:latin typeface="Arial Narrow" panose="020B0606020202030204" pitchFamily="34"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2112958744"/>
              </p:ext>
            </p:extLst>
          </p:nvPr>
        </p:nvGraphicFramePr>
        <p:xfrm>
          <a:off x="685800" y="5737860"/>
          <a:ext cx="4841696" cy="1310640"/>
        </p:xfrm>
        <a:graphic>
          <a:graphicData uri="http://schemas.openxmlformats.org/drawingml/2006/table">
            <a:tbl>
              <a:tblPr firstRow="1" bandRow="1">
                <a:tableStyleId>{5C22544A-7EE6-4342-B048-85BDC9FD1C3A}</a:tableStyleId>
              </a:tblPr>
              <a:tblGrid>
                <a:gridCol w="4841696">
                  <a:extLst>
                    <a:ext uri="{9D8B030D-6E8A-4147-A177-3AD203B41FA5}">
                      <a16:colId xmlns:a16="http://schemas.microsoft.com/office/drawing/2014/main" val="20000"/>
                    </a:ext>
                  </a:extLst>
                </a:gridCol>
              </a:tblGrid>
              <a:tr h="640080">
                <a:tc>
                  <a:txBody>
                    <a:bodyPr/>
                    <a:lstStyle/>
                    <a:p>
                      <a:pPr algn="ctr"/>
                      <a:r>
                        <a:rPr lang="en-US" sz="2000" b="0" i="0" dirty="0">
                          <a:solidFill>
                            <a:schemeClr val="tx2"/>
                          </a:solidFill>
                          <a:latin typeface="Arial Narrow" panose="020B0606020202030204" pitchFamily="34" charset="0"/>
                        </a:rPr>
                        <a:t>aesthetically</a:t>
                      </a:r>
                      <a:r>
                        <a:rPr lang="en-US" sz="2000" b="0" i="0" baseline="0" dirty="0">
                          <a:solidFill>
                            <a:schemeClr val="tx2"/>
                          </a:solidFill>
                          <a:latin typeface="Arial Narrow" panose="020B0606020202030204" pitchFamily="34" charset="0"/>
                        </a:rPr>
                        <a:t> pleasing</a:t>
                      </a:r>
                      <a:r>
                        <a:rPr lang="en-US" sz="2000" b="0" i="0" dirty="0">
                          <a:solidFill>
                            <a:schemeClr val="tx2"/>
                          </a:solidFill>
                          <a:latin typeface="Arial Narrow" panose="020B0606020202030204" pitchFamily="34" charset="0"/>
                        </a:rPr>
                        <a:t>,</a:t>
                      </a:r>
                      <a:r>
                        <a:rPr lang="en-US" sz="2000" b="0" i="0" baseline="0" dirty="0">
                          <a:solidFill>
                            <a:schemeClr val="tx2"/>
                          </a:solidFill>
                          <a:latin typeface="Arial Narrow" panose="020B0606020202030204" pitchFamily="34" charset="0"/>
                        </a:rPr>
                        <a:t> yet highly durable grates</a:t>
                      </a:r>
                      <a:endParaRPr lang="en-US" sz="2000" b="0" i="0" dirty="0">
                        <a:solidFill>
                          <a:schemeClr val="tx2"/>
                        </a:solidFill>
                        <a:latin typeface="Arial Narrow" panose="020B0606020202030204" pitchFamily="34" charset="0"/>
                      </a:endParaRPr>
                    </a:p>
                    <a:p>
                      <a:pPr algn="ctr"/>
                      <a:r>
                        <a:rPr lang="en-US" sz="2000" b="0" i="0" dirty="0">
                          <a:solidFill>
                            <a:schemeClr val="tx2"/>
                          </a:solidFill>
                          <a:latin typeface="Arial Narrow" panose="020B0606020202030204" pitchFamily="34" charset="0"/>
                        </a:rPr>
                        <a:t>corrosion</a:t>
                      </a:r>
                      <a:r>
                        <a:rPr lang="en-US" sz="2000" b="0" i="0" baseline="0" dirty="0">
                          <a:solidFill>
                            <a:schemeClr val="tx2"/>
                          </a:solidFill>
                          <a:latin typeface="Arial Narrow" panose="020B0606020202030204" pitchFamily="34" charset="0"/>
                        </a:rPr>
                        <a:t> resistant trench drain systems</a:t>
                      </a:r>
                    </a:p>
                    <a:p>
                      <a:pPr algn="ctr"/>
                      <a:r>
                        <a:rPr lang="en-US" sz="2000" b="0" i="0" baseline="0" dirty="0">
                          <a:solidFill>
                            <a:schemeClr val="tx2"/>
                          </a:solidFill>
                          <a:latin typeface="Arial Narrow" panose="020B0606020202030204" pitchFamily="34" charset="0"/>
                        </a:rPr>
                        <a:t>low total cost of ownership</a:t>
                      </a:r>
                    </a:p>
                    <a:p>
                      <a:pPr algn="ctr"/>
                      <a:r>
                        <a:rPr lang="en-US" sz="2000" b="0" i="0" baseline="0" dirty="0">
                          <a:solidFill>
                            <a:schemeClr val="tx2"/>
                          </a:solidFill>
                          <a:latin typeface="Arial Narrow" panose="020B0606020202030204" pitchFamily="34" charset="0"/>
                        </a:rPr>
                        <a:t>minimal maintenance and downtime</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8019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Zurn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34</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century, Zurn Engineered Water Solutions® has established itself as an 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commercial, municipal, and industrial markets, delivering sustainable building solutions for new construction and 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manual and sensor operated flush valves, radiant heating systems, snow melt systems, linear drainage, 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 Our goal is serving the customer through innovation, continuous improvement, and 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3127112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35</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324261"/>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r>
              <a:rPr lang="en-US" sz="2000" dirty="0">
                <a:solidFill>
                  <a:schemeClr val="tx2"/>
                </a:solidFill>
                <a:latin typeface="Arial" panose="020B0604020202020204" pitchFamily="34" charset="0"/>
                <a:cs typeface="Arial" panose="020B0604020202020204" pitchFamily="34" charset="0"/>
              </a:rPr>
              <a:t>facebook.com</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ZurnIndustries</a:t>
            </a:r>
            <a:r>
              <a:rPr lang="en-US" sz="2000" dirty="0">
                <a:latin typeface="Arial" panose="020B0604020202020204" pitchFamily="34" charset="0"/>
                <a:cs typeface="Arial" panose="020B0604020202020204" pitchFamily="34" charset="0"/>
              </a:rPr>
              <a:t> </a:t>
            </a:r>
          </a:p>
          <a:p>
            <a:r>
              <a:rPr lang="en-US" sz="2000" dirty="0">
                <a:solidFill>
                  <a:schemeClr val="tx2"/>
                </a:solidFill>
                <a:latin typeface="Arial" panose="020B0604020202020204" pitchFamily="34" charset="0"/>
                <a:cs typeface="Arial" panose="020B0604020202020204" pitchFamily="34" charset="0"/>
              </a:rPr>
              <a:t>twitter.com</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ZurnIndustries</a:t>
            </a:r>
            <a:endParaRPr lang="en-US" sz="2000" dirty="0">
              <a:latin typeface="Arial" panose="020B0604020202020204" pitchFamily="34" charset="0"/>
              <a:cs typeface="Arial" panose="020B0604020202020204" pitchFamily="34" charset="0"/>
            </a:endParaRPr>
          </a:p>
          <a:p>
            <a:r>
              <a:rPr lang="en-US" sz="2000" dirty="0">
                <a:solidFill>
                  <a:schemeClr val="tx2"/>
                </a:solidFill>
                <a:latin typeface="Arial" panose="020B0604020202020204" pitchFamily="34" charset="0"/>
                <a:cs typeface="Arial" panose="020B0604020202020204" pitchFamily="34" charset="0"/>
              </a:rPr>
              <a:t>linkedin.com</a:t>
            </a:r>
            <a:r>
              <a:rPr lang="en-US" sz="2000" dirty="0">
                <a:latin typeface="Arial" panose="020B0604020202020204" pitchFamily="34" charset="0"/>
                <a:cs typeface="Arial" panose="020B0604020202020204" pitchFamily="34" charset="0"/>
              </a:rPr>
              <a:t>/company/</a:t>
            </a:r>
            <a:r>
              <a:rPr lang="en-US" sz="2000" dirty="0" err="1">
                <a:latin typeface="Arial" panose="020B0604020202020204" pitchFamily="34" charset="0"/>
                <a:cs typeface="Arial" panose="020B0604020202020204" pitchFamily="34" charset="0"/>
              </a:rPr>
              <a:t>ZurnIndustries</a:t>
            </a:r>
            <a:endParaRPr lang="en-US" sz="2000" dirty="0">
              <a:latin typeface="Arial" panose="020B0604020202020204" pitchFamily="34" charset="0"/>
              <a:cs typeface="Arial" panose="020B0604020202020204" pitchFamily="34" charset="0"/>
            </a:endParaRPr>
          </a:p>
          <a:p>
            <a:r>
              <a:rPr lang="en-US" sz="2000" dirty="0">
                <a:solidFill>
                  <a:schemeClr val="tx2"/>
                </a:solidFill>
                <a:latin typeface="Arial" panose="020B0604020202020204" pitchFamily="34" charset="0"/>
                <a:cs typeface="Arial" panose="020B0604020202020204" pitchFamily="34" charset="0"/>
              </a:rPr>
              <a:t>youtube.com</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ZurnIndustriesLLC</a:t>
            </a:r>
            <a:endParaRPr lang="en-US" sz="2000" dirty="0">
              <a:latin typeface="Arial" panose="020B0604020202020204" pitchFamily="34" charset="0"/>
              <a:cs typeface="Arial" panose="020B0604020202020204" pitchFamily="34" charset="0"/>
            </a:endParaRP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475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a:xfrm>
            <a:off x="16992600" y="9026067"/>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002310"/>
            <a:chOff x="1658022" y="3695700"/>
            <a:chExt cx="4020230" cy="3002310"/>
          </a:xfrm>
        </p:grpSpPr>
        <p:sp>
          <p:nvSpPr>
            <p:cNvPr id="9" name="TextBox 8"/>
            <p:cNvSpPr txBox="1"/>
            <p:nvPr/>
          </p:nvSpPr>
          <p:spPr>
            <a:xfrm>
              <a:off x="1658022" y="5682347"/>
              <a:ext cx="4020230" cy="1015663"/>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easy and cost-effective to install</a:t>
              </a:r>
              <a:r>
                <a:rPr lang="en-US" sz="2000" dirty="0">
                  <a:solidFill>
                    <a:schemeClr val="tx2"/>
                  </a:solidFill>
                  <a:latin typeface="Arial Narrow Regular"/>
                </a:rPr>
                <a:t>, that are assembled and packaged in a manner that streamlines labor.” </a:t>
              </a:r>
              <a:endParaRPr lang="uk-UA" sz="2000" dirty="0">
                <a:solidFill>
                  <a:schemeClr val="tx2"/>
                </a:solidFill>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310086"/>
            <a:chOff x="7010403" y="3771900"/>
            <a:chExt cx="4343270" cy="3310086"/>
          </a:xfrm>
        </p:grpSpPr>
        <p:sp>
          <p:nvSpPr>
            <p:cNvPr id="11" name="TextBox 10"/>
            <p:cNvSpPr txBox="1"/>
            <p:nvPr/>
          </p:nvSpPr>
          <p:spPr>
            <a:xfrm>
              <a:off x="7010403" y="5758547"/>
              <a:ext cx="434327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aesthetically pleasing, durable and have a low total cost of ownership </a:t>
              </a:r>
              <a:r>
                <a:rPr lang="en-US" sz="2000" dirty="0">
                  <a:solidFill>
                    <a:schemeClr val="tx2"/>
                  </a:solidFill>
                  <a:latin typeface="Arial Narrow Regular"/>
                </a:rPr>
                <a:t>+ require </a:t>
              </a:r>
              <a:r>
                <a:rPr lang="en-US" sz="2000" b="1" dirty="0">
                  <a:solidFill>
                    <a:schemeClr val="tx2"/>
                  </a:solidFill>
                  <a:latin typeface="Arial Narrow Regular"/>
                </a:rPr>
                <a:t>minimum downtime for maintenance</a:t>
              </a:r>
              <a:r>
                <a:rPr lang="en-US" sz="2000" dirty="0">
                  <a:solidFill>
                    <a:schemeClr val="tx2"/>
                  </a:solidFill>
                  <a:latin typeface="Arial Narrow Regular"/>
                </a:rPr>
                <a:t>.”</a:t>
              </a: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3020675"/>
            <a:chOff x="12553951" y="3695700"/>
            <a:chExt cx="4337501" cy="3020675"/>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337501" cy="1015663"/>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aesthetically pleasing, durable</a:t>
              </a:r>
              <a:r>
                <a:rPr lang="en-US" sz="2000" dirty="0">
                  <a:solidFill>
                    <a:schemeClr val="tx2"/>
                  </a:solidFill>
                  <a:latin typeface="Arial Narrow Regular"/>
                </a:rPr>
                <a:t>, </a:t>
              </a:r>
              <a:r>
                <a:rPr lang="en-US" sz="2000" b="1" dirty="0">
                  <a:solidFill>
                    <a:schemeClr val="tx2"/>
                  </a:solidFill>
                  <a:latin typeface="Arial Narrow Regular"/>
                </a:rPr>
                <a:t>cost-effective, and meet specifications</a:t>
              </a:r>
              <a:r>
                <a:rPr lang="en-US" sz="2000" dirty="0">
                  <a:solidFill>
                    <a:schemeClr val="tx2"/>
                  </a:solidFill>
                  <a:latin typeface="Arial Narrow Regular"/>
                </a:rPr>
                <a:t>.”</a:t>
              </a:r>
              <a:endParaRPr lang="uk-UA" sz="2000" dirty="0">
                <a:solidFill>
                  <a:schemeClr val="tx2"/>
                </a:solidFill>
                <a:latin typeface="Arial Regular"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20" name="Content Placeholder 2"/>
          <p:cNvSpPr txBox="1">
            <a:spLocks/>
          </p:cNvSpPr>
          <p:nvPr/>
        </p:nvSpPr>
        <p:spPr>
          <a:xfrm>
            <a:off x="4159294" y="8032327"/>
            <a:ext cx="155193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Chemical Processing Plants – Chemical Resistant Requirements</a:t>
            </a:r>
          </a:p>
          <a:p>
            <a:pPr marL="0" indent="0">
              <a:buNone/>
            </a:pPr>
            <a:endParaRPr lang="en-US" sz="2400" dirty="0"/>
          </a:p>
        </p:txBody>
      </p:sp>
      <p:sp>
        <p:nvSpPr>
          <p:cNvPr id="23" name="Content Placeholder 2"/>
          <p:cNvSpPr txBox="1">
            <a:spLocks/>
          </p:cNvSpPr>
          <p:nvPr/>
        </p:nvSpPr>
        <p:spPr>
          <a:xfrm>
            <a:off x="4159294" y="8445255"/>
            <a:ext cx="107949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Food Processing Plants – Collection and Removal of Water and Processed Materials</a:t>
            </a:r>
          </a:p>
          <a:p>
            <a:pPr marL="0" indent="0">
              <a:buNone/>
            </a:pPr>
            <a:endParaRPr lang="en-US" sz="2400" dirty="0"/>
          </a:p>
        </p:txBody>
      </p:sp>
      <p:sp>
        <p:nvSpPr>
          <p:cNvPr id="25" name="Content Placeholder 2"/>
          <p:cNvSpPr txBox="1">
            <a:spLocks/>
          </p:cNvSpPr>
          <p:nvPr/>
        </p:nvSpPr>
        <p:spPr>
          <a:xfrm>
            <a:off x="4159294" y="8894787"/>
            <a:ext cx="107949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Energy / Power Plants – Large Width / High Capacity</a:t>
            </a:r>
          </a:p>
          <a:p>
            <a:pPr marL="0" indent="0">
              <a:buNone/>
            </a:pPr>
            <a:endParaRPr lang="en-US" sz="2000" b="1" dirty="0">
              <a:solidFill>
                <a:schemeClr val="tx2"/>
              </a:solidFill>
              <a:latin typeface="Arial Narrow Regular"/>
            </a:endParaRPr>
          </a:p>
          <a:p>
            <a:pPr marL="0" indent="0">
              <a:buNone/>
            </a:pPr>
            <a:endParaRPr lang="en-US" sz="2400" dirty="0"/>
          </a:p>
        </p:txBody>
      </p:sp>
      <p:sp>
        <p:nvSpPr>
          <p:cNvPr id="26" name="Content Placeholder 2"/>
          <p:cNvSpPr txBox="1">
            <a:spLocks/>
          </p:cNvSpPr>
          <p:nvPr/>
        </p:nvSpPr>
        <p:spPr>
          <a:xfrm>
            <a:off x="4159294" y="9367243"/>
            <a:ext cx="107949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Waste Water Treatment Plants – Containment, Storage, Sludge, Compost</a:t>
            </a:r>
          </a:p>
          <a:p>
            <a:pPr marL="0" indent="0">
              <a:buNone/>
            </a:pPr>
            <a:endParaRPr lang="en-US" sz="2000" b="1" dirty="0">
              <a:solidFill>
                <a:schemeClr val="tx2"/>
              </a:solidFill>
              <a:latin typeface="Arial Narrow Regular"/>
            </a:endParaRPr>
          </a:p>
          <a:p>
            <a:pPr marL="0" indent="0">
              <a:buNone/>
            </a:pPr>
            <a:endParaRPr lang="en-US" sz="2400" dirty="0"/>
          </a:p>
        </p:txBody>
      </p:sp>
      <p:sp>
        <p:nvSpPr>
          <p:cNvPr id="27" name="Content Placeholder 2"/>
          <p:cNvSpPr txBox="1">
            <a:spLocks/>
          </p:cNvSpPr>
          <p:nvPr/>
        </p:nvSpPr>
        <p:spPr>
          <a:xfrm>
            <a:off x="4159294" y="9791700"/>
            <a:ext cx="107949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General Processing Facilities and Plants – Collection and Removal of Nuisance Water</a:t>
            </a:r>
          </a:p>
          <a:p>
            <a:pPr marL="0" indent="0">
              <a:buNone/>
            </a:pPr>
            <a:endParaRPr lang="en-US" sz="2000" b="1" dirty="0">
              <a:solidFill>
                <a:schemeClr val="tx2"/>
              </a:solidFill>
              <a:latin typeface="Arial Narrow Regular"/>
            </a:endParaRPr>
          </a:p>
          <a:p>
            <a:pPr marL="0" indent="0">
              <a:buNone/>
            </a:pPr>
            <a:endParaRPr lang="en-US" sz="2400" dirty="0"/>
          </a:p>
        </p:txBody>
      </p:sp>
      <p:sp>
        <p:nvSpPr>
          <p:cNvPr id="32" name="Content Placeholder 2"/>
          <p:cNvSpPr txBox="1">
            <a:spLocks/>
          </p:cNvSpPr>
          <p:nvPr/>
        </p:nvSpPr>
        <p:spPr>
          <a:xfrm>
            <a:off x="4191000" y="7625357"/>
            <a:ext cx="107949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Areas of Transportation – Collection and Removal of High Capacity Water</a:t>
            </a:r>
          </a:p>
          <a:p>
            <a:pPr marL="0" indent="0">
              <a:buNone/>
            </a:pPr>
            <a:endParaRPr lang="en-US" sz="2000" b="1" dirty="0">
              <a:solidFill>
                <a:schemeClr val="tx2"/>
              </a:solidFill>
              <a:latin typeface="Arial Narrow Regular"/>
            </a:endParaRPr>
          </a:p>
          <a:p>
            <a:pPr marL="0" indent="0">
              <a:buNone/>
            </a:pPr>
            <a:endParaRPr lang="en-US" sz="2400" dirty="0"/>
          </a:p>
        </p:txBody>
      </p:sp>
      <p:sp>
        <p:nvSpPr>
          <p:cNvPr id="33" name="Content Placeholder 2"/>
          <p:cNvSpPr txBox="1">
            <a:spLocks/>
          </p:cNvSpPr>
          <p:nvPr/>
        </p:nvSpPr>
        <p:spPr>
          <a:xfrm>
            <a:off x="4191000" y="7218387"/>
            <a:ext cx="13792200" cy="482781"/>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Areas of Recreation, Hospitality, Healthcare – Collection and Removal of Water</a:t>
            </a:r>
          </a:p>
          <a:p>
            <a:pPr marL="0" indent="0">
              <a:buNone/>
            </a:pPr>
            <a:endParaRPr lang="en-US" sz="2000" b="1" dirty="0">
              <a:solidFill>
                <a:schemeClr val="tx2"/>
              </a:solidFill>
              <a:latin typeface="Arial Narrow Regular"/>
            </a:endParaRPr>
          </a:p>
          <a:p>
            <a:pPr marL="0" indent="0">
              <a:buNone/>
            </a:pPr>
            <a:endParaRPr lang="en-US" sz="2400" dirty="0"/>
          </a:p>
        </p:txBody>
      </p:sp>
    </p:spTree>
    <p:extLst>
      <p:ext uri="{BB962C8B-B14F-4D97-AF65-F5344CB8AC3E}">
        <p14:creationId xmlns:p14="http://schemas.microsoft.com/office/powerpoint/2010/main" val="256207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86868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how it works</a:t>
            </a:r>
            <a:br>
              <a:rPr lang="en-US" dirty="0"/>
            </a:br>
            <a:r>
              <a:rPr lang="en-US" dirty="0"/>
              <a:t>step-by-step</a:t>
            </a:r>
            <a:endParaRPr lang="uk-UA" dirty="0"/>
          </a:p>
        </p:txBody>
      </p:sp>
      <p:cxnSp>
        <p:nvCxnSpPr>
          <p:cNvPr id="46" name="Straight Connector 45"/>
          <p:cNvCxnSpPr>
            <a:stCxn id="30" idx="4"/>
            <a:endCxn id="53" idx="0"/>
          </p:cNvCxnSpPr>
          <p:nvPr/>
        </p:nvCxnSpPr>
        <p:spPr>
          <a:xfrm>
            <a:off x="12534900" y="3030115"/>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686800" cy="1472863"/>
            <a:chOff x="10058400" y="2933700"/>
            <a:chExt cx="8686800" cy="1472863"/>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collect </a:t>
              </a:r>
              <a:endParaRPr lang="uk-UA" sz="3200" dirty="0">
                <a:latin typeface="Arial Narrow Regular" charset="0"/>
              </a:endParaRPr>
            </a:p>
          </p:txBody>
        </p:sp>
        <p:sp>
          <p:nvSpPr>
            <p:cNvPr id="40" name="TextBox 39"/>
            <p:cNvSpPr txBox="1"/>
            <p:nvPr/>
          </p:nvSpPr>
          <p:spPr>
            <a:xfrm>
              <a:off x="13373100" y="3390900"/>
              <a:ext cx="4991100" cy="1015663"/>
            </a:xfrm>
            <a:prstGeom prst="rect">
              <a:avLst/>
            </a:prstGeom>
            <a:noFill/>
          </p:spPr>
          <p:txBody>
            <a:bodyPr wrap="square" rtlCol="0">
              <a:spAutoFit/>
            </a:bodyPr>
            <a:lstStyle/>
            <a:p>
              <a:r>
                <a:rPr lang="en-US" sz="2000" dirty="0">
                  <a:solidFill>
                    <a:schemeClr val="tx2"/>
                  </a:solidFill>
                  <a:latin typeface="Arial Regular" charset="0"/>
                </a:rPr>
                <a:t>material (water, processing/chemical wastewater) enters the trench drain system through a grate</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305800" cy="1171824"/>
            <a:chOff x="10058400" y="2933700"/>
            <a:chExt cx="8305800" cy="1171824"/>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flow</a:t>
              </a:r>
              <a:endParaRPr lang="uk-UA" sz="3200" dirty="0">
                <a:latin typeface="Arial Narrow Regular" charset="0"/>
              </a:endParaRPr>
            </a:p>
          </p:txBody>
        </p:sp>
        <p:sp>
          <p:nvSpPr>
            <p:cNvPr id="55" name="TextBox 54"/>
            <p:cNvSpPr txBox="1"/>
            <p:nvPr/>
          </p:nvSpPr>
          <p:spPr>
            <a:xfrm>
              <a:off x="13411201" y="3397638"/>
              <a:ext cx="4952999" cy="707886"/>
            </a:xfrm>
            <a:prstGeom prst="rect">
              <a:avLst/>
            </a:prstGeom>
            <a:noFill/>
          </p:spPr>
          <p:txBody>
            <a:bodyPr wrap="square" rtlCol="0">
              <a:spAutoFit/>
            </a:bodyPr>
            <a:lstStyle/>
            <a:p>
              <a:r>
                <a:rPr lang="en-US" sz="2000" dirty="0">
                  <a:solidFill>
                    <a:schemeClr val="tx2"/>
                  </a:solidFill>
                  <a:latin typeface="Arial Regular" charset="0"/>
                </a:rPr>
                <a:t>material travels down the pre-sloped trench drain system via gravity and flow</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305800" cy="1178562"/>
            <a:chOff x="10058400" y="2933700"/>
            <a:chExt cx="8305800" cy="1178562"/>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redirect</a:t>
              </a:r>
              <a:endParaRPr lang="uk-UA" sz="3200" dirty="0">
                <a:latin typeface="Arial Narrow Regular" charset="0"/>
              </a:endParaRPr>
            </a:p>
          </p:txBody>
        </p:sp>
        <p:sp>
          <p:nvSpPr>
            <p:cNvPr id="60" name="TextBox 59"/>
            <p:cNvSpPr txBox="1"/>
            <p:nvPr/>
          </p:nvSpPr>
          <p:spPr>
            <a:xfrm>
              <a:off x="13411201" y="3404376"/>
              <a:ext cx="4952999" cy="707886"/>
            </a:xfrm>
            <a:prstGeom prst="rect">
              <a:avLst/>
            </a:prstGeom>
            <a:noFill/>
          </p:spPr>
          <p:txBody>
            <a:bodyPr wrap="square" rtlCol="0">
              <a:spAutoFit/>
            </a:bodyPr>
            <a:lstStyle/>
            <a:p>
              <a:r>
                <a:rPr lang="en-US" sz="2000" dirty="0">
                  <a:solidFill>
                    <a:schemeClr val="tx2"/>
                  </a:solidFill>
                  <a:latin typeface="Arial Regular" charset="0"/>
                </a:rPr>
                <a:t>material reaches municipal pipelines or collection areas</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487" t="29484" r="2391" b="22585"/>
          <a:stretch/>
        </p:blipFill>
        <p:spPr>
          <a:xfrm>
            <a:off x="14388" y="-2269149"/>
            <a:ext cx="8596212" cy="10558097"/>
          </a:xfrm>
          <a:prstGeom prst="rect">
            <a:avLst/>
          </a:prstGeom>
        </p:spPr>
      </p:pic>
      <p:sp>
        <p:nvSpPr>
          <p:cNvPr id="24" name="TextBox 23"/>
          <p:cNvSpPr txBox="1"/>
          <p:nvPr/>
        </p:nvSpPr>
        <p:spPr>
          <a:xfrm>
            <a:off x="604837" y="5831956"/>
            <a:ext cx="4343400" cy="400110"/>
          </a:xfrm>
          <a:prstGeom prst="rect">
            <a:avLst/>
          </a:prstGeom>
          <a:noFill/>
        </p:spPr>
        <p:txBody>
          <a:bodyPr wrap="square" rtlCol="0">
            <a:spAutoFit/>
          </a:bodyPr>
          <a:lstStyle/>
          <a:p>
            <a:r>
              <a:rPr lang="en-US" sz="2000" dirty="0">
                <a:latin typeface="Arial Narrow Regular"/>
              </a:rPr>
              <a:t>Z886 Perma-Trench®</a:t>
            </a:r>
            <a:endParaRPr lang="en-US" sz="2000" dirty="0">
              <a:solidFill>
                <a:schemeClr val="tx2"/>
              </a:solidFill>
            </a:endParaRPr>
          </a:p>
        </p:txBody>
      </p:sp>
      <p:sp>
        <p:nvSpPr>
          <p:cNvPr id="26" name="Content Placeholder 2"/>
          <p:cNvSpPr txBox="1">
            <a:spLocks/>
          </p:cNvSpPr>
          <p:nvPr/>
        </p:nvSpPr>
        <p:spPr>
          <a:xfrm>
            <a:off x="533400" y="9093502"/>
            <a:ext cx="28194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:53 Video:</a:t>
            </a:r>
          </a:p>
          <a:p>
            <a:pPr marL="0" indent="0">
              <a:buNone/>
            </a:pPr>
            <a:r>
              <a:rPr lang="en-US" sz="1800" dirty="0">
                <a:latin typeface="Arial Narrow" panose="020B0606020202030204" pitchFamily="34" charset="0"/>
                <a:hlinkClick r:id="rId4"/>
              </a:rPr>
              <a:t>Zurn Trench Drain Systems</a:t>
            </a:r>
            <a:endParaRPr lang="en-US" sz="2700" dirty="0">
              <a:solidFill>
                <a:schemeClr val="tx1"/>
              </a:solidFill>
            </a:endParaRPr>
          </a:p>
        </p:txBody>
      </p:sp>
    </p:spTree>
    <p:extLst>
      <p:ext uri="{BB962C8B-B14F-4D97-AF65-F5344CB8AC3E}">
        <p14:creationId xmlns:p14="http://schemas.microsoft.com/office/powerpoint/2010/main" val="392146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887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7" name="Rectangle 16"/>
          <p:cNvSpPr/>
          <p:nvPr/>
        </p:nvSpPr>
        <p:spPr>
          <a:xfrm>
            <a:off x="11887200" y="1089"/>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19" name="Content Placeholder 2"/>
          <p:cNvSpPr txBox="1">
            <a:spLocks/>
          </p:cNvSpPr>
          <p:nvPr/>
        </p:nvSpPr>
        <p:spPr>
          <a:xfrm>
            <a:off x="12573000" y="1638300"/>
            <a:ext cx="5333999" cy="6663018"/>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endParaRPr>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are the functions of Zurn trench drains?</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Choose one or more of the following:</a:t>
            </a:r>
          </a:p>
          <a:p>
            <a:pPr marL="514350" indent="-514350">
              <a:buFont typeface="+mj-lt"/>
              <a:buAutoNum type="alphaUcPeriod"/>
            </a:pPr>
            <a:r>
              <a:rPr lang="en-US" sz="2000" b="1" dirty="0">
                <a:solidFill>
                  <a:schemeClr val="bg2"/>
                </a:solidFill>
                <a:latin typeface="Arial Narrow Regular"/>
              </a:rPr>
              <a:t>Collect fluid runoff</a:t>
            </a:r>
          </a:p>
          <a:p>
            <a:pPr marL="514350" indent="-514350">
              <a:buFont typeface="+mj-lt"/>
              <a:buAutoNum type="alphaUcPeriod"/>
            </a:pPr>
            <a:r>
              <a:rPr lang="en-US" sz="2000" b="1" dirty="0">
                <a:solidFill>
                  <a:schemeClr val="bg2"/>
                </a:solidFill>
                <a:latin typeface="Arial Narrow Regular"/>
              </a:rPr>
              <a:t>Convey fluids by gravity and hydraulic flow</a:t>
            </a:r>
          </a:p>
          <a:p>
            <a:pPr marL="514350" indent="-514350">
              <a:buFont typeface="+mj-lt"/>
              <a:buAutoNum type="alphaUcPeriod"/>
            </a:pPr>
            <a:r>
              <a:rPr lang="en-US" sz="2000" b="1" dirty="0">
                <a:solidFill>
                  <a:schemeClr val="bg2"/>
                </a:solidFill>
                <a:latin typeface="Arial Narrow Regular"/>
              </a:rPr>
              <a:t>Transfer fluids to storage or to discharge piping</a:t>
            </a:r>
          </a:p>
          <a:p>
            <a:pPr marL="0" indent="0">
              <a:buFont typeface="Arial" panose="020B0604020202020204" pitchFamily="34" charset="0"/>
              <a:buNone/>
            </a:pPr>
            <a:endParaRPr lang="en-US" sz="2900" b="1" dirty="0">
              <a:solidFill>
                <a:schemeClr val="bg2"/>
              </a:solidFill>
              <a:latin typeface="Arial Narrow Regular"/>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r>
              <a:rPr lang="en-US" sz="2400" b="1" dirty="0">
                <a:solidFill>
                  <a:schemeClr val="accent1"/>
                </a:solidFill>
              </a:rPr>
              <a:t>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505" t="6502" r="14954" b="17630"/>
          <a:stretch/>
        </p:blipFill>
        <p:spPr>
          <a:xfrm>
            <a:off x="0" y="3981"/>
            <a:ext cx="11887200" cy="10283019"/>
          </a:xfrm>
          <a:prstGeom prst="rect">
            <a:avLst/>
          </a:prstGeom>
        </p:spPr>
      </p:pic>
    </p:spTree>
    <p:extLst>
      <p:ext uri="{BB962C8B-B14F-4D97-AF65-F5344CB8AC3E}">
        <p14:creationId xmlns:p14="http://schemas.microsoft.com/office/powerpoint/2010/main" val="425928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 Thru</a:t>
            </a:r>
            <a:br>
              <a:rPr lang="en-US" dirty="0"/>
            </a:br>
            <a:r>
              <a:rPr lang="en-US" dirty="0">
                <a:solidFill>
                  <a:schemeClr val="accent1"/>
                </a:solidFill>
              </a:rPr>
              <a:t>markets</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7</a:t>
            </a:fld>
            <a:endParaRPr b="0" dirty="0">
              <a:latin typeface="Arial Regular"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230539204"/>
              </p:ext>
            </p:extLst>
          </p:nvPr>
        </p:nvGraphicFramePr>
        <p:xfrm>
          <a:off x="-13955" y="8039100"/>
          <a:ext cx="18288000" cy="224790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gridCol w="4572000">
                  <a:extLst>
                    <a:ext uri="{9D8B030D-6E8A-4147-A177-3AD203B41FA5}">
                      <a16:colId xmlns:a16="http://schemas.microsoft.com/office/drawing/2014/main" val="20003"/>
                    </a:ext>
                  </a:extLst>
                </a:gridCol>
              </a:tblGrid>
              <a:tr h="2247900">
                <a:tc>
                  <a:txBody>
                    <a:bodyPr/>
                    <a:lstStyle/>
                    <a:p>
                      <a:pPr algn="ctr"/>
                      <a:r>
                        <a:rPr lang="en-US" b="0" dirty="0">
                          <a:solidFill>
                            <a:schemeClr val="accent1"/>
                          </a:solidFill>
                          <a:latin typeface="Arial Narrow" panose="020B0606020202030204" pitchFamily="34" charset="0"/>
                        </a:rPr>
                        <a:t>RECREATIONAL/RESIDENTIAL</a:t>
                      </a:r>
                    </a:p>
                  </a:txBody>
                  <a:tcPr anchor="ctr">
                    <a:solidFill>
                      <a:schemeClr val="bg2"/>
                    </a:solidFill>
                  </a:tcPr>
                </a:tc>
                <a:tc>
                  <a:txBody>
                    <a:bodyPr/>
                    <a:lstStyle/>
                    <a:p>
                      <a:pPr algn="ctr"/>
                      <a:r>
                        <a:rPr lang="en-US" b="0" dirty="0">
                          <a:solidFill>
                            <a:schemeClr val="accent1"/>
                          </a:solidFill>
                          <a:latin typeface="Arial Narrow" panose="020B0606020202030204" pitchFamily="34" charset="0"/>
                        </a:rPr>
                        <a:t>INDUSTRIAL</a:t>
                      </a:r>
                    </a:p>
                  </a:txBody>
                  <a:tcPr anchor="ctr">
                    <a:solidFill>
                      <a:schemeClr val="tx2">
                        <a:lumMod val="20000"/>
                        <a:lumOff val="80000"/>
                      </a:schemeClr>
                    </a:solidFill>
                  </a:tcPr>
                </a:tc>
                <a:tc>
                  <a:txBody>
                    <a:bodyPr/>
                    <a:lstStyle/>
                    <a:p>
                      <a:pPr algn="ctr"/>
                      <a:r>
                        <a:rPr lang="en-US" b="0" dirty="0">
                          <a:solidFill>
                            <a:schemeClr val="accent1"/>
                          </a:solidFill>
                          <a:latin typeface="Arial Narrow" panose="020B0606020202030204" pitchFamily="34" charset="0"/>
                        </a:rPr>
                        <a:t>CIVIL/TRANSPORTATION</a:t>
                      </a:r>
                    </a:p>
                  </a:txBody>
                  <a:tcPr anchor="ctr">
                    <a:solidFill>
                      <a:schemeClr val="bg2"/>
                    </a:solidFill>
                  </a:tcPr>
                </a:tc>
                <a:tc>
                  <a:txBody>
                    <a:bodyPr/>
                    <a:lstStyle/>
                    <a:p>
                      <a:pPr algn="ctr"/>
                      <a:r>
                        <a:rPr lang="en-US" b="0" dirty="0">
                          <a:solidFill>
                            <a:schemeClr val="accent1"/>
                          </a:solidFill>
                          <a:latin typeface="Arial Narrow" panose="020B0606020202030204" pitchFamily="34" charset="0"/>
                        </a:rPr>
                        <a:t>COMMERCIAL</a:t>
                      </a:r>
                    </a:p>
                  </a:txBody>
                  <a:tcPr anchor="ctr">
                    <a:solidFill>
                      <a:schemeClr val="tx2">
                        <a:lumMod val="20000"/>
                        <a:lumOff val="80000"/>
                      </a:schemeClr>
                    </a:solidFill>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2045" y="2529175"/>
            <a:ext cx="4567925" cy="55099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9174"/>
            <a:ext cx="4553969" cy="550230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83" t="16635" r="-983" b="7260"/>
          <a:stretch/>
        </p:blipFill>
        <p:spPr>
          <a:xfrm>
            <a:off x="4553970" y="2529173"/>
            <a:ext cx="4685132" cy="550230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0" y="2529173"/>
            <a:ext cx="4564162" cy="5509926"/>
          </a:xfrm>
          <a:prstGeom prst="rect">
            <a:avLst/>
          </a:prstGeom>
        </p:spPr>
      </p:pic>
    </p:spTree>
    <p:extLst>
      <p:ext uri="{BB962C8B-B14F-4D97-AF65-F5344CB8AC3E}">
        <p14:creationId xmlns:p14="http://schemas.microsoft.com/office/powerpoint/2010/main" val="949853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4718958" y="9072685"/>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8</a:t>
            </a:fld>
            <a:endParaRPr b="0" dirty="0">
              <a:latin typeface="Arial Regular" charset="0"/>
            </a:endParaRPr>
          </a:p>
        </p:txBody>
      </p:sp>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45047" t="33008" r="-1" b="9228"/>
          <a:stretch/>
        </p:blipFill>
        <p:spPr>
          <a:xfrm flipH="1">
            <a:off x="13689020" y="8191500"/>
            <a:ext cx="4598980" cy="2133601"/>
          </a:xfrm>
          <a:prstGeom prst="rect">
            <a:avLst/>
          </a:prstGeom>
        </p:spPr>
      </p:pic>
      <p:graphicFrame>
        <p:nvGraphicFramePr>
          <p:cNvPr id="35" name="Table 34"/>
          <p:cNvGraphicFramePr>
            <a:graphicFrameLocks noGrp="1"/>
          </p:cNvGraphicFramePr>
          <p:nvPr>
            <p:extLst>
              <p:ext uri="{D42A27DB-BD31-4B8C-83A1-F6EECF244321}">
                <p14:modId xmlns:p14="http://schemas.microsoft.com/office/powerpoint/2010/main" val="1760497108"/>
              </p:ext>
            </p:extLst>
          </p:nvPr>
        </p:nvGraphicFramePr>
        <p:xfrm>
          <a:off x="8936434" y="0"/>
          <a:ext cx="5110271" cy="10335640"/>
        </p:xfrm>
        <a:graphic>
          <a:graphicData uri="http://schemas.openxmlformats.org/drawingml/2006/table">
            <a:tbl>
              <a:tblPr firstRow="1" bandRow="1">
                <a:tableStyleId>{5C22544A-7EE6-4342-B048-85BDC9FD1C3A}</a:tableStyleId>
              </a:tblPr>
              <a:tblGrid>
                <a:gridCol w="5110271">
                  <a:extLst>
                    <a:ext uri="{9D8B030D-6E8A-4147-A177-3AD203B41FA5}">
                      <a16:colId xmlns:a16="http://schemas.microsoft.com/office/drawing/2014/main" val="20000"/>
                    </a:ext>
                  </a:extLst>
                </a:gridCol>
              </a:tblGrid>
              <a:tr h="2067128">
                <a:tc>
                  <a:txBody>
                    <a:bodyPr/>
                    <a:lstStyle/>
                    <a:p>
                      <a:pPr algn="ctr"/>
                      <a:r>
                        <a:rPr lang="en-US" b="0" dirty="0">
                          <a:solidFill>
                            <a:schemeClr val="accent1"/>
                          </a:solidFill>
                          <a:latin typeface="Arial Narrow" panose="020B0606020202030204" pitchFamily="34" charset="0"/>
                        </a:rPr>
                        <a:t>HDPE </a:t>
                      </a:r>
                    </a:p>
                    <a:p>
                      <a:pPr algn="ctr"/>
                      <a:r>
                        <a:rPr lang="en-US" b="0" dirty="0">
                          <a:solidFill>
                            <a:schemeClr val="accent1"/>
                          </a:solidFill>
                          <a:latin typeface="Arial Narrow" panose="020B0606020202030204" pitchFamily="34" charset="0"/>
                        </a:rPr>
                        <a:t>(HIGH</a:t>
                      </a:r>
                      <a:r>
                        <a:rPr lang="en-US" b="0" baseline="0" dirty="0">
                          <a:solidFill>
                            <a:schemeClr val="accent1"/>
                          </a:solidFill>
                          <a:latin typeface="Arial Narrow" panose="020B0606020202030204" pitchFamily="34" charset="0"/>
                        </a:rPr>
                        <a:t> DENSITY POLYETHYLENE)</a:t>
                      </a:r>
                      <a:endParaRPr lang="en-US" b="0" dirty="0">
                        <a:solidFill>
                          <a:schemeClr val="accent1"/>
                        </a:solidFill>
                        <a:latin typeface="Arial Narrow" panose="020B0606020202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2067128">
                <a:tc>
                  <a:txBody>
                    <a:bodyPr/>
                    <a:lstStyle/>
                    <a:p>
                      <a:pPr algn="ctr"/>
                      <a:r>
                        <a:rPr lang="en-US" b="0" dirty="0">
                          <a:solidFill>
                            <a:schemeClr val="accent1"/>
                          </a:solidFill>
                          <a:latin typeface="Arial Narrow" panose="020B0606020202030204" pitchFamily="34" charset="0"/>
                        </a:rPr>
                        <a:t>STAINLESS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067128">
                <a:tc>
                  <a:txBody>
                    <a:bodyPr/>
                    <a:lstStyle/>
                    <a:p>
                      <a:pPr algn="ctr"/>
                      <a:r>
                        <a:rPr lang="en-US" b="0" dirty="0">
                          <a:solidFill>
                            <a:schemeClr val="accent1"/>
                          </a:solidFill>
                          <a:latin typeface="Arial Narrow" panose="020B0606020202030204" pitchFamily="34" charset="0"/>
                        </a:rPr>
                        <a:t>ALUMINUM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067128">
                <a:tc>
                  <a:txBody>
                    <a:bodyPr/>
                    <a:lstStyle/>
                    <a:p>
                      <a:pPr algn="ctr"/>
                      <a:r>
                        <a:rPr lang="en-US" b="0" dirty="0">
                          <a:solidFill>
                            <a:schemeClr val="accent1"/>
                          </a:solidFill>
                          <a:latin typeface="Arial Narrow" panose="020B0606020202030204" pitchFamily="34" charset="0"/>
                        </a:rPr>
                        <a:t>LLDP                                                 (LINEAR LOW DENSITY</a:t>
                      </a:r>
                      <a:r>
                        <a:rPr lang="en-US" b="0" baseline="0" dirty="0">
                          <a:solidFill>
                            <a:schemeClr val="accent1"/>
                          </a:solidFill>
                          <a:latin typeface="Arial Narrow" panose="020B0606020202030204" pitchFamily="34" charset="0"/>
                        </a:rPr>
                        <a:t> </a:t>
                      </a:r>
                      <a:r>
                        <a:rPr lang="en-US" b="0" dirty="0">
                          <a:solidFill>
                            <a:schemeClr val="accent1"/>
                          </a:solidFill>
                          <a:latin typeface="Arial Narrow" panose="020B0606020202030204" pitchFamily="34" charset="0"/>
                        </a:rPr>
                        <a:t>POLYETHYLENE)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2067128">
                <a:tc>
                  <a:txBody>
                    <a:bodyPr/>
                    <a:lstStyle/>
                    <a:p>
                      <a:pPr algn="ctr"/>
                      <a:r>
                        <a:rPr lang="en-US" b="0" dirty="0">
                          <a:solidFill>
                            <a:schemeClr val="accent1"/>
                          </a:solidFill>
                          <a:latin typeface="Arial Narrow" panose="020B0606020202030204" pitchFamily="34" charset="0"/>
                        </a:rPr>
                        <a:t>FIBERGLASS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p:sp>
        <p:nvSpPr>
          <p:cNvPr id="36" name="Title 1"/>
          <p:cNvSpPr>
            <a:spLocks noGrp="1"/>
          </p:cNvSpPr>
          <p:nvPr>
            <p:ph type="title"/>
          </p:nvPr>
        </p:nvSpPr>
        <p:spPr>
          <a:xfrm>
            <a:off x="876300" y="571411"/>
            <a:ext cx="5448300" cy="1338828"/>
          </a:xfrm>
        </p:spPr>
        <p:txBody>
          <a:bodyPr/>
          <a:lstStyle/>
          <a:p>
            <a:r>
              <a:rPr lang="en-US" dirty="0"/>
              <a:t>Flo Thru</a:t>
            </a:r>
            <a:br>
              <a:rPr lang="en-US" dirty="0"/>
            </a:br>
            <a:r>
              <a:rPr lang="en-US" dirty="0">
                <a:solidFill>
                  <a:schemeClr val="accent1"/>
                </a:solidFill>
              </a:rPr>
              <a:t>breadth of line</a:t>
            </a:r>
            <a:endParaRPr lang="uk-UA" dirty="0">
              <a:solidFill>
                <a:schemeClr val="accent1"/>
              </a:solidFill>
            </a:endParaRPr>
          </a:p>
        </p:txBody>
      </p:sp>
      <p:sp>
        <p:nvSpPr>
          <p:cNvPr id="39" name="Title 1"/>
          <p:cNvSpPr txBox="1">
            <a:spLocks/>
          </p:cNvSpPr>
          <p:nvPr/>
        </p:nvSpPr>
        <p:spPr>
          <a:xfrm>
            <a:off x="876300" y="2279964"/>
            <a:ext cx="6795142" cy="1643527"/>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0" i="0" kern="1200">
                <a:solidFill>
                  <a:schemeClr val="tx1"/>
                </a:solidFill>
                <a:latin typeface="Arial Regular" charset="0"/>
                <a:ea typeface="Arial Narrow Regular" charset="0"/>
                <a:cs typeface="+mn-cs"/>
              </a:defRPr>
            </a:lvl1pPr>
          </a:lstStyle>
          <a:p>
            <a:r>
              <a:rPr lang="en-US" sz="2800" dirty="0">
                <a:solidFill>
                  <a:schemeClr val="accent1"/>
                </a:solidFill>
              </a:rPr>
              <a:t>Pre-engineered, modular trench systems designed for ease of installation, load bearing strength, hydraulics, chemical resistance, and structural integrity</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698" r="13682" b="31755"/>
          <a:stretch/>
        </p:blipFill>
        <p:spPr>
          <a:xfrm>
            <a:off x="14020800" y="3954193"/>
            <a:ext cx="4267200" cy="225610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2664" b="24032"/>
          <a:stretch/>
        </p:blipFill>
        <p:spPr>
          <a:xfrm>
            <a:off x="14046706" y="2095500"/>
            <a:ext cx="4241294" cy="20574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1852" t="59259" r="75556" b="28889"/>
          <a:stretch/>
        </p:blipFill>
        <p:spPr>
          <a:xfrm>
            <a:off x="14046705" y="0"/>
            <a:ext cx="4285872" cy="212706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20465" b="25781"/>
          <a:stretch/>
        </p:blipFill>
        <p:spPr>
          <a:xfrm>
            <a:off x="14020800" y="6187441"/>
            <a:ext cx="4267200" cy="2080259"/>
          </a:xfrm>
          <a:prstGeom prst="rect">
            <a:avLst/>
          </a:prstGeom>
        </p:spPr>
      </p:pic>
    </p:spTree>
    <p:extLst>
      <p:ext uri="{BB962C8B-B14F-4D97-AF65-F5344CB8AC3E}">
        <p14:creationId xmlns:p14="http://schemas.microsoft.com/office/powerpoint/2010/main" val="2138116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9</a:t>
            </a:fld>
            <a:endParaRPr b="0" dirty="0">
              <a:latin typeface="Arial Regular"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 y="-419100"/>
            <a:ext cx="18288000" cy="10325100"/>
          </a:xfrm>
          <a:prstGeom prst="rect">
            <a:avLst/>
          </a:prstGeom>
        </p:spPr>
      </p:pic>
      <p:sp>
        <p:nvSpPr>
          <p:cNvPr id="15" name="Rectangle 14"/>
          <p:cNvSpPr/>
          <p:nvPr/>
        </p:nvSpPr>
        <p:spPr>
          <a:xfrm>
            <a:off x="0" y="6972301"/>
            <a:ext cx="18288000" cy="3371849"/>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1680692450"/>
              </p:ext>
            </p:extLst>
          </p:nvPr>
        </p:nvGraphicFramePr>
        <p:xfrm>
          <a:off x="0" y="4587240"/>
          <a:ext cx="18288000" cy="615696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gridCol w="4572000">
                  <a:extLst>
                    <a:ext uri="{9D8B030D-6E8A-4147-A177-3AD203B41FA5}">
                      <a16:colId xmlns:a16="http://schemas.microsoft.com/office/drawing/2014/main" val="20003"/>
                    </a:ext>
                  </a:extLst>
                </a:gridCol>
              </a:tblGrid>
              <a:tr h="2712720">
                <a:tc>
                  <a:txBody>
                    <a:bodyPr/>
                    <a:lstStyle/>
                    <a:p>
                      <a:pPr algn="ctr"/>
                      <a:endParaRPr lang="en-US" b="0" dirty="0">
                        <a:solidFill>
                          <a:schemeClr val="accent1"/>
                        </a:solidFill>
                        <a:latin typeface="Arial Narrow" panose="020B0606020202030204" pitchFamily="34" charset="0"/>
                      </a:endParaRPr>
                    </a:p>
                    <a:p>
                      <a:pPr algn="ctr"/>
                      <a:endParaRPr lang="en-US" b="0" dirty="0">
                        <a:solidFill>
                          <a:schemeClr val="accent1"/>
                        </a:solidFill>
                        <a:latin typeface="Arial Narrow" panose="020B0606020202030204" pitchFamily="34" charset="0"/>
                      </a:endParaRPr>
                    </a:p>
                    <a:p>
                      <a:pPr algn="ctr"/>
                      <a:endParaRPr lang="en-US" b="0" dirty="0">
                        <a:solidFill>
                          <a:schemeClr val="accent1"/>
                        </a:solidFill>
                        <a:latin typeface="Arial Narrow" panose="020B0606020202030204" pitchFamily="34" charset="0"/>
                      </a:endParaRPr>
                    </a:p>
                    <a:p>
                      <a:pPr algn="ctr"/>
                      <a:endParaRPr lang="en-US" b="0" dirty="0">
                        <a:solidFill>
                          <a:schemeClr val="accent1"/>
                        </a:solidFill>
                        <a:latin typeface="Arial Narrow" panose="020B0606020202030204" pitchFamily="34" charset="0"/>
                      </a:endParaRPr>
                    </a:p>
                    <a:p>
                      <a:pPr algn="ctr"/>
                      <a:endParaRPr lang="en-US" b="0" dirty="0">
                        <a:solidFill>
                          <a:schemeClr val="accent1"/>
                        </a:solidFill>
                        <a:latin typeface="Arial Narrow" panose="020B0606020202030204" pitchFamily="34" charset="0"/>
                      </a:endParaRPr>
                    </a:p>
                    <a:p>
                      <a:pPr algn="ctr"/>
                      <a:endParaRPr lang="en-US" b="0" dirty="0">
                        <a:solidFill>
                          <a:schemeClr val="accent1"/>
                        </a:solidFill>
                        <a:latin typeface="Arial Narrow" panose="020B0606020202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alpha val="83000"/>
                      </a:schemeClr>
                    </a:solidFill>
                  </a:tcPr>
                </a:tc>
                <a:tc>
                  <a:txBody>
                    <a:bodyPr/>
                    <a:lstStyle/>
                    <a:p>
                      <a:pPr algn="ctr"/>
                      <a:endParaRPr lang="en-US" b="0" dirty="0">
                        <a:solidFill>
                          <a:schemeClr val="accent1"/>
                        </a:solidFill>
                        <a:latin typeface="Arial Narrow" panose="020B0606020202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83000"/>
                      </a:schemeClr>
                    </a:solidFill>
                  </a:tcPr>
                </a:tc>
                <a:tc>
                  <a:txBody>
                    <a:bodyPr/>
                    <a:lstStyle/>
                    <a:p>
                      <a:pPr algn="ctr"/>
                      <a:endParaRPr lang="en-US" b="0" dirty="0">
                        <a:solidFill>
                          <a:schemeClr val="accent1"/>
                        </a:solidFill>
                        <a:latin typeface="Arial Narrow" panose="020B0606020202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alpha val="83000"/>
                      </a:schemeClr>
                    </a:solidFill>
                  </a:tcPr>
                </a:tc>
                <a:tc>
                  <a:txBody>
                    <a:bodyPr/>
                    <a:lstStyle/>
                    <a:p>
                      <a:pPr algn="ctr"/>
                      <a:endParaRPr lang="en-US" b="0" dirty="0">
                        <a:solidFill>
                          <a:schemeClr val="accent1"/>
                        </a:solidFill>
                        <a:latin typeface="Arial Narrow" panose="020B0606020202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83000"/>
                      </a:schemeClr>
                    </a:solidFill>
                  </a:tcPr>
                </a:tc>
                <a:extLst>
                  <a:ext uri="{0D108BD9-81ED-4DB2-BD59-A6C34878D82A}">
                    <a16:rowId xmlns:a16="http://schemas.microsoft.com/office/drawing/2014/main" val="10000"/>
                  </a:ext>
                </a:extLst>
              </a:tr>
              <a:tr h="877240">
                <a:tc>
                  <a:txBody>
                    <a:bodyPr/>
                    <a:lstStyle/>
                    <a:p>
                      <a:pPr algn="ctr"/>
                      <a:r>
                        <a:rPr lang="en-US" b="0" dirty="0">
                          <a:solidFill>
                            <a:schemeClr val="accent1"/>
                          </a:solidFill>
                          <a:latin typeface="Arial Narrow" panose="020B0606020202030204" pitchFamily="34" charset="0"/>
                        </a:rPr>
                        <a:t>COMPATABILITY</a:t>
                      </a:r>
                    </a:p>
                    <a:p>
                      <a:pPr algn="ctr"/>
                      <a:endParaRPr lang="en-US" b="0" dirty="0">
                        <a:solidFill>
                          <a:schemeClr val="accent1"/>
                        </a:solidFill>
                        <a:latin typeface="Arial Narrow" panose="020B0606020202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alpha val="83000"/>
                      </a:schemeClr>
                    </a:solidFill>
                  </a:tcPr>
                </a:tc>
                <a:tc>
                  <a:txBody>
                    <a:bodyPr/>
                    <a:lstStyle/>
                    <a:p>
                      <a:pPr algn="ctr"/>
                      <a:r>
                        <a:rPr lang="en-US" b="0" dirty="0">
                          <a:solidFill>
                            <a:schemeClr val="accent1"/>
                          </a:solidFill>
                          <a:latin typeface="Arial Narrow" panose="020B0606020202030204" pitchFamily="34" charset="0"/>
                        </a:rPr>
                        <a:t>SAVINGS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83000"/>
                      </a:schemeClr>
                    </a:solidFill>
                  </a:tcPr>
                </a:tc>
                <a:tc>
                  <a:txBody>
                    <a:bodyPr/>
                    <a:lstStyle/>
                    <a:p>
                      <a:pPr algn="ctr"/>
                      <a:r>
                        <a:rPr lang="en-US" b="0" dirty="0">
                          <a:solidFill>
                            <a:schemeClr val="accent1"/>
                          </a:solidFill>
                          <a:latin typeface="Arial Narrow" panose="020B0606020202030204" pitchFamily="34" charset="0"/>
                        </a:rPr>
                        <a:t>QUALITY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alpha val="83000"/>
                      </a:schemeClr>
                    </a:solidFill>
                  </a:tcPr>
                </a:tc>
                <a:tc>
                  <a:txBody>
                    <a:bodyPr/>
                    <a:lstStyle/>
                    <a:p>
                      <a:pPr algn="ctr"/>
                      <a:r>
                        <a:rPr lang="en-US" b="0" dirty="0">
                          <a:solidFill>
                            <a:schemeClr val="accent1"/>
                          </a:solidFill>
                          <a:latin typeface="Arial Narrow" panose="020B0606020202030204" pitchFamily="34" charset="0"/>
                        </a:rPr>
                        <a:t>AESTHETICS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83000"/>
                      </a:schemeClr>
                    </a:solidFill>
                  </a:tcPr>
                </a:tc>
                <a:extLst>
                  <a:ext uri="{0D108BD9-81ED-4DB2-BD59-A6C34878D82A}">
                    <a16:rowId xmlns:a16="http://schemas.microsoft.com/office/drawing/2014/main" val="10001"/>
                  </a:ext>
                </a:extLst>
              </a:tr>
              <a:tr h="2193100">
                <a:tc>
                  <a:txBody>
                    <a:bodyPr/>
                    <a:lstStyle/>
                    <a:p>
                      <a:pPr algn="ctr"/>
                      <a:endParaRPr lang="en-US" sz="2000" b="0" dirty="0">
                        <a:solidFill>
                          <a:schemeClr val="tx2">
                            <a:lumMod val="50000"/>
                          </a:schemeClr>
                        </a:solidFill>
                        <a:latin typeface="Arial" panose="020B0604020202020204" pitchFamily="34" charset="0"/>
                        <a:cs typeface="Arial" panose="020B0604020202020204" pitchFamily="34" charset="0"/>
                      </a:endParaRPr>
                    </a:p>
                    <a:p>
                      <a:pPr algn="ctr"/>
                      <a:r>
                        <a:rPr lang="en-US" sz="2000" b="0" dirty="0">
                          <a:solidFill>
                            <a:schemeClr val="tx2">
                              <a:lumMod val="50000"/>
                            </a:schemeClr>
                          </a:solidFill>
                          <a:latin typeface="Arial" panose="020B0604020202020204" pitchFamily="34" charset="0"/>
                          <a:cs typeface="Arial" panose="020B0604020202020204" pitchFamily="34" charset="0"/>
                        </a:rPr>
                        <a:t>Multiple Sizes and Materials       Custom Designs and Fabrications  Compliance to Specifications</a:t>
                      </a:r>
                    </a:p>
                    <a:p>
                      <a:pPr algn="ctr"/>
                      <a:endParaRPr lang="en-US" sz="2000" b="0" dirty="0">
                        <a:solidFill>
                          <a:schemeClr val="tx2">
                            <a:lumMod val="50000"/>
                          </a:schemeClr>
                        </a:solidFill>
                        <a:latin typeface="Arial" panose="020B0604020202020204" pitchFamily="34" charset="0"/>
                        <a:cs typeface="Arial" panose="020B0604020202020204" pitchFamily="34" charset="0"/>
                      </a:endParaRPr>
                    </a:p>
                    <a:p>
                      <a:pPr algn="ctr"/>
                      <a:endParaRPr lang="en-US" sz="2000" b="0" dirty="0">
                        <a:solidFill>
                          <a:schemeClr val="tx2">
                            <a:lumMod val="50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3000"/>
                      </a:schemeClr>
                    </a:solidFill>
                  </a:tcPr>
                </a:tc>
                <a:tc>
                  <a:txBody>
                    <a:bodyPr/>
                    <a:lstStyle/>
                    <a:p>
                      <a:pPr algn="ctr"/>
                      <a:endParaRPr lang="en-US" sz="2000" b="0" dirty="0">
                        <a:solidFill>
                          <a:schemeClr val="tx2">
                            <a:lumMod val="50000"/>
                          </a:schemeClr>
                        </a:solidFill>
                        <a:latin typeface="Arial" panose="020B0604020202020204" pitchFamily="34" charset="0"/>
                        <a:cs typeface="Arial" panose="020B0604020202020204" pitchFamily="34" charset="0"/>
                      </a:endParaRPr>
                    </a:p>
                    <a:p>
                      <a:pPr algn="ctr"/>
                      <a:endParaRPr lang="en-US" sz="2000" b="0" dirty="0">
                        <a:solidFill>
                          <a:schemeClr val="tx2">
                            <a:lumMod val="50000"/>
                          </a:schemeClr>
                        </a:solidFill>
                        <a:latin typeface="Arial" panose="020B0604020202020204" pitchFamily="34" charset="0"/>
                        <a:cs typeface="Arial" panose="020B0604020202020204" pitchFamily="34" charset="0"/>
                      </a:endParaRPr>
                    </a:p>
                    <a:p>
                      <a:pPr algn="ctr"/>
                      <a:r>
                        <a:rPr lang="en-US" sz="2000" b="0" dirty="0">
                          <a:solidFill>
                            <a:schemeClr val="tx2">
                              <a:lumMod val="50000"/>
                            </a:schemeClr>
                          </a:solidFill>
                          <a:latin typeface="Arial" panose="020B0604020202020204" pitchFamily="34" charset="0"/>
                          <a:cs typeface="Arial" panose="020B0604020202020204" pitchFamily="34" charset="0"/>
                        </a:rPr>
                        <a:t>Minimal Manpower</a:t>
                      </a:r>
                    </a:p>
                    <a:p>
                      <a:pPr algn="ctr"/>
                      <a:r>
                        <a:rPr lang="en-US" sz="2000" b="0" dirty="0">
                          <a:solidFill>
                            <a:schemeClr val="tx2">
                              <a:lumMod val="50000"/>
                            </a:schemeClr>
                          </a:solidFill>
                          <a:latin typeface="Arial" panose="020B0604020202020204" pitchFamily="34" charset="0"/>
                          <a:cs typeface="Arial" panose="020B0604020202020204" pitchFamily="34" charset="0"/>
                        </a:rPr>
                        <a:t>Reduced Installation Time</a:t>
                      </a:r>
                    </a:p>
                    <a:p>
                      <a:pPr algn="ctr"/>
                      <a:r>
                        <a:rPr lang="en-US" sz="2000" b="0" dirty="0">
                          <a:solidFill>
                            <a:schemeClr val="tx2">
                              <a:lumMod val="50000"/>
                            </a:schemeClr>
                          </a:solidFill>
                          <a:latin typeface="Arial" panose="020B0604020202020204" pitchFamily="34" charset="0"/>
                          <a:cs typeface="Arial" panose="020B0604020202020204" pitchFamily="34" charset="0"/>
                        </a:rPr>
                        <a:t>Lower Total Project Costs</a:t>
                      </a:r>
                    </a:p>
                    <a:p>
                      <a:pPr algn="ctr"/>
                      <a:endParaRPr lang="en-US" sz="2000" b="0" dirty="0">
                        <a:solidFill>
                          <a:schemeClr val="tx2">
                            <a:lumMod val="50000"/>
                          </a:schemeClr>
                        </a:solidFill>
                        <a:latin typeface="Arial" panose="020B0604020202020204" pitchFamily="34" charset="0"/>
                        <a:cs typeface="Arial" panose="020B0604020202020204" pitchFamily="34" charset="0"/>
                      </a:endParaRPr>
                    </a:p>
                    <a:p>
                      <a:pPr algn="ctr"/>
                      <a:endParaRPr lang="en-US" sz="2000" b="0" dirty="0">
                        <a:solidFill>
                          <a:schemeClr val="tx2">
                            <a:lumMod val="50000"/>
                          </a:schemeClr>
                        </a:solidFill>
                        <a:latin typeface="Arial" panose="020B0604020202020204" pitchFamily="34" charset="0"/>
                        <a:cs typeface="Arial" panose="020B0604020202020204" pitchFamily="34" charset="0"/>
                      </a:endParaRPr>
                    </a:p>
                    <a:p>
                      <a:pPr algn="ctr"/>
                      <a:endParaRPr lang="en-US" sz="2000" b="0" dirty="0">
                        <a:solidFill>
                          <a:schemeClr val="tx2">
                            <a:lumMod val="50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3000"/>
                      </a:schemeClr>
                    </a:solidFill>
                  </a:tcPr>
                </a:tc>
                <a:tc>
                  <a:txBody>
                    <a:bodyPr/>
                    <a:lstStyle/>
                    <a:p>
                      <a:pPr algn="ctr"/>
                      <a:r>
                        <a:rPr lang="en-US" sz="2000" b="0" dirty="0">
                          <a:solidFill>
                            <a:schemeClr val="tx2">
                              <a:lumMod val="50000"/>
                            </a:schemeClr>
                          </a:solidFill>
                          <a:latin typeface="Arial" panose="020B0604020202020204" pitchFamily="34" charset="0"/>
                          <a:cs typeface="Arial" panose="020B0604020202020204" pitchFamily="34" charset="0"/>
                        </a:rPr>
                        <a:t>Proven Product Performance</a:t>
                      </a:r>
                    </a:p>
                    <a:p>
                      <a:pPr algn="ctr"/>
                      <a:r>
                        <a:rPr lang="en-US" sz="2000" b="0" dirty="0">
                          <a:solidFill>
                            <a:schemeClr val="tx2">
                              <a:lumMod val="50000"/>
                            </a:schemeClr>
                          </a:solidFill>
                          <a:latin typeface="Arial" panose="020B0604020202020204" pitchFamily="34" charset="0"/>
                          <a:cs typeface="Arial" panose="020B0604020202020204" pitchFamily="34" charset="0"/>
                        </a:rPr>
                        <a:t>Optimized System Designs</a:t>
                      </a:r>
                    </a:p>
                    <a:p>
                      <a:pPr algn="ctr"/>
                      <a:endParaRPr lang="en-US" sz="2000" b="0" dirty="0">
                        <a:solidFill>
                          <a:schemeClr val="tx2">
                            <a:lumMod val="50000"/>
                          </a:schemeClr>
                        </a:solidFill>
                        <a:latin typeface="Arial" panose="020B0604020202020204" pitchFamily="34" charset="0"/>
                        <a:cs typeface="Arial" panose="020B0604020202020204" pitchFamily="34" charset="0"/>
                      </a:endParaRPr>
                    </a:p>
                    <a:p>
                      <a:pPr algn="ctr"/>
                      <a:endParaRPr lang="en-US" sz="2000" b="0" dirty="0">
                        <a:solidFill>
                          <a:schemeClr val="tx2">
                            <a:lumMod val="50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3000"/>
                      </a:schemeClr>
                    </a:solidFill>
                  </a:tcPr>
                </a:tc>
                <a:tc>
                  <a:txBody>
                    <a:bodyPr/>
                    <a:lstStyle/>
                    <a:p>
                      <a:pPr algn="ctr"/>
                      <a:r>
                        <a:rPr lang="en-US" sz="2000" b="0" dirty="0">
                          <a:solidFill>
                            <a:schemeClr val="tx2">
                              <a:lumMod val="50000"/>
                            </a:schemeClr>
                          </a:solidFill>
                          <a:latin typeface="Arial" panose="020B0604020202020204" pitchFamily="34" charset="0"/>
                          <a:cs typeface="Arial" panose="020B0604020202020204" pitchFamily="34" charset="0"/>
                        </a:rPr>
                        <a:t> </a:t>
                      </a:r>
                    </a:p>
                    <a:p>
                      <a:pPr algn="ctr"/>
                      <a:r>
                        <a:rPr lang="en-US" sz="2000" b="0" dirty="0">
                          <a:solidFill>
                            <a:schemeClr val="tx2">
                              <a:lumMod val="50000"/>
                            </a:schemeClr>
                          </a:solidFill>
                          <a:latin typeface="Arial" panose="020B0604020202020204" pitchFamily="34" charset="0"/>
                          <a:cs typeface="Arial" panose="020B0604020202020204" pitchFamily="34" charset="0"/>
                        </a:rPr>
                        <a:t>Wide Range of Styles</a:t>
                      </a:r>
                    </a:p>
                    <a:p>
                      <a:pPr algn="ctr"/>
                      <a:r>
                        <a:rPr lang="en-US" sz="2000" b="0" dirty="0">
                          <a:solidFill>
                            <a:schemeClr val="tx2">
                              <a:lumMod val="50000"/>
                            </a:schemeClr>
                          </a:solidFill>
                          <a:latin typeface="Arial" panose="020B0604020202020204" pitchFamily="34" charset="0"/>
                          <a:cs typeface="Arial" panose="020B0604020202020204" pitchFamily="34" charset="0"/>
                        </a:rPr>
                        <a:t>Visual</a:t>
                      </a:r>
                      <a:r>
                        <a:rPr lang="en-US" sz="2000" b="0" baseline="0" dirty="0">
                          <a:solidFill>
                            <a:schemeClr val="tx2">
                              <a:lumMod val="50000"/>
                            </a:schemeClr>
                          </a:solidFill>
                          <a:latin typeface="Arial" panose="020B0604020202020204" pitchFamily="34" charset="0"/>
                          <a:cs typeface="Arial" panose="020B0604020202020204" pitchFamily="34" charset="0"/>
                        </a:rPr>
                        <a:t> Statements</a:t>
                      </a:r>
                    </a:p>
                    <a:p>
                      <a:pPr algn="ctr"/>
                      <a:r>
                        <a:rPr lang="en-US" sz="2000" b="0" baseline="0" dirty="0">
                          <a:solidFill>
                            <a:schemeClr val="tx2">
                              <a:lumMod val="50000"/>
                            </a:schemeClr>
                          </a:solidFill>
                          <a:latin typeface="Arial" panose="020B0604020202020204" pitchFamily="34" charset="0"/>
                          <a:cs typeface="Arial" panose="020B0604020202020204" pitchFamily="34" charset="0"/>
                        </a:rPr>
                        <a:t>Enhanced Designs</a:t>
                      </a:r>
                    </a:p>
                    <a:p>
                      <a:pPr algn="ctr"/>
                      <a:endParaRPr lang="en-US" sz="2000" b="0" baseline="0" dirty="0">
                        <a:solidFill>
                          <a:schemeClr val="tx2">
                            <a:lumMod val="50000"/>
                          </a:schemeClr>
                        </a:solidFill>
                        <a:latin typeface="Arial" panose="020B0604020202020204" pitchFamily="34" charset="0"/>
                        <a:cs typeface="Arial" panose="020B0604020202020204" pitchFamily="34" charset="0"/>
                      </a:endParaRPr>
                    </a:p>
                    <a:p>
                      <a:pPr algn="ctr"/>
                      <a:endParaRPr lang="en-US" sz="2000" b="0" dirty="0">
                        <a:solidFill>
                          <a:schemeClr val="tx2">
                            <a:lumMod val="50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83000"/>
                      </a:schemeClr>
                    </a:solidFill>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286376"/>
            <a:ext cx="1085850" cy="108585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587" y="5280361"/>
            <a:ext cx="952500" cy="9525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0400" y="5286376"/>
            <a:ext cx="952500" cy="952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68600" y="5353051"/>
            <a:ext cx="952500" cy="952500"/>
          </a:xfrm>
          <a:prstGeom prst="rect">
            <a:avLst/>
          </a:prstGeom>
        </p:spPr>
      </p:pic>
    </p:spTree>
    <p:extLst>
      <p:ext uri="{BB962C8B-B14F-4D97-AF65-F5344CB8AC3E}">
        <p14:creationId xmlns:p14="http://schemas.microsoft.com/office/powerpoint/2010/main" val="2026170165"/>
      </p:ext>
    </p:extLst>
  </p:cSld>
  <p:clrMapOvr>
    <a:masterClrMapping/>
  </p:clrMapOvr>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22480</TotalTime>
  <Words>4411</Words>
  <Application>Microsoft Office PowerPoint</Application>
  <PresentationFormat>Custom</PresentationFormat>
  <Paragraphs>1484</Paragraphs>
  <Slides>35</Slides>
  <Notes>12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35</vt:i4>
      </vt:variant>
    </vt:vector>
  </HeadingPairs>
  <TitlesOfParts>
    <vt:vector size="45" baseType="lpstr">
      <vt:lpstr>Arial</vt:lpstr>
      <vt:lpstr>Arial Narrow</vt:lpstr>
      <vt:lpstr>Arial Narrow Regular</vt:lpstr>
      <vt:lpstr>Arial Regular</vt:lpstr>
      <vt:lpstr>Calibri</vt:lpstr>
      <vt:lpstr>Roboto</vt:lpstr>
      <vt:lpstr>GENARAL LAYOUTS</vt:lpstr>
      <vt:lpstr>TEAM SLIDES</vt:lpstr>
      <vt:lpstr>SLIDES WITH IMAGES</vt:lpstr>
      <vt:lpstr>PORTFOLIO</vt:lpstr>
      <vt:lpstr>PowerPoint Presentation</vt:lpstr>
      <vt:lpstr>agenda what you’ll learn </vt:lpstr>
      <vt:lpstr>PowerPoint Presentation</vt:lpstr>
      <vt:lpstr>voice of customer industries </vt:lpstr>
      <vt:lpstr>how it works step-by-step</vt:lpstr>
      <vt:lpstr>PowerPoint Presentation</vt:lpstr>
      <vt:lpstr>Flo Thru markets</vt:lpstr>
      <vt:lpstr>Flo Thru breadth of line</vt:lpstr>
      <vt:lpstr>PowerPoint Presentation</vt:lpstr>
      <vt:lpstr>features &amp; benefits trench drain system</vt:lpstr>
      <vt:lpstr>features &amp; benefits trench drains</vt:lpstr>
      <vt:lpstr>features &amp; benefits trench drains for transportation areas</vt:lpstr>
      <vt:lpstr>features &amp; benefits trench drains for recreation areas</vt:lpstr>
      <vt:lpstr>features &amp; benefits trench drains for elevator/threshold areas</vt:lpstr>
      <vt:lpstr>stainless products trench drain systems</vt:lpstr>
      <vt:lpstr>stainless products trench drains for poultry plants</vt:lpstr>
      <vt:lpstr>stainless products trench drains for poultry plants</vt:lpstr>
      <vt:lpstr>features &amp; benefits trench drains for chemical waste</vt:lpstr>
      <vt:lpstr>features &amp; benefits trench drains for residential areas</vt:lpstr>
      <vt:lpstr>features &amp; benefits catch basins</vt:lpstr>
      <vt:lpstr>features &amp; benefits oil separator</vt:lpstr>
      <vt:lpstr>features &amp; benefits frames and grates</vt:lpstr>
      <vt:lpstr>features &amp; benefits questions</vt:lpstr>
      <vt:lpstr>PowerPoint Presentation</vt:lpstr>
      <vt:lpstr>how to specify step-by-step</vt:lpstr>
      <vt:lpstr>design &amp; specify trench drain system channels</vt:lpstr>
      <vt:lpstr>PowerPoint Presentation</vt:lpstr>
      <vt:lpstr>PowerPoint Presentation</vt:lpstr>
      <vt:lpstr>PowerPoint Presentation</vt:lpstr>
      <vt:lpstr>design &amp; specify frames &amp; grates</vt:lpstr>
      <vt:lpstr>design &amp; specify options</vt:lpstr>
      <vt:lpstr>specify tools</vt:lpstr>
      <vt:lpstr>summary what you learned </vt:lpstr>
      <vt:lpstr>summary Zurn overview </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Wurster, Cassandra</cp:lastModifiedBy>
  <cp:revision>1190</cp:revision>
  <dcterms:created xsi:type="dcterms:W3CDTF">2015-01-20T11:47:48Z</dcterms:created>
  <dcterms:modified xsi:type="dcterms:W3CDTF">2019-07-25T15:16:13Z</dcterms:modified>
</cp:coreProperties>
</file>