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0"/>
  </p:notesMasterIdLst>
  <p:sldIdLst>
    <p:sldId id="269" r:id="rId5"/>
    <p:sldId id="266" r:id="rId6"/>
    <p:sldId id="511" r:id="rId7"/>
    <p:sldId id="270" r:id="rId8"/>
    <p:sldId id="546" r:id="rId9"/>
    <p:sldId id="418" r:id="rId10"/>
    <p:sldId id="625" r:id="rId11"/>
    <p:sldId id="653" r:id="rId12"/>
    <p:sldId id="654" r:id="rId13"/>
    <p:sldId id="656" r:id="rId14"/>
    <p:sldId id="647" r:id="rId15"/>
    <p:sldId id="622" r:id="rId16"/>
    <p:sldId id="657" r:id="rId17"/>
    <p:sldId id="658" r:id="rId18"/>
    <p:sldId id="659" r:id="rId19"/>
    <p:sldId id="660" r:id="rId20"/>
    <p:sldId id="661" r:id="rId21"/>
    <p:sldId id="662" r:id="rId22"/>
    <p:sldId id="663" r:id="rId23"/>
    <p:sldId id="664" r:id="rId24"/>
    <p:sldId id="665" r:id="rId25"/>
    <p:sldId id="668" r:id="rId26"/>
    <p:sldId id="624" r:id="rId27"/>
    <p:sldId id="506" r:id="rId28"/>
    <p:sldId id="667" r:id="rId29"/>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3651" autoAdjust="0"/>
  </p:normalViewPr>
  <p:slideViewPr>
    <p:cSldViewPr>
      <p:cViewPr varScale="1">
        <p:scale>
          <a:sx n="77" d="100"/>
          <a:sy n="77" d="100"/>
        </p:scale>
        <p:origin x="96" y="10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23591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61"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IElso_d2Fc"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www.youtube.com/watch?v=tKtZuXgNs5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1631216"/>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Water Hammer Arrestors – </a:t>
            </a:r>
          </a:p>
          <a:p>
            <a:r>
              <a:rPr lang="en-US" sz="5000" dirty="0">
                <a:solidFill>
                  <a:schemeClr val="accent1"/>
                </a:solidFill>
                <a:latin typeface="Arial Regular" charset="0"/>
                <a:ea typeface="Arial Narrow Regular" charset="0"/>
                <a:cs typeface="Lato Semibold" panose="020F0502020204030203" pitchFamily="34" charset="0"/>
              </a:rPr>
              <a:t>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9619446"/>
            <a:ext cx="10744200" cy="477054"/>
          </a:xfrm>
          <a:prstGeom prst="rect">
            <a:avLst/>
          </a:prstGeom>
          <a:noFill/>
        </p:spPr>
        <p:txBody>
          <a:bodyPr wrap="square" rtlCol="0">
            <a:spAutoFit/>
          </a:bodyPr>
          <a:lstStyle/>
          <a:p>
            <a:r>
              <a:rPr lang="en-US" sz="2500" dirty="0">
                <a:solidFill>
                  <a:schemeClr val="tx2"/>
                </a:solidFill>
                <a:latin typeface="Arial Regular" charset="0"/>
              </a:rPr>
              <a:t>April 15,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886702" cy="1962076"/>
          </a:xfrm>
        </p:spPr>
        <p:txBody>
          <a:bodyPr/>
          <a:lstStyle/>
          <a:p>
            <a:r>
              <a:rPr lang="en-US" dirty="0">
                <a:solidFill>
                  <a:schemeClr val="accent1"/>
                </a:solidFill>
              </a:rPr>
              <a:t>features &amp; benefits</a:t>
            </a:r>
            <a:br>
              <a:rPr lang="en-US" dirty="0"/>
            </a:br>
            <a:r>
              <a:rPr lang="en-US" dirty="0"/>
              <a:t>WH2950XL water hammer arrestor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grpSp>
        <p:nvGrpSpPr>
          <p:cNvPr id="27" name="Group 26"/>
          <p:cNvGrpSpPr/>
          <p:nvPr/>
        </p:nvGrpSpPr>
        <p:grpSpPr>
          <a:xfrm>
            <a:off x="990600" y="2814080"/>
            <a:ext cx="7672859" cy="1064798"/>
            <a:chOff x="7848600" y="5084128"/>
            <a:chExt cx="7672859" cy="1064798"/>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residential, commercial, industrial</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400110"/>
            </a:xfrm>
            <a:prstGeom prst="rect">
              <a:avLst/>
            </a:prstGeom>
            <a:noFill/>
          </p:spPr>
          <p:txBody>
            <a:bodyPr wrap="square" rtlCol="0">
              <a:spAutoFit/>
            </a:bodyPr>
            <a:lstStyle/>
            <a:p>
              <a:r>
                <a:rPr lang="en-US" sz="2000" dirty="0">
                  <a:solidFill>
                    <a:schemeClr val="tx2"/>
                  </a:solidFill>
                  <a:latin typeface="Arial Regular" charset="0"/>
                </a:rPr>
                <a:t>Protects water lines against over-pressure during surges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168455"/>
            <a:ext cx="7672858" cy="3538044"/>
            <a:chOff x="7848600" y="5084128"/>
            <a:chExt cx="7672858" cy="353804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286232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Copper tube and brass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Pre-charged cushion of air permanently sealed</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Acetal (NSF listed) polycarbonate or low lead brass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Buna nitrile or EPDM rubber o-rings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Temperature range </a:t>
              </a:r>
              <a:r>
                <a:rPr lang="en-US" sz="2000" dirty="0">
                  <a:solidFill>
                    <a:schemeClr val="tx2"/>
                  </a:solidFill>
                  <a:latin typeface="Arial Regular"/>
                </a:rPr>
                <a:t>= 33°F to 180°F</a:t>
              </a:r>
            </a:p>
            <a:p>
              <a:pPr marL="285750" indent="-285750">
                <a:buClr>
                  <a:schemeClr val="tx2"/>
                </a:buClr>
                <a:buFont typeface="Arial" panose="020B0604020202020204" pitchFamily="34" charset="0"/>
                <a:buChar char="•"/>
              </a:pPr>
              <a:r>
                <a:rPr lang="en-US" sz="2000" dirty="0">
                  <a:solidFill>
                    <a:schemeClr val="tx2"/>
                  </a:solidFill>
                  <a:latin typeface="Arial Regular"/>
                </a:rPr>
                <a:t>Sizes A-F</a:t>
              </a:r>
            </a:p>
            <a:p>
              <a:pPr marL="285750" indent="-285750">
                <a:buClr>
                  <a:schemeClr val="tx2"/>
                </a:buClr>
                <a:buFont typeface="Arial" panose="020B0604020202020204" pitchFamily="34" charset="0"/>
                <a:buChar char="•"/>
              </a:pPr>
              <a:r>
                <a:rPr lang="en-US" sz="2000" dirty="0">
                  <a:solidFill>
                    <a:schemeClr val="tx2"/>
                  </a:solidFill>
                  <a:latin typeface="Arial Regular"/>
                </a:rPr>
                <a:t>Rates to 250 psi</a:t>
              </a:r>
            </a:p>
            <a:p>
              <a:pPr marL="285750" indent="-285750">
                <a:buClr>
                  <a:schemeClr val="tx2"/>
                </a:buClr>
                <a:buFont typeface="Arial" panose="020B0604020202020204" pitchFamily="34" charset="0"/>
                <a:buChar char="•"/>
              </a:pPr>
              <a:r>
                <a:rPr lang="en-US" sz="2000" dirty="0">
                  <a:solidFill>
                    <a:schemeClr val="accent1"/>
                  </a:solidFill>
                  <a:latin typeface="Arial Regular"/>
                </a:rPr>
                <a:t>Can be installed within a stud bay without the need for an access panel</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8" name="TextBox 17"/>
          <p:cNvSpPr txBox="1"/>
          <p:nvPr/>
        </p:nvSpPr>
        <p:spPr>
          <a:xfrm>
            <a:off x="9753600" y="723900"/>
            <a:ext cx="9523332" cy="400110"/>
          </a:xfrm>
          <a:prstGeom prst="rect">
            <a:avLst/>
          </a:prstGeom>
          <a:noFill/>
        </p:spPr>
        <p:txBody>
          <a:bodyPr wrap="square" rtlCol="0">
            <a:spAutoFit/>
          </a:bodyPr>
          <a:lstStyle/>
          <a:p>
            <a:r>
              <a:rPr lang="en-US" sz="2000" dirty="0">
                <a:latin typeface="Arial Narrow Regular"/>
              </a:rPr>
              <a:t>WH2950XL water hammer arrestor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7600" y="2814080"/>
            <a:ext cx="4404045" cy="4404045"/>
          </a:xfrm>
          <a:prstGeom prst="rect">
            <a:avLst/>
          </a:prstGeom>
        </p:spPr>
      </p:pic>
    </p:spTree>
    <p:extLst>
      <p:ext uri="{BB962C8B-B14F-4D97-AF65-F5344CB8AC3E}">
        <p14:creationId xmlns:p14="http://schemas.microsoft.com/office/powerpoint/2010/main" val="3366824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99659778"/>
              </p:ext>
            </p:extLst>
          </p:nvPr>
        </p:nvGraphicFramePr>
        <p:xfrm>
          <a:off x="876301" y="2628900"/>
          <a:ext cx="16802099" cy="3200400"/>
        </p:xfrm>
        <a:graphic>
          <a:graphicData uri="http://schemas.openxmlformats.org/drawingml/2006/table">
            <a:tbl>
              <a:tblPr firstRow="1" bandRow="1">
                <a:tableStyleId>{5C22544A-7EE6-4342-B048-85BDC9FD1C3A}</a:tableStyleId>
              </a:tblPr>
              <a:tblGrid>
                <a:gridCol w="5676899">
                  <a:extLst>
                    <a:ext uri="{9D8B030D-6E8A-4147-A177-3AD203B41FA5}">
                      <a16:colId xmlns:a16="http://schemas.microsoft.com/office/drawing/2014/main" val="20000"/>
                    </a:ext>
                  </a:extLst>
                </a:gridCol>
                <a:gridCol w="7385007">
                  <a:extLst>
                    <a:ext uri="{9D8B030D-6E8A-4147-A177-3AD203B41FA5}">
                      <a16:colId xmlns:a16="http://schemas.microsoft.com/office/drawing/2014/main" val="20001"/>
                    </a:ext>
                  </a:extLst>
                </a:gridCol>
                <a:gridCol w="3740193">
                  <a:extLst>
                    <a:ext uri="{9D8B030D-6E8A-4147-A177-3AD203B41FA5}">
                      <a16:colId xmlns:a16="http://schemas.microsoft.com/office/drawing/2014/main" val="20002"/>
                    </a:ext>
                  </a:extLst>
                </a:gridCol>
              </a:tblGrid>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pipe safety and longevity?</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Narrow" panose="020B0606020202030204" pitchFamily="34" charset="0"/>
                        </a:rPr>
                        <a:t>Avoid loud</a:t>
                      </a:r>
                      <a:r>
                        <a:rPr lang="en-US" sz="1600" b="0" baseline="0" dirty="0">
                          <a:solidFill>
                            <a:schemeClr val="tx1"/>
                          </a:solidFill>
                          <a:latin typeface="Arial Narrow" panose="020B0606020202030204" pitchFamily="34" charset="0"/>
                        </a:rPr>
                        <a:t> noises and pipe damage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Brass, copper, and stainless construction</a:t>
                      </a:r>
                      <a:endParaRPr lang="en-US" sz="1600" b="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Maintain</a:t>
                      </a:r>
                      <a:r>
                        <a:rPr lang="en-US" sz="1600" b="1" i="0" baseline="0" dirty="0">
                          <a:solidFill>
                            <a:schemeClr val="tx1"/>
                          </a:solidFill>
                          <a:latin typeface="Arial Narrow" panose="020B0606020202030204" pitchFamily="34" charset="0"/>
                        </a:rPr>
                        <a:t> pipe safety and longevity</a:t>
                      </a:r>
                    </a:p>
                    <a:p>
                      <a:pPr algn="ctr"/>
                      <a:r>
                        <a:rPr lang="en-US" sz="1600" b="1" i="0" baseline="0" dirty="0">
                          <a:solidFill>
                            <a:schemeClr val="tx1"/>
                          </a:solidFill>
                          <a:latin typeface="Arial Narrow" panose="020B0606020202030204" pitchFamily="34" charset="0"/>
                        </a:rPr>
                        <a:t>Durability</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need a wide range of options?</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Design</a:t>
                      </a:r>
                      <a:r>
                        <a:rPr lang="en-US" sz="1600" b="0" i="0" baseline="0" dirty="0">
                          <a:solidFill>
                            <a:schemeClr val="tx1"/>
                          </a:solidFill>
                          <a:latin typeface="Arial Narrow" panose="020B0606020202030204" pitchFamily="34" charset="0"/>
                        </a:rPr>
                        <a:t> &amp; Specify </a:t>
                      </a:r>
                    </a:p>
                    <a:p>
                      <a:pPr algn="l"/>
                      <a:r>
                        <a:rPr lang="en-US" sz="1600" baseline="0" dirty="0">
                          <a:solidFill>
                            <a:schemeClr val="tx1"/>
                          </a:solidFill>
                          <a:latin typeface="Arial Narrow" panose="020B0606020202030204" pitchFamily="34" charset="0"/>
                        </a:rPr>
                        <a:t>Various size, pressure, and temperature capacities</a:t>
                      </a:r>
                    </a:p>
                    <a:p>
                      <a:pPr algn="l"/>
                      <a:r>
                        <a:rPr lang="en-US" sz="1600" baseline="0" dirty="0">
                          <a:solidFill>
                            <a:schemeClr val="tx1"/>
                          </a:solidFill>
                          <a:latin typeface="Arial Narrow" panose="020B0606020202030204" pitchFamily="34" charset="0"/>
                        </a:rPr>
                        <a:t>Residential, commercial, and industrial applications</a:t>
                      </a:r>
                    </a:p>
                    <a:p>
                      <a:pPr algn="l"/>
                      <a:r>
                        <a:rPr lang="en-US" sz="1600" baseline="0" dirty="0">
                          <a:solidFill>
                            <a:schemeClr val="tx1"/>
                          </a:solidFill>
                          <a:latin typeface="Arial Narrow" panose="020B0606020202030204" pitchFamily="34" charset="0"/>
                        </a:rPr>
                        <a:t>Low lead to meet UPC requirements</a:t>
                      </a:r>
                      <a:endParaRPr lang="en-US" sz="160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Arrestors</a:t>
                      </a:r>
                      <a:r>
                        <a:rPr lang="en-US" sz="1600" b="1" i="0" baseline="0" dirty="0">
                          <a:solidFill>
                            <a:schemeClr val="tx1"/>
                          </a:solidFill>
                          <a:latin typeface="Arial Narrow" panose="020B0606020202030204" pitchFamily="34" charset="0"/>
                        </a:rPr>
                        <a:t> for diverse needs</a:t>
                      </a:r>
                      <a:endParaRPr lang="en-US" sz="1600" b="1" i="0" dirty="0">
                        <a:solidFill>
                          <a:schemeClr val="tx1"/>
                        </a:solidFill>
                        <a:latin typeface="Arial Narrow" panose="020B0606020202030204" pitchFamily="34" charset="0"/>
                      </a:endParaRPr>
                    </a:p>
                    <a:p>
                      <a:pPr algn="ctr"/>
                      <a:r>
                        <a:rPr lang="en-US" sz="1600" b="1" i="0" dirty="0">
                          <a:solidFill>
                            <a:schemeClr val="tx1"/>
                          </a:solidFill>
                          <a:latin typeface="Arial Narrow" panose="020B0606020202030204" pitchFamily="34" charset="0"/>
                        </a:rPr>
                        <a:t>Lead-free</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space efficiency?</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Install </a:t>
                      </a:r>
                    </a:p>
                    <a:p>
                      <a:pPr algn="l"/>
                      <a:r>
                        <a:rPr lang="en-US" sz="1600" b="0" i="0" dirty="0">
                          <a:solidFill>
                            <a:schemeClr val="tx1"/>
                          </a:solidFill>
                          <a:latin typeface="Arial Narrow" panose="020B0606020202030204" pitchFamily="34" charset="0"/>
                        </a:rPr>
                        <a:t>Some options provide compact design for 2x4</a:t>
                      </a:r>
                      <a:r>
                        <a:rPr lang="en-US" sz="1600" b="0" i="0" baseline="0" dirty="0">
                          <a:solidFill>
                            <a:schemeClr val="tx1"/>
                          </a:solidFill>
                          <a:latin typeface="Arial Narrow" panose="020B0606020202030204" pitchFamily="34" charset="0"/>
                        </a:rPr>
                        <a:t> narrow wall cavities</a:t>
                      </a:r>
                    </a:p>
                    <a:p>
                      <a:pPr algn="l"/>
                      <a:r>
                        <a:rPr lang="en-US" sz="1600" b="0" i="0" baseline="0" dirty="0">
                          <a:solidFill>
                            <a:schemeClr val="tx1"/>
                          </a:solidFill>
                          <a:latin typeface="Arial Narrow" panose="020B0606020202030204" pitchFamily="34" charset="0"/>
                        </a:rPr>
                        <a:t>Some options require no access</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Narrow</a:t>
                      </a:r>
                      <a:r>
                        <a:rPr lang="en-US" sz="1600" b="1" i="0" baseline="0" dirty="0">
                          <a:solidFill>
                            <a:schemeClr val="tx1"/>
                          </a:solidFill>
                          <a:latin typeface="Arial Narrow" panose="020B0606020202030204" pitchFamily="34" charset="0"/>
                        </a:rPr>
                        <a:t> footprint</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5681" b="28992"/>
          <a:stretch/>
        </p:blipFill>
        <p:spPr>
          <a:xfrm>
            <a:off x="3352800" y="9292180"/>
            <a:ext cx="1427411" cy="457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1625" y="9285707"/>
            <a:ext cx="435865" cy="4358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211" y="9258300"/>
            <a:ext cx="675473" cy="40277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20142" y="9232229"/>
            <a:ext cx="539368" cy="53187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51673" y="9081507"/>
            <a:ext cx="833322" cy="83332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8347" y="9302862"/>
            <a:ext cx="418710" cy="41871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5911" y="9269956"/>
            <a:ext cx="483036" cy="4845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8141" y="9321041"/>
            <a:ext cx="1052135" cy="35425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8030" y="9321897"/>
            <a:ext cx="1099201" cy="419102"/>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11200" y="9253941"/>
            <a:ext cx="866137" cy="433069"/>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86071" y="9258760"/>
            <a:ext cx="682844" cy="416535"/>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3947" y="9259967"/>
            <a:ext cx="752477" cy="453636"/>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9553" y="9231195"/>
            <a:ext cx="597460" cy="579170"/>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81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 water hammer arrestors’ top 3 benefits?</a:t>
            </a:r>
          </a:p>
          <a:p>
            <a:pPr marL="0" indent="0">
              <a:buNone/>
            </a:pPr>
            <a:endParaRPr lang="en-US" sz="2000" b="1" dirty="0">
              <a:solidFill>
                <a:schemeClr val="bg2"/>
              </a:solidFill>
              <a:latin typeface="Arial Narrow Regular"/>
            </a:endParaRPr>
          </a:p>
          <a:p>
            <a:pPr marL="457200" indent="-457200">
              <a:buFont typeface="+mj-lt"/>
              <a:buAutoNum type="alphaUcPeriod"/>
            </a:pPr>
            <a:r>
              <a:rPr lang="en-US" sz="2000" b="1" dirty="0">
                <a:solidFill>
                  <a:schemeClr val="bg2"/>
                </a:solidFill>
                <a:latin typeface="Arial Narrow Regular"/>
              </a:rPr>
              <a:t>Provides optimal pipe safety</a:t>
            </a:r>
          </a:p>
          <a:p>
            <a:pPr marL="457200" indent="-457200">
              <a:buFont typeface="+mj-lt"/>
              <a:buAutoNum type="alphaUcPeriod"/>
            </a:pPr>
            <a:r>
              <a:rPr lang="en-US" sz="2000" b="1" dirty="0">
                <a:solidFill>
                  <a:schemeClr val="bg2"/>
                </a:solidFill>
                <a:latin typeface="Arial Narrow Regular"/>
              </a:rPr>
              <a:t>Durable body construction </a:t>
            </a:r>
          </a:p>
          <a:p>
            <a:pPr marL="457200" indent="-457200">
              <a:buFont typeface="+mj-lt"/>
              <a:buAutoNum type="alphaUcPeriod"/>
            </a:pPr>
            <a:r>
              <a:rPr lang="en-US" sz="2000" b="1" dirty="0">
                <a:solidFill>
                  <a:schemeClr val="bg2"/>
                </a:solidFill>
                <a:latin typeface="Arial Narrow Regular"/>
              </a:rPr>
              <a:t>Space efficient</a:t>
            </a:r>
          </a:p>
          <a:p>
            <a:pPr marL="457200" indent="-457200">
              <a:buFont typeface="+mj-lt"/>
              <a:buAutoNum type="alphaUcPeriod"/>
            </a:pPr>
            <a:r>
              <a:rPr lang="en-US" sz="2000" b="1" dirty="0">
                <a:solidFill>
                  <a:schemeClr val="bg2"/>
                </a:solidFill>
                <a:latin typeface="Arial Narrow Regular"/>
              </a:rPr>
              <a:t>Wide range of options</a:t>
            </a:r>
          </a:p>
          <a:p>
            <a:pPr marL="457200" indent="-457200">
              <a:buFont typeface="+mj-lt"/>
              <a:buAutoNum type="alphaUcPeriod"/>
            </a:pPr>
            <a:endParaRPr lang="en-US" sz="2000" b="1" dirty="0">
              <a:solidFill>
                <a:schemeClr val="bg2"/>
              </a:solidFill>
              <a:latin typeface="Arial Narrow Regular"/>
            </a:endParaRP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76586"/>
            <a:ext cx="5562600" cy="10047448"/>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37" r="3337"/>
          <a:stretch>
            <a:fillRect/>
          </a:stretch>
        </p:blipFill>
        <p:spPr>
          <a:xfrm>
            <a:off x="449580" y="0"/>
            <a:ext cx="9144000" cy="10287000"/>
          </a:xfrm>
        </p:spPr>
      </p:pic>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6"/>
            <a:ext cx="0" cy="1364863"/>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954107"/>
            </a:xfrm>
            <a:prstGeom prst="rect">
              <a:avLst/>
            </a:prstGeom>
            <a:noFill/>
          </p:spPr>
          <p:txBody>
            <a:bodyPr wrap="square" rtlCol="0">
              <a:spAutoFit/>
            </a:bodyPr>
            <a:lstStyle/>
            <a:p>
              <a:r>
                <a:rPr lang="en-US" sz="2800" dirty="0">
                  <a:latin typeface="Arial Narrow Regular" charset="0"/>
                </a:rPr>
                <a:t>industrial, commercial or residential use</a:t>
              </a:r>
              <a:endParaRPr lang="uk-UA" sz="28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1"/>
            <a:ext cx="8382000" cy="1295519"/>
            <a:chOff x="10058400" y="2933700"/>
            <a:chExt cx="8382000" cy="129551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5029200" cy="954107"/>
            </a:xfrm>
            <a:prstGeom prst="rect">
              <a:avLst/>
            </a:prstGeom>
            <a:noFill/>
          </p:spPr>
          <p:txBody>
            <a:bodyPr wrap="square" rtlCol="0">
              <a:spAutoFit/>
            </a:bodyPr>
            <a:lstStyle/>
            <a:p>
              <a:r>
                <a:rPr lang="en-US" sz="2800" dirty="0">
                  <a:latin typeface="Arial Narrow Regular" charset="0"/>
                </a:rPr>
                <a:t>is maintenance or product life a concern?</a:t>
              </a:r>
              <a:endParaRPr lang="uk-UA" sz="2800" dirty="0">
                <a:latin typeface="Arial Narrow Regular" charset="0"/>
              </a:endParaRPr>
            </a:p>
          </p:txBody>
        </p:sp>
        <p:sp>
          <p:nvSpPr>
            <p:cNvPr id="55" name="TextBox 54"/>
            <p:cNvSpPr txBox="1"/>
            <p:nvPr/>
          </p:nvSpPr>
          <p:spPr>
            <a:xfrm>
              <a:off x="13411201" y="3829109"/>
              <a:ext cx="4876800"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229600" cy="1036609"/>
            <a:chOff x="10058400" y="2933700"/>
            <a:chExt cx="8229600" cy="1036609"/>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724400" cy="523220"/>
            </a:xfrm>
            <a:prstGeom prst="rect">
              <a:avLst/>
            </a:prstGeom>
            <a:noFill/>
          </p:spPr>
          <p:txBody>
            <a:bodyPr wrap="square" rtlCol="0">
              <a:spAutoFit/>
            </a:bodyPr>
            <a:lstStyle/>
            <a:p>
              <a:r>
                <a:rPr lang="en-US" sz="2800" dirty="0">
                  <a:latin typeface="Arial Narrow Regular" charset="0"/>
                </a:rPr>
                <a:t>sizing and installation</a:t>
              </a:r>
              <a:endParaRPr lang="uk-UA" sz="2800" dirty="0">
                <a:latin typeface="Arial Narrow Regular" charset="0"/>
              </a:endParaRPr>
            </a:p>
          </p:txBody>
        </p:sp>
        <p:sp>
          <p:nvSpPr>
            <p:cNvPr id="60" name="TextBox 59"/>
            <p:cNvSpPr txBox="1"/>
            <p:nvPr/>
          </p:nvSpPr>
          <p:spPr>
            <a:xfrm>
              <a:off x="13411201" y="3570199"/>
              <a:ext cx="4876799" cy="400110"/>
            </a:xfrm>
            <a:prstGeom prst="rect">
              <a:avLst/>
            </a:prstGeom>
            <a:noFill/>
          </p:spPr>
          <p:txBody>
            <a:bodyPr wrap="square" rtlCol="0">
              <a:spAutoFit/>
            </a:bodyPr>
            <a:lstStyle/>
            <a:p>
              <a:endParaRPr lang="en-US" sz="2000" dirty="0">
                <a:solidFill>
                  <a:schemeClr val="tx2"/>
                </a:solidFill>
                <a:latin typeface="Arial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2" name="Group 61"/>
          <p:cNvGrpSpPr/>
          <p:nvPr/>
        </p:nvGrpSpPr>
        <p:grpSpPr>
          <a:xfrm>
            <a:off x="9677400" y="7333085"/>
            <a:ext cx="8229600" cy="1036609"/>
            <a:chOff x="10058400" y="2933700"/>
            <a:chExt cx="8229600" cy="1036609"/>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3276600" cy="523220"/>
            </a:xfrm>
            <a:prstGeom prst="rect">
              <a:avLst/>
            </a:prstGeom>
            <a:noFill/>
          </p:spPr>
          <p:txBody>
            <a:bodyPr wrap="square" rtlCol="0">
              <a:spAutoFit/>
            </a:bodyPr>
            <a:lstStyle/>
            <a:p>
              <a:r>
                <a:rPr lang="en-US" sz="2800" dirty="0">
                  <a:latin typeface="Arial Narrow Regular" charset="0"/>
                </a:rPr>
                <a:t>finish</a:t>
              </a:r>
              <a:endParaRPr lang="uk-UA" sz="3600" dirty="0">
                <a:latin typeface="Arial Narrow Regular" charset="0"/>
              </a:endParaRPr>
            </a:p>
          </p:txBody>
        </p:sp>
        <p:sp>
          <p:nvSpPr>
            <p:cNvPr id="65" name="TextBox 6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Lead free brass or stainless steel</a:t>
              </a: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sp>
        <p:nvSpPr>
          <p:cNvPr id="27" name="TextBox 26"/>
          <p:cNvSpPr txBox="1"/>
          <p:nvPr/>
        </p:nvSpPr>
        <p:spPr>
          <a:xfrm>
            <a:off x="13030200" y="3447990"/>
            <a:ext cx="4876800" cy="400110"/>
          </a:xfrm>
          <a:prstGeom prst="rect">
            <a:avLst/>
          </a:prstGeom>
          <a:noFill/>
        </p:spPr>
        <p:txBody>
          <a:bodyPr wrap="square" rtlCol="0">
            <a:spAutoFit/>
          </a:bodyPr>
          <a:lstStyle/>
          <a:p>
            <a:r>
              <a:rPr lang="en-US" sz="2000" dirty="0">
                <a:solidFill>
                  <a:schemeClr val="tx2"/>
                </a:solidFill>
                <a:latin typeface="Arial Regular" charset="0"/>
              </a:rPr>
              <a:t>Shoktrol or Accumatrol</a:t>
            </a:r>
          </a:p>
        </p:txBody>
      </p:sp>
    </p:spTree>
    <p:extLst>
      <p:ext uri="{BB962C8B-B14F-4D97-AF65-F5344CB8AC3E}">
        <p14:creationId xmlns:p14="http://schemas.microsoft.com/office/powerpoint/2010/main" val="21434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362700" cy="1338828"/>
          </a:xfrm>
        </p:spPr>
        <p:txBody>
          <a:bodyPr/>
          <a:lstStyle/>
          <a:p>
            <a:r>
              <a:rPr lang="en-US" dirty="0">
                <a:solidFill>
                  <a:schemeClr val="accent1"/>
                </a:solidFill>
              </a:rPr>
              <a:t>design &amp; specify</a:t>
            </a:r>
            <a:br>
              <a:rPr lang="en-US" dirty="0"/>
            </a:br>
            <a:r>
              <a:rPr lang="en-US" dirty="0"/>
              <a:t>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14</a:t>
            </a:fld>
            <a:endParaRPr lang="en-US" b="0" dirty="0">
              <a:latin typeface="Arial Regular" charset="0"/>
            </a:endParaRPr>
          </a:p>
        </p:txBody>
      </p:sp>
      <p:graphicFrame>
        <p:nvGraphicFramePr>
          <p:cNvPr id="5" name="Table 4"/>
          <p:cNvGraphicFramePr>
            <a:graphicFrameLocks noGrp="1"/>
          </p:cNvGraphicFramePr>
          <p:nvPr>
            <p:extLst/>
          </p:nvPr>
        </p:nvGraphicFramePr>
        <p:xfrm>
          <a:off x="856247" y="3695700"/>
          <a:ext cx="16999802" cy="4998720"/>
        </p:xfrm>
        <a:graphic>
          <a:graphicData uri="http://schemas.openxmlformats.org/drawingml/2006/table">
            <a:tbl>
              <a:tblPr firstRow="1" bandRow="1">
                <a:tableStyleId>{F2DE63D5-997A-4646-A377-4702673A728D}</a:tableStyleId>
              </a:tblPr>
              <a:tblGrid>
                <a:gridCol w="3464675">
                  <a:extLst>
                    <a:ext uri="{9D8B030D-6E8A-4147-A177-3AD203B41FA5}">
                      <a16:colId xmlns:a16="http://schemas.microsoft.com/office/drawing/2014/main" val="20000"/>
                    </a:ext>
                  </a:extLst>
                </a:gridCol>
                <a:gridCol w="3354705">
                  <a:extLst>
                    <a:ext uri="{9D8B030D-6E8A-4147-A177-3AD203B41FA5}">
                      <a16:colId xmlns:a16="http://schemas.microsoft.com/office/drawing/2014/main" val="20001"/>
                    </a:ext>
                  </a:extLst>
                </a:gridCol>
                <a:gridCol w="3393474">
                  <a:extLst>
                    <a:ext uri="{9D8B030D-6E8A-4147-A177-3AD203B41FA5}">
                      <a16:colId xmlns:a16="http://schemas.microsoft.com/office/drawing/2014/main" val="20002"/>
                    </a:ext>
                  </a:extLst>
                </a:gridCol>
                <a:gridCol w="3393474">
                  <a:extLst>
                    <a:ext uri="{9D8B030D-6E8A-4147-A177-3AD203B41FA5}">
                      <a16:colId xmlns:a16="http://schemas.microsoft.com/office/drawing/2014/main" val="20003"/>
                    </a:ext>
                  </a:extLst>
                </a:gridCol>
                <a:gridCol w="3393474">
                  <a:extLst>
                    <a:ext uri="{9D8B030D-6E8A-4147-A177-3AD203B41FA5}">
                      <a16:colId xmlns:a16="http://schemas.microsoft.com/office/drawing/2014/main" val="20004"/>
                    </a:ext>
                  </a:extLst>
                </a:gridCol>
              </a:tblGrid>
              <a:tr h="609600">
                <a:tc>
                  <a:txBody>
                    <a:bodyPr/>
                    <a:lstStyle/>
                    <a:p>
                      <a:r>
                        <a:rPr lang="en-US" sz="1800" dirty="0"/>
                        <a:t>WATER</a:t>
                      </a:r>
                      <a:r>
                        <a:rPr lang="en-US" sz="1800" baseline="0" dirty="0"/>
                        <a:t> HAMMER </a:t>
                      </a:r>
                    </a:p>
                    <a:p>
                      <a:r>
                        <a:rPr lang="en-US" sz="1800" baseline="0" dirty="0"/>
                        <a:t>ARRESTORS</a:t>
                      </a:r>
                      <a:endParaRPr lang="en-US" sz="1800" dirty="0"/>
                    </a:p>
                  </a:txBody>
                  <a:tcPr/>
                </a:tc>
                <a:tc>
                  <a:txBody>
                    <a:bodyPr/>
                    <a:lstStyle/>
                    <a:p>
                      <a:r>
                        <a:rPr lang="en-US" sz="1800" dirty="0"/>
                        <a:t>Z1700</a:t>
                      </a:r>
                    </a:p>
                  </a:txBody>
                  <a:tcPr/>
                </a:tc>
                <a:tc>
                  <a:txBody>
                    <a:bodyPr/>
                    <a:lstStyle/>
                    <a:p>
                      <a:r>
                        <a:rPr lang="en-US" sz="1800" dirty="0"/>
                        <a:t>Z1712</a:t>
                      </a:r>
                    </a:p>
                  </a:txBody>
                  <a:tcPr/>
                </a:tc>
                <a:tc>
                  <a:txBody>
                    <a:bodyPr/>
                    <a:lstStyle/>
                    <a:p>
                      <a:r>
                        <a:rPr lang="en-US" sz="1800" dirty="0"/>
                        <a:t>1260XL</a:t>
                      </a:r>
                    </a:p>
                  </a:txBody>
                  <a:tcPr/>
                </a:tc>
                <a:tc>
                  <a:txBody>
                    <a:bodyPr/>
                    <a:lstStyle/>
                    <a:p>
                      <a:r>
                        <a:rPr lang="en-US" sz="1800" dirty="0"/>
                        <a:t>WH2950XL</a:t>
                      </a:r>
                    </a:p>
                  </a:txBody>
                  <a:tcPr/>
                </a:tc>
                <a:extLst>
                  <a:ext uri="{0D108BD9-81ED-4DB2-BD59-A6C34878D82A}">
                    <a16:rowId xmlns:a16="http://schemas.microsoft.com/office/drawing/2014/main" val="10000"/>
                  </a:ext>
                </a:extLst>
              </a:tr>
              <a:tr h="746760">
                <a:tc>
                  <a:txBody>
                    <a:bodyPr/>
                    <a:lstStyle/>
                    <a:p>
                      <a:r>
                        <a:rPr lang="en-US" sz="1400" dirty="0"/>
                        <a:t>Commercial or</a:t>
                      </a:r>
                      <a:r>
                        <a:rPr lang="en-US" sz="1400" baseline="0" dirty="0"/>
                        <a:t> industrial</a:t>
                      </a:r>
                    </a:p>
                    <a:p>
                      <a:endParaRPr lang="en-US" sz="1400" dirty="0"/>
                    </a:p>
                  </a:txBody>
                  <a:tcPr/>
                </a:tc>
                <a:tc>
                  <a:txBody>
                    <a:bodyPr/>
                    <a:lstStyle/>
                    <a:p>
                      <a:r>
                        <a:rPr lang="en-US" sz="1400" baseline="0" dirty="0"/>
                        <a:t>Commercial</a:t>
                      </a:r>
                    </a:p>
                    <a:p>
                      <a:r>
                        <a:rPr lang="en-US" sz="1400" baseline="0" dirty="0"/>
                        <a:t>(Shoktrol)</a:t>
                      </a:r>
                    </a:p>
                    <a:p>
                      <a:r>
                        <a:rPr lang="en-US" sz="1400" baseline="0" dirty="0"/>
                        <a:t>Nesting type bellows</a:t>
                      </a:r>
                    </a:p>
                  </a:txBody>
                  <a:tcPr/>
                </a:tc>
                <a:tc>
                  <a:txBody>
                    <a:bodyPr/>
                    <a:lstStyle/>
                    <a:p>
                      <a:r>
                        <a:rPr lang="en-US" sz="1400" dirty="0"/>
                        <a:t>Industrial</a:t>
                      </a:r>
                    </a:p>
                    <a:p>
                      <a:r>
                        <a:rPr lang="en-US" sz="1400" dirty="0"/>
                        <a:t>(Accumutrol)</a:t>
                      </a:r>
                    </a:p>
                    <a:p>
                      <a:r>
                        <a:rPr lang="en-US" sz="1400" dirty="0"/>
                        <a:t>With solenoid or other quick-closing valves serving heavy equipment, such as laundry machines, dishwashers, etc.</a:t>
                      </a:r>
                    </a:p>
                    <a:p>
                      <a:r>
                        <a:rPr lang="en-US" sz="1400" dirty="0"/>
                        <a:t>Bronze</a:t>
                      </a:r>
                      <a:r>
                        <a:rPr lang="en-US" sz="1400" baseline="0" dirty="0"/>
                        <a:t> surge chamber with floating stainless steel spherical piston</a:t>
                      </a:r>
                      <a:endParaRPr lang="en-US" sz="1400" dirty="0"/>
                    </a:p>
                  </a:txBody>
                  <a:tcPr/>
                </a:tc>
                <a:tc>
                  <a:txBody>
                    <a:bodyPr/>
                    <a:lstStyle/>
                    <a:p>
                      <a:r>
                        <a:rPr lang="en-US" sz="1400" baseline="0" dirty="0"/>
                        <a:t>Commercial or industrial</a:t>
                      </a:r>
                    </a:p>
                    <a:p>
                      <a:r>
                        <a:rPr lang="en-US" sz="1400" baseline="0" dirty="0"/>
                        <a:t>Piston style air charge cylinder</a:t>
                      </a:r>
                    </a:p>
                    <a:p>
                      <a:r>
                        <a:rPr lang="en-US" sz="1400" baseline="0" dirty="0"/>
                        <a:t>Commonly used for irrigation systems</a:t>
                      </a:r>
                    </a:p>
                    <a:p>
                      <a:r>
                        <a:rPr lang="en-US" sz="1400" baseline="0" dirty="0"/>
                        <a:t>Single or multiple control valve clusters</a:t>
                      </a:r>
                    </a:p>
                  </a:txBody>
                  <a:tcPr/>
                </a:tc>
                <a:tc>
                  <a:txBody>
                    <a:bodyPr/>
                    <a:lstStyle/>
                    <a:p>
                      <a:r>
                        <a:rPr lang="en-US" sz="1400" dirty="0"/>
                        <a:t>Residential or commercial</a:t>
                      </a:r>
                      <a:endParaRPr lang="en-US" sz="1400" baseline="0" dirty="0"/>
                    </a:p>
                    <a:p>
                      <a:r>
                        <a:rPr lang="en-US" sz="1400" baseline="0" dirty="0"/>
                        <a:t>Ideal for use where lead free fittings are required</a:t>
                      </a:r>
                    </a:p>
                    <a:p>
                      <a:r>
                        <a:rPr lang="en-US" sz="1400" baseline="0" dirty="0"/>
                        <a:t>Pre-charged and sealed at the factory</a:t>
                      </a:r>
                      <a:endParaRPr lang="en-US" sz="1400" dirty="0"/>
                    </a:p>
                  </a:txBody>
                  <a:tcPr/>
                </a:tc>
                <a:extLst>
                  <a:ext uri="{0D108BD9-81ED-4DB2-BD59-A6C34878D82A}">
                    <a16:rowId xmlns:a16="http://schemas.microsoft.com/office/drawing/2014/main" val="10001"/>
                  </a:ext>
                </a:extLst>
              </a:tr>
              <a:tr h="441960">
                <a:tc>
                  <a:txBody>
                    <a:bodyPr/>
                    <a:lstStyle/>
                    <a:p>
                      <a:r>
                        <a:rPr lang="en-US" sz="1400" dirty="0"/>
                        <a:t>Is</a:t>
                      </a:r>
                      <a:r>
                        <a:rPr lang="en-US" sz="1400" baseline="0" dirty="0"/>
                        <a:t> maintenance/product life a concern?</a:t>
                      </a:r>
                      <a:endParaRPr lang="en-US" sz="1400" dirty="0"/>
                    </a:p>
                  </a:txBody>
                  <a:tcPr/>
                </a:tc>
                <a:tc>
                  <a:txBody>
                    <a:bodyPr/>
                    <a:lstStyle/>
                    <a:p>
                      <a:r>
                        <a:rPr lang="en-US" sz="1400" dirty="0"/>
                        <a:t>Requires</a:t>
                      </a:r>
                      <a:r>
                        <a:rPr lang="en-US" sz="1400" baseline="0" dirty="0"/>
                        <a:t> no maintenance</a:t>
                      </a:r>
                      <a:endParaRPr lang="en-US" sz="1400" dirty="0"/>
                    </a:p>
                  </a:txBody>
                  <a:tcPr/>
                </a:tc>
                <a:tc>
                  <a:txBody>
                    <a:bodyPr/>
                    <a:lstStyle/>
                    <a:p>
                      <a:r>
                        <a:rPr lang="en-US" sz="1400" dirty="0"/>
                        <a:t>Pressure checks</a:t>
                      </a:r>
                      <a:r>
                        <a:rPr lang="en-US" sz="1400" baseline="0" dirty="0"/>
                        <a:t> weekly</a:t>
                      </a:r>
                      <a:endParaRPr lang="en-US" sz="1400" dirty="0"/>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Permanently sealed air chamber</a:t>
                      </a: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Permanently sealed air chamber</a:t>
                      </a:r>
                    </a:p>
                  </a:txBody>
                  <a:tcPr/>
                </a:tc>
                <a:extLst>
                  <a:ext uri="{0D108BD9-81ED-4DB2-BD59-A6C34878D82A}">
                    <a16:rowId xmlns:a16="http://schemas.microsoft.com/office/drawing/2014/main" val="10002"/>
                  </a:ext>
                </a:extLst>
              </a:tr>
              <a:tr h="746760">
                <a:tc>
                  <a:txBody>
                    <a:bodyPr/>
                    <a:lstStyle/>
                    <a:p>
                      <a:r>
                        <a:rPr lang="en-US" sz="1400" dirty="0"/>
                        <a:t>Sizing and installation</a:t>
                      </a:r>
                    </a:p>
                  </a:txBody>
                  <a:tcPr/>
                </a:tc>
                <a:tc>
                  <a:txBody>
                    <a:bodyPr/>
                    <a:lstStyle/>
                    <a:p>
                      <a:r>
                        <a:rPr lang="en-US" sz="1400" dirty="0"/>
                        <a:t>Mounted on horizontal</a:t>
                      </a:r>
                      <a:r>
                        <a:rPr lang="en-US" sz="1400" baseline="0" dirty="0"/>
                        <a:t> water supply line</a:t>
                      </a:r>
                    </a:p>
                    <a:p>
                      <a:r>
                        <a:rPr lang="en-US" sz="1400" baseline="0" dirty="0"/>
                        <a:t>100-600 sizes</a:t>
                      </a:r>
                    </a:p>
                    <a:p>
                      <a:r>
                        <a:rPr lang="en-US" sz="1400" baseline="0" dirty="0"/>
                        <a:t>125 max working pressure</a:t>
                      </a:r>
                    </a:p>
                    <a:p>
                      <a:r>
                        <a:rPr lang="en-US" sz="1400" baseline="0" dirty="0"/>
                        <a:t>250 max static pressure</a:t>
                      </a:r>
                    </a:p>
                    <a:p>
                      <a:r>
                        <a:rPr lang="en-US" sz="1400" baseline="0" dirty="0"/>
                        <a:t>33 </a:t>
                      </a:r>
                      <a:r>
                        <a:rPr lang="en-US" sz="1400" baseline="0" dirty="0">
                          <a:latin typeface="Calibri" panose="020F0502020204030204" pitchFamily="34" charset="0"/>
                        </a:rPr>
                        <a:t>°</a:t>
                      </a:r>
                      <a:r>
                        <a:rPr lang="en-US" sz="1400" baseline="0" dirty="0"/>
                        <a:t>F to 300 </a:t>
                      </a:r>
                      <a:r>
                        <a:rPr lang="en-US" sz="1400" baseline="0" dirty="0">
                          <a:latin typeface="Calibri" panose="020F0502020204030204" pitchFamily="34" charset="0"/>
                        </a:rPr>
                        <a:t>°</a:t>
                      </a:r>
                      <a:r>
                        <a:rPr lang="en-US" sz="1400" baseline="0" dirty="0"/>
                        <a:t>F operating temperature range</a:t>
                      </a:r>
                    </a:p>
                    <a:p>
                      <a:endParaRPr lang="en-US" sz="1400" dirty="0"/>
                    </a:p>
                  </a:txBody>
                  <a:tcPr/>
                </a:tc>
                <a:tc>
                  <a:txBody>
                    <a:bodyPr/>
                    <a:lstStyle/>
                    <a:p>
                      <a:r>
                        <a:rPr lang="en-US" sz="1400" dirty="0"/>
                        <a:t>High-capacity</a:t>
                      </a:r>
                    </a:p>
                    <a:p>
                      <a:r>
                        <a:rPr lang="en-US" sz="1400" baseline="0" dirty="0"/>
                        <a:t>Installed quickly and economically</a:t>
                      </a:r>
                    </a:p>
                    <a:p>
                      <a:r>
                        <a:rPr lang="en-US" sz="1400" baseline="0" dirty="0"/>
                        <a:t>2000-16000 sizes</a:t>
                      </a:r>
                      <a:endParaRPr lang="en-US" sz="1400" dirty="0"/>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-40 </a:t>
                      </a:r>
                      <a:r>
                        <a:rPr lang="en-US" sz="1400" baseline="0" dirty="0">
                          <a:latin typeface="Calibri" panose="020F0502020204030204" pitchFamily="34" charset="0"/>
                        </a:rPr>
                        <a:t>°</a:t>
                      </a:r>
                      <a:r>
                        <a:rPr lang="en-US" sz="1400" baseline="0" dirty="0"/>
                        <a:t>F to 212 </a:t>
                      </a:r>
                      <a:r>
                        <a:rPr lang="en-US" sz="1400" baseline="0" dirty="0">
                          <a:latin typeface="Calibri" panose="020F0502020204030204" pitchFamily="34" charset="0"/>
                        </a:rPr>
                        <a:t>°</a:t>
                      </a:r>
                      <a:r>
                        <a:rPr lang="en-US" sz="1400" baseline="0" dirty="0"/>
                        <a:t>F operating temperature range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Maximum transient pressure surge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150 psi max static pressure</a:t>
                      </a:r>
                    </a:p>
                    <a:p>
                      <a:r>
                        <a:rPr lang="en-US" sz="1400" dirty="0"/>
                        <a:t>¾” </a:t>
                      </a:r>
                      <a:r>
                        <a:rPr lang="en-US" sz="1400" baseline="0" dirty="0"/>
                        <a:t> and 1” supply line sizes</a:t>
                      </a: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33 </a:t>
                      </a:r>
                      <a:r>
                        <a:rPr lang="en-US" sz="1400" baseline="0" dirty="0">
                          <a:latin typeface="Calibri" panose="020F0502020204030204" pitchFamily="34" charset="0"/>
                        </a:rPr>
                        <a:t>°</a:t>
                      </a:r>
                      <a:r>
                        <a:rPr lang="en-US" sz="1400" baseline="0" dirty="0"/>
                        <a:t>F to 180 </a:t>
                      </a:r>
                      <a:r>
                        <a:rPr lang="en-US" sz="1400" baseline="0" dirty="0">
                          <a:latin typeface="Calibri" panose="020F0502020204030204" pitchFamily="34" charset="0"/>
                        </a:rPr>
                        <a:t>°</a:t>
                      </a:r>
                      <a:r>
                        <a:rPr lang="en-US" sz="1400" baseline="0" dirty="0"/>
                        <a:t>F operating temperature range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Maximum transient pressure surge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t>150 psi max static pressure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t>¾” </a:t>
                      </a:r>
                      <a:r>
                        <a:rPr lang="en-US" sz="1400" baseline="0" dirty="0"/>
                        <a:t> and 1” supply line sizes</a:t>
                      </a:r>
                    </a:p>
                    <a:p>
                      <a:endParaRPr lang="en-US" sz="1400" dirty="0"/>
                    </a:p>
                  </a:txBody>
                  <a:tcPr/>
                </a:tc>
                <a:extLst>
                  <a:ext uri="{0D108BD9-81ED-4DB2-BD59-A6C34878D82A}">
                    <a16:rowId xmlns:a16="http://schemas.microsoft.com/office/drawing/2014/main" val="10003"/>
                  </a:ext>
                </a:extLst>
              </a:tr>
              <a:tr h="746760">
                <a:tc>
                  <a:txBody>
                    <a:bodyPr/>
                    <a:lstStyle/>
                    <a:p>
                      <a:r>
                        <a:rPr lang="en-US" sz="1400" dirty="0"/>
                        <a:t>Lead free brass or stainless steel</a:t>
                      </a:r>
                    </a:p>
                  </a:txBody>
                  <a:tcPr/>
                </a:tc>
                <a:tc>
                  <a:txBody>
                    <a:bodyPr/>
                    <a:lstStyle/>
                    <a:p>
                      <a:r>
                        <a:rPr lang="en-US" sz="1400" dirty="0"/>
                        <a:t>Stainless steel</a:t>
                      </a:r>
                    </a:p>
                    <a:p>
                      <a:endParaRPr lang="en-US" sz="1400" dirty="0"/>
                    </a:p>
                  </a:txBody>
                  <a:tcPr/>
                </a:tc>
                <a:tc>
                  <a:txBody>
                    <a:bodyPr/>
                    <a:lstStyle/>
                    <a:p>
                      <a:r>
                        <a:rPr lang="en-US" sz="1400" dirty="0"/>
                        <a:t>Stainless</a:t>
                      </a:r>
                      <a:r>
                        <a:rPr lang="en-US" sz="1400" baseline="0" dirty="0"/>
                        <a:t> steel</a:t>
                      </a:r>
                      <a:endParaRPr lang="en-US" sz="1400" dirty="0"/>
                    </a:p>
                  </a:txBody>
                  <a:tcPr/>
                </a:tc>
                <a:tc>
                  <a:txBody>
                    <a:bodyPr/>
                    <a:lstStyle/>
                    <a:p>
                      <a:r>
                        <a:rPr lang="en-US" sz="1400" dirty="0"/>
                        <a:t>Lead free brass</a:t>
                      </a:r>
                    </a:p>
                  </a:txBody>
                  <a:tcPr/>
                </a:tc>
                <a:tc>
                  <a:txBody>
                    <a:bodyPr/>
                    <a:lstStyle/>
                    <a:p>
                      <a:r>
                        <a:rPr lang="en-US" sz="1400" dirty="0"/>
                        <a:t>Lead</a:t>
                      </a:r>
                      <a:r>
                        <a:rPr lang="en-US" sz="1400" baseline="0" dirty="0"/>
                        <a:t> free brass</a:t>
                      </a:r>
                      <a:endParaRPr lang="en-US" sz="1400" dirty="0"/>
                    </a:p>
                  </a:txBody>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5518" y="2095500"/>
            <a:ext cx="1447800" cy="1520063"/>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52733" y="1812988"/>
            <a:ext cx="516526" cy="18361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1862963"/>
            <a:ext cx="970297" cy="1752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55227" y="1996403"/>
            <a:ext cx="1592422" cy="1592422"/>
          </a:xfrm>
          <a:prstGeom prst="rect">
            <a:avLst/>
          </a:prstGeom>
        </p:spPr>
      </p:pic>
    </p:spTree>
    <p:extLst>
      <p:ext uri="{BB962C8B-B14F-4D97-AF65-F5344CB8AC3E}">
        <p14:creationId xmlns:p14="http://schemas.microsoft.com/office/powerpoint/2010/main" val="61155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648700" cy="1338828"/>
          </a:xfrm>
        </p:spPr>
        <p:txBody>
          <a:bodyPr/>
          <a:lstStyle/>
          <a:p>
            <a:r>
              <a:rPr lang="en-US" dirty="0">
                <a:solidFill>
                  <a:schemeClr val="accent1"/>
                </a:solidFill>
              </a:rPr>
              <a:t>design &amp; specify</a:t>
            </a:r>
            <a:br>
              <a:rPr lang="en-US" dirty="0"/>
            </a:br>
            <a:r>
              <a:rPr lang="en-US" dirty="0"/>
              <a:t>Shoktrol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15</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Picture 3"/>
          <p:cNvPicPr>
            <a:picLocks noChangeAspect="1" noChangeArrowheads="1"/>
          </p:cNvPicPr>
          <p:nvPr/>
        </p:nvPicPr>
        <p:blipFill>
          <a:blip r:embed="rId2" cstate="print"/>
          <a:srcRect/>
          <a:stretch>
            <a:fillRect/>
          </a:stretch>
        </p:blipFill>
        <p:spPr bwMode="auto">
          <a:xfrm>
            <a:off x="922020" y="6210300"/>
            <a:ext cx="7031295" cy="3641959"/>
          </a:xfrm>
          <a:prstGeom prst="rect">
            <a:avLst/>
          </a:prstGeom>
          <a:noFill/>
          <a:ln w="9525">
            <a:noFill/>
            <a:miter lim="800000"/>
            <a:headEnd/>
            <a:tailEnd/>
          </a:ln>
        </p:spPr>
      </p:pic>
      <p:grpSp>
        <p:nvGrpSpPr>
          <p:cNvPr id="8" name="Content Placeholder 9"/>
          <p:cNvGrpSpPr>
            <a:grpSpLocks noGrp="1"/>
          </p:cNvGrpSpPr>
          <p:nvPr/>
        </p:nvGrpSpPr>
        <p:grpSpPr>
          <a:xfrm>
            <a:off x="9555480" y="196992"/>
            <a:ext cx="8559521" cy="9829800"/>
            <a:chOff x="685800" y="1793875"/>
            <a:chExt cx="3252788" cy="4587875"/>
          </a:xfrm>
        </p:grpSpPr>
        <p:pic>
          <p:nvPicPr>
            <p:cNvPr id="9" name="Picture 4"/>
            <p:cNvPicPr>
              <a:picLocks noChangeAspect="1" noChangeArrowheads="1"/>
            </p:cNvPicPr>
            <p:nvPr/>
          </p:nvPicPr>
          <p:blipFill>
            <a:blip r:embed="rId3" cstate="print"/>
            <a:srcRect/>
            <a:stretch>
              <a:fillRect/>
            </a:stretch>
          </p:blipFill>
          <p:spPr bwMode="auto">
            <a:xfrm>
              <a:off x="685800" y="1793875"/>
              <a:ext cx="3206750" cy="205740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685800" y="4210050"/>
              <a:ext cx="3252788" cy="2171700"/>
            </a:xfrm>
            <a:prstGeom prst="rect">
              <a:avLst/>
            </a:prstGeom>
            <a:noFill/>
            <a:ln w="9525">
              <a:noFill/>
              <a:miter lim="800000"/>
              <a:headEnd/>
              <a:tailEnd/>
            </a:ln>
          </p:spPr>
        </p:pic>
      </p:grpSp>
      <p:grpSp>
        <p:nvGrpSpPr>
          <p:cNvPr id="14" name="Group 13"/>
          <p:cNvGrpSpPr/>
          <p:nvPr/>
        </p:nvGrpSpPr>
        <p:grpSpPr>
          <a:xfrm>
            <a:off x="990600" y="2476500"/>
            <a:ext cx="7672858" cy="1999161"/>
            <a:chOff x="7848600" y="5084128"/>
            <a:chExt cx="7672858" cy="1999161"/>
          </a:xfrm>
        </p:grpSpPr>
        <p:grpSp>
          <p:nvGrpSpPr>
            <p:cNvPr id="15" name="Group 14"/>
            <p:cNvGrpSpPr/>
            <p:nvPr/>
          </p:nvGrpSpPr>
          <p:grpSpPr>
            <a:xfrm>
              <a:off x="7848600" y="5084128"/>
              <a:ext cx="7380759" cy="646331"/>
              <a:chOff x="7467600" y="5557807"/>
              <a:chExt cx="7380759" cy="646331"/>
            </a:xfrm>
          </p:grpSpPr>
          <p:sp>
            <p:nvSpPr>
              <p:cNvPr id="17" name="TextBox 16"/>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sizing and placement</a:t>
                </a:r>
                <a:endParaRPr lang="uk-UA" sz="3600" dirty="0">
                  <a:solidFill>
                    <a:schemeClr val="accent1"/>
                  </a:solidFill>
                  <a:latin typeface="Arial Narrow Regular" charset="0"/>
                </a:endParaRPr>
              </a:p>
            </p:txBody>
          </p:sp>
          <p:cxnSp>
            <p:nvCxnSpPr>
              <p:cNvPr id="18" name="Straight Connector 1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279996" y="5759850"/>
              <a:ext cx="7241462" cy="132343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Pipe diameter</a:t>
              </a:r>
            </a:p>
            <a:p>
              <a:pPr marL="285750" indent="-285750">
                <a:buClr>
                  <a:schemeClr val="tx2"/>
                </a:buClr>
                <a:buFont typeface="Arial" panose="020B0604020202020204" pitchFamily="34" charset="0"/>
                <a:buChar char="•"/>
              </a:pPr>
              <a:r>
                <a:rPr lang="en-US" sz="2000" dirty="0">
                  <a:solidFill>
                    <a:schemeClr val="tx2"/>
                  </a:solidFill>
                  <a:latin typeface="Arial Regular" charset="0"/>
                </a:rPr>
                <a:t>Pipe length</a:t>
              </a:r>
            </a:p>
            <a:p>
              <a:pPr marL="285750" indent="-285750">
                <a:buClr>
                  <a:schemeClr val="tx2"/>
                </a:buClr>
                <a:buFont typeface="Arial" panose="020B0604020202020204" pitchFamily="34" charset="0"/>
                <a:buChar char="•"/>
              </a:pPr>
              <a:r>
                <a:rPr lang="en-US" sz="2000" dirty="0">
                  <a:solidFill>
                    <a:schemeClr val="tx2"/>
                  </a:solidFill>
                  <a:latin typeface="Arial Regular" charset="0"/>
                </a:rPr>
                <a:t>Line pressure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Flow rate</a:t>
              </a:r>
            </a:p>
          </p:txBody>
        </p:sp>
      </p:grpSp>
    </p:spTree>
    <p:extLst>
      <p:ext uri="{BB962C8B-B14F-4D97-AF65-F5344CB8AC3E}">
        <p14:creationId xmlns:p14="http://schemas.microsoft.com/office/powerpoint/2010/main" val="72063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648700" cy="1338828"/>
          </a:xfrm>
        </p:spPr>
        <p:txBody>
          <a:bodyPr/>
          <a:lstStyle/>
          <a:p>
            <a:r>
              <a:rPr lang="en-US" dirty="0">
                <a:solidFill>
                  <a:schemeClr val="accent1"/>
                </a:solidFill>
              </a:rPr>
              <a:t>design &amp; specify</a:t>
            </a:r>
            <a:br>
              <a:rPr lang="en-US" dirty="0"/>
            </a:br>
            <a:r>
              <a:rPr lang="en-US" dirty="0"/>
              <a:t>Shoktrol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16</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4" name="Group 13"/>
          <p:cNvGrpSpPr/>
          <p:nvPr/>
        </p:nvGrpSpPr>
        <p:grpSpPr>
          <a:xfrm>
            <a:off x="990600" y="2476500"/>
            <a:ext cx="7672858" cy="1075832"/>
            <a:chOff x="7848600" y="5084128"/>
            <a:chExt cx="7672858" cy="1075832"/>
          </a:xfrm>
        </p:grpSpPr>
        <p:grpSp>
          <p:nvGrpSpPr>
            <p:cNvPr id="15" name="Group 14"/>
            <p:cNvGrpSpPr/>
            <p:nvPr/>
          </p:nvGrpSpPr>
          <p:grpSpPr>
            <a:xfrm>
              <a:off x="7848600" y="5084128"/>
              <a:ext cx="7380759" cy="646331"/>
              <a:chOff x="7467600" y="5557807"/>
              <a:chExt cx="7380759" cy="646331"/>
            </a:xfrm>
          </p:grpSpPr>
          <p:sp>
            <p:nvSpPr>
              <p:cNvPr id="17" name="TextBox 16"/>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sizing example</a:t>
                </a:r>
                <a:endParaRPr lang="uk-UA" sz="3600" dirty="0">
                  <a:solidFill>
                    <a:schemeClr val="accent1"/>
                  </a:solidFill>
                  <a:latin typeface="Arial Narrow Regular" charset="0"/>
                </a:endParaRPr>
              </a:p>
            </p:txBody>
          </p:sp>
          <p:cxnSp>
            <p:nvCxnSpPr>
              <p:cNvPr id="18" name="Straight Connector 1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279996" y="5759850"/>
              <a:ext cx="7241462" cy="400110"/>
            </a:xfrm>
            <a:prstGeom prst="rect">
              <a:avLst/>
            </a:prstGeom>
            <a:noFill/>
          </p:spPr>
          <p:txBody>
            <a:bodyPr wrap="square" rtlCol="0">
              <a:spAutoFit/>
            </a:bodyPr>
            <a:lstStyle/>
            <a:p>
              <a:pPr marL="285750" indent="-285750">
                <a:buClr>
                  <a:schemeClr val="tx2"/>
                </a:buClr>
                <a:buFont typeface="Arial" panose="020B0604020202020204" pitchFamily="34" charset="0"/>
                <a:buChar char="•"/>
              </a:pPr>
              <a:endParaRPr lang="en-US" sz="2000" dirty="0">
                <a:solidFill>
                  <a:schemeClr val="tx2"/>
                </a:solidFill>
                <a:latin typeface="Arial Regular" charset="0"/>
              </a:endParaRPr>
            </a:p>
          </p:txBody>
        </p:sp>
      </p:grpSp>
      <p:pic>
        <p:nvPicPr>
          <p:cNvPr id="19" name="Picture 2"/>
          <p:cNvPicPr>
            <a:picLocks noChangeAspect="1" noChangeArrowheads="1"/>
          </p:cNvPicPr>
          <p:nvPr/>
        </p:nvPicPr>
        <p:blipFill>
          <a:blip r:embed="rId2" cstate="print"/>
          <a:srcRect/>
          <a:stretch>
            <a:fillRect/>
          </a:stretch>
        </p:blipFill>
        <p:spPr bwMode="auto">
          <a:xfrm>
            <a:off x="1240630" y="3358223"/>
            <a:ext cx="6043201" cy="4150725"/>
          </a:xfrm>
          <a:prstGeom prst="rect">
            <a:avLst/>
          </a:prstGeom>
          <a:noFill/>
          <a:ln w="9525">
            <a:noFill/>
            <a:miter lim="800000"/>
            <a:headEnd/>
            <a:tailEnd/>
          </a:ln>
        </p:spPr>
      </p:pic>
      <p:pic>
        <p:nvPicPr>
          <p:cNvPr id="20" name="Picture 3"/>
          <p:cNvPicPr>
            <a:picLocks noChangeAspect="1" noChangeArrowheads="1"/>
          </p:cNvPicPr>
          <p:nvPr/>
        </p:nvPicPr>
        <p:blipFill>
          <a:blip r:embed="rId3" cstate="print"/>
          <a:srcRect/>
          <a:stretch>
            <a:fillRect/>
          </a:stretch>
        </p:blipFill>
        <p:spPr bwMode="auto">
          <a:xfrm>
            <a:off x="7543800" y="3358223"/>
            <a:ext cx="6400800" cy="4848001"/>
          </a:xfrm>
          <a:prstGeom prst="rect">
            <a:avLst/>
          </a:prstGeom>
          <a:noFill/>
          <a:ln w="9525">
            <a:noFill/>
            <a:miter lim="800000"/>
            <a:headEnd/>
            <a:tailEnd/>
          </a:ln>
        </p:spPr>
      </p:pic>
      <p:pic>
        <p:nvPicPr>
          <p:cNvPr id="21" name="Picture 4"/>
          <p:cNvPicPr>
            <a:picLocks noChangeAspect="1" noChangeArrowheads="1"/>
          </p:cNvPicPr>
          <p:nvPr/>
        </p:nvPicPr>
        <p:blipFill>
          <a:blip r:embed="rId4" cstate="print"/>
          <a:srcRect/>
          <a:stretch>
            <a:fillRect/>
          </a:stretch>
        </p:blipFill>
        <p:spPr bwMode="auto">
          <a:xfrm>
            <a:off x="1240630" y="8104743"/>
            <a:ext cx="6043201" cy="1171200"/>
          </a:xfrm>
          <a:prstGeom prst="rect">
            <a:avLst/>
          </a:prstGeom>
          <a:noFill/>
          <a:ln w="9525">
            <a:noFill/>
            <a:miter lim="800000"/>
            <a:headEnd/>
            <a:tailEnd/>
          </a:ln>
        </p:spPr>
      </p:pic>
    </p:spTree>
    <p:extLst>
      <p:ext uri="{BB962C8B-B14F-4D97-AF65-F5344CB8AC3E}">
        <p14:creationId xmlns:p14="http://schemas.microsoft.com/office/powerpoint/2010/main" val="69276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0782300" cy="1962076"/>
          </a:xfrm>
        </p:spPr>
        <p:txBody>
          <a:bodyPr/>
          <a:lstStyle/>
          <a:p>
            <a:r>
              <a:rPr lang="en-US" dirty="0">
                <a:solidFill>
                  <a:schemeClr val="accent1"/>
                </a:solidFill>
              </a:rPr>
              <a:t>design &amp; specify</a:t>
            </a:r>
            <a:br>
              <a:rPr lang="en-US" dirty="0"/>
            </a:br>
            <a:r>
              <a:rPr lang="en-US" dirty="0"/>
              <a:t>Accumutrol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17</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4" name="Group 13"/>
          <p:cNvGrpSpPr/>
          <p:nvPr/>
        </p:nvGrpSpPr>
        <p:grpSpPr>
          <a:xfrm>
            <a:off x="990600" y="2476500"/>
            <a:ext cx="7672858" cy="2306938"/>
            <a:chOff x="7848600" y="5084128"/>
            <a:chExt cx="7672858" cy="2306938"/>
          </a:xfrm>
        </p:grpSpPr>
        <p:grpSp>
          <p:nvGrpSpPr>
            <p:cNvPr id="15" name="Group 14"/>
            <p:cNvGrpSpPr/>
            <p:nvPr/>
          </p:nvGrpSpPr>
          <p:grpSpPr>
            <a:xfrm>
              <a:off x="7848600" y="5084128"/>
              <a:ext cx="7380759" cy="646331"/>
              <a:chOff x="7467600" y="5557807"/>
              <a:chExt cx="7380759" cy="646331"/>
            </a:xfrm>
          </p:grpSpPr>
          <p:sp>
            <p:nvSpPr>
              <p:cNvPr id="17" name="TextBox 16"/>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sizing </a:t>
                </a:r>
                <a:endParaRPr lang="uk-UA" sz="3600" dirty="0">
                  <a:solidFill>
                    <a:schemeClr val="accent1"/>
                  </a:solidFill>
                  <a:latin typeface="Arial Narrow Regular" charset="0"/>
                </a:endParaRPr>
              </a:p>
            </p:txBody>
          </p:sp>
          <p:cxnSp>
            <p:nvCxnSpPr>
              <p:cNvPr id="18" name="Straight Connector 1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279996" y="5759850"/>
              <a:ext cx="7241462" cy="1631216"/>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Pipe diameter</a:t>
              </a:r>
            </a:p>
            <a:p>
              <a:pPr marL="285750" indent="-285750">
                <a:buClr>
                  <a:schemeClr val="tx2"/>
                </a:buClr>
                <a:buFont typeface="Arial" panose="020B0604020202020204" pitchFamily="34" charset="0"/>
                <a:buChar char="•"/>
              </a:pPr>
              <a:r>
                <a:rPr lang="en-US" sz="2000" dirty="0">
                  <a:solidFill>
                    <a:schemeClr val="tx2"/>
                  </a:solidFill>
                  <a:latin typeface="Arial Regular" charset="0"/>
                </a:rPr>
                <a:t>Pipe length</a:t>
              </a:r>
            </a:p>
            <a:p>
              <a:pPr marL="285750" indent="-285750">
                <a:buClr>
                  <a:schemeClr val="tx2"/>
                </a:buClr>
                <a:buFont typeface="Arial" panose="020B0604020202020204" pitchFamily="34" charset="0"/>
                <a:buChar char="•"/>
              </a:pPr>
              <a:r>
                <a:rPr lang="en-US" sz="2000" dirty="0">
                  <a:solidFill>
                    <a:schemeClr val="tx2"/>
                  </a:solidFill>
                  <a:latin typeface="Arial Regular" charset="0"/>
                </a:rPr>
                <a:t>Line pressure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Flow rate</a:t>
              </a:r>
            </a:p>
            <a:p>
              <a:pPr marL="285750" indent="-285750">
                <a:buClr>
                  <a:schemeClr val="tx2"/>
                </a:buClr>
                <a:buFont typeface="Arial" panose="020B0604020202020204" pitchFamily="34" charset="0"/>
                <a:buChar char="•"/>
              </a:pPr>
              <a:endParaRPr lang="en-US" sz="2000" dirty="0">
                <a:solidFill>
                  <a:schemeClr val="tx2"/>
                </a:solidFill>
                <a:latin typeface="Arial Regular" charset="0"/>
              </a:endParaRPr>
            </a:p>
          </p:txBody>
        </p:sp>
      </p:grpSp>
      <p:pic>
        <p:nvPicPr>
          <p:cNvPr id="19" name="Picture 2"/>
          <p:cNvPicPr>
            <a:picLocks noChangeAspect="1" noChangeArrowheads="1"/>
          </p:cNvPicPr>
          <p:nvPr/>
        </p:nvPicPr>
        <p:blipFill>
          <a:blip r:embed="rId2" cstate="print"/>
          <a:srcRect/>
          <a:stretch>
            <a:fillRect/>
          </a:stretch>
        </p:blipFill>
        <p:spPr bwMode="auto">
          <a:xfrm>
            <a:off x="5814972" y="1844932"/>
            <a:ext cx="12155905" cy="8181860"/>
          </a:xfrm>
          <a:prstGeom prst="rect">
            <a:avLst/>
          </a:prstGeom>
          <a:noFill/>
          <a:ln w="9525">
            <a:noFill/>
            <a:miter lim="800000"/>
            <a:headEnd/>
            <a:tailEnd/>
          </a:ln>
        </p:spPr>
      </p:pic>
    </p:spTree>
    <p:extLst>
      <p:ext uri="{BB962C8B-B14F-4D97-AF65-F5344CB8AC3E}">
        <p14:creationId xmlns:p14="http://schemas.microsoft.com/office/powerpoint/2010/main" val="404047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182100" cy="1962076"/>
          </a:xfrm>
        </p:spPr>
        <p:txBody>
          <a:bodyPr/>
          <a:lstStyle/>
          <a:p>
            <a:r>
              <a:rPr lang="en-US" dirty="0">
                <a:solidFill>
                  <a:schemeClr val="accent1"/>
                </a:solidFill>
              </a:rPr>
              <a:t>design &amp; specify</a:t>
            </a:r>
            <a:br>
              <a:rPr lang="en-US" dirty="0"/>
            </a:br>
            <a:r>
              <a:rPr lang="en-US" dirty="0"/>
              <a:t>2950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18</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0" name="Picture 9"/>
          <p:cNvPicPr>
            <a:picLocks noChangeAspect="1"/>
          </p:cNvPicPr>
          <p:nvPr/>
        </p:nvPicPr>
        <p:blipFill rotWithShape="1">
          <a:blip r:embed="rId2"/>
          <a:srcRect l="4166" t="10000" r="51458" b="54074"/>
          <a:stretch/>
        </p:blipFill>
        <p:spPr>
          <a:xfrm>
            <a:off x="876299" y="2275740"/>
            <a:ext cx="17020349" cy="7751051"/>
          </a:xfrm>
          <a:prstGeom prst="rect">
            <a:avLst/>
          </a:prstGeom>
        </p:spPr>
      </p:pic>
    </p:spTree>
    <p:extLst>
      <p:ext uri="{BB962C8B-B14F-4D97-AF65-F5344CB8AC3E}">
        <p14:creationId xmlns:p14="http://schemas.microsoft.com/office/powerpoint/2010/main" val="381461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648700" cy="1962076"/>
          </a:xfrm>
        </p:spPr>
        <p:txBody>
          <a:bodyPr/>
          <a:lstStyle/>
          <a:p>
            <a:r>
              <a:rPr lang="en-US" dirty="0">
                <a:solidFill>
                  <a:schemeClr val="accent1"/>
                </a:solidFill>
              </a:rPr>
              <a:t>design &amp; specify</a:t>
            </a:r>
            <a:br>
              <a:rPr lang="en-US" dirty="0"/>
            </a:br>
            <a:r>
              <a:rPr lang="en-US" dirty="0"/>
              <a:t>2950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19</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4" name="Picture 3"/>
          <p:cNvPicPr>
            <a:picLocks noChangeAspect="1"/>
          </p:cNvPicPr>
          <p:nvPr/>
        </p:nvPicPr>
        <p:blipFill rotWithShape="1">
          <a:blip r:embed="rId2"/>
          <a:srcRect l="5000" t="9629" r="52291" b="69970"/>
          <a:stretch/>
        </p:blipFill>
        <p:spPr>
          <a:xfrm>
            <a:off x="685800" y="2476500"/>
            <a:ext cx="17015732" cy="4572000"/>
          </a:xfrm>
          <a:prstGeom prst="rect">
            <a:avLst/>
          </a:prstGeom>
        </p:spPr>
      </p:pic>
    </p:spTree>
    <p:extLst>
      <p:ext uri="{BB962C8B-B14F-4D97-AF65-F5344CB8AC3E}">
        <p14:creationId xmlns:p14="http://schemas.microsoft.com/office/powerpoint/2010/main" val="427266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277100"/>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420100" cy="1962076"/>
          </a:xfrm>
        </p:spPr>
        <p:txBody>
          <a:bodyPr/>
          <a:lstStyle/>
          <a:p>
            <a:r>
              <a:rPr lang="en-US" dirty="0">
                <a:solidFill>
                  <a:schemeClr val="accent1"/>
                </a:solidFill>
              </a:rPr>
              <a:t>design &amp; specify</a:t>
            </a:r>
            <a:br>
              <a:rPr lang="en-US" dirty="0"/>
            </a:br>
            <a:r>
              <a:rPr lang="en-US" dirty="0"/>
              <a:t>2950 water hammer arrestors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20</a:t>
            </a:fld>
            <a:endParaRPr lang="en-US" b="0" dirty="0">
              <a:latin typeface="Arial Regular" charset="0"/>
            </a:endParaRPr>
          </a:p>
        </p:txBody>
      </p:sp>
      <p:sp>
        <p:nvSpPr>
          <p:cNvPr id="11" name="Rectangle 10"/>
          <p:cNvSpPr/>
          <p:nvPr/>
        </p:nvSpPr>
        <p:spPr>
          <a:xfrm>
            <a:off x="381000" y="9072684"/>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15240000" y="9050708"/>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 name="Picture 4"/>
          <p:cNvPicPr>
            <a:picLocks noChangeAspect="1"/>
          </p:cNvPicPr>
          <p:nvPr/>
        </p:nvPicPr>
        <p:blipFill rotWithShape="1">
          <a:blip r:embed="rId2"/>
          <a:srcRect l="6458" t="13063" r="52292" b="54815"/>
          <a:stretch/>
        </p:blipFill>
        <p:spPr>
          <a:xfrm>
            <a:off x="850899" y="2454613"/>
            <a:ext cx="17286965" cy="7572179"/>
          </a:xfrm>
          <a:prstGeom prst="rect">
            <a:avLst/>
          </a:prstGeom>
        </p:spPr>
      </p:pic>
    </p:spTree>
    <p:extLst>
      <p:ext uri="{BB962C8B-B14F-4D97-AF65-F5344CB8AC3E}">
        <p14:creationId xmlns:p14="http://schemas.microsoft.com/office/powerpoint/2010/main" val="3456491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4429" b="34429"/>
          <a:stretch>
            <a:fillRect/>
          </a:stretch>
        </p:blipFill>
        <p:spPr/>
      </p:pic>
      <p:sp>
        <p:nvSpPr>
          <p:cNvPr id="15" name="Rectangle 14"/>
          <p:cNvSpPr/>
          <p:nvPr/>
        </p:nvSpPr>
        <p:spPr>
          <a:xfrm>
            <a:off x="0" y="-31173"/>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4419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Industrial, commercial, or residential use</a:t>
            </a:r>
          </a:p>
          <a:p>
            <a:pPr marL="0" indent="0">
              <a:buFont typeface="Arial" panose="020B0604020202020204" pitchFamily="34" charset="0"/>
              <a:buNone/>
            </a:pPr>
            <a:r>
              <a:rPr lang="en-US" sz="2000" b="1" dirty="0">
                <a:solidFill>
                  <a:schemeClr val="bg2"/>
                </a:solidFill>
                <a:latin typeface="Arial Narrow Regular"/>
              </a:rPr>
              <a:t>B. Sizing and installation</a:t>
            </a:r>
          </a:p>
          <a:p>
            <a:pPr marL="0" indent="0">
              <a:buFont typeface="Arial" panose="020B0604020202020204" pitchFamily="34" charset="0"/>
              <a:buNone/>
            </a:pPr>
            <a:r>
              <a:rPr lang="en-US" sz="2000" b="1" dirty="0">
                <a:solidFill>
                  <a:schemeClr val="bg2"/>
                </a:solidFill>
                <a:latin typeface="Arial Narrow Regular"/>
              </a:rPr>
              <a:t>C. Finish</a:t>
            </a:r>
          </a:p>
          <a:p>
            <a:pPr marL="0" indent="0">
              <a:buNone/>
            </a:pPr>
            <a:r>
              <a:rPr lang="en-US" sz="2000" b="1" dirty="0">
                <a:solidFill>
                  <a:schemeClr val="bg2"/>
                </a:solidFill>
                <a:latin typeface="Arial Narrow Regular"/>
              </a:rPr>
              <a:t>D. Is maintenance or product life a concern?</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88054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22</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01828485"/>
              </p:ext>
            </p:extLst>
          </p:nvPr>
        </p:nvGraphicFramePr>
        <p:xfrm>
          <a:off x="5943600" y="6743700"/>
          <a:ext cx="12344400" cy="3511384"/>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MasterSpec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a:t>
                      </a:r>
                      <a:r>
                        <a:rPr lang="en-US" sz="1200" b="0" i="0" baseline="0" dirty="0">
                          <a:solidFill>
                            <a:schemeClr val="accent1"/>
                          </a:solidFill>
                          <a:latin typeface="Arial Regular" charset="0"/>
                        </a:rPr>
                        <a:t> spec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Technical Resources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specs, calculation sheets, engineering</a:t>
                      </a:r>
                      <a:r>
                        <a:rPr lang="en-US" sz="1200" b="0" i="0" baseline="0" dirty="0">
                          <a:solidFill>
                            <a:schemeClr val="accent1"/>
                          </a:solidFill>
                          <a:latin typeface="Arial Regular" charset="0"/>
                        </a:rPr>
                        <a:t> guides, sizing and selections, materials and finishes, installation +</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3489985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23</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Retrofit Options</a:t>
              </a:r>
            </a:p>
            <a:p>
              <a:pPr algn="ctr"/>
              <a:r>
                <a:rPr lang="en-US" sz="2000" dirty="0">
                  <a:solidFill>
                    <a:schemeClr val="tx2"/>
                  </a:solidFill>
                  <a:latin typeface="Arial Narrow" panose="020B0606020202030204" pitchFamily="34" charset="0"/>
                </a:rPr>
                <a:t>Compact Design Options</a:t>
              </a:r>
            </a:p>
            <a:p>
              <a:pPr algn="ctr"/>
              <a:r>
                <a:rPr lang="en-US" sz="2000" dirty="0">
                  <a:solidFill>
                    <a:schemeClr val="tx2"/>
                  </a:solidFill>
                  <a:latin typeface="Arial Narrow" panose="020B0606020202030204" pitchFamily="34" charset="0"/>
                </a:rPr>
                <a:t>Low Maintenance</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020675"/>
            <a:chOff x="12553951" y="3695700"/>
            <a:chExt cx="429962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High Performance</a:t>
              </a:r>
            </a:p>
            <a:p>
              <a:pPr algn="ctr"/>
              <a:r>
                <a:rPr lang="en-US" sz="2000" dirty="0">
                  <a:solidFill>
                    <a:schemeClr val="tx2"/>
                  </a:solidFill>
                  <a:latin typeface="Arial Narrow" panose="020B0606020202030204" pitchFamily="34" charset="0"/>
                </a:rPr>
                <a:t>Product Durability</a:t>
              </a:r>
            </a:p>
            <a:p>
              <a:pPr algn="ctr"/>
              <a:r>
                <a:rPr lang="en-US" sz="2000" dirty="0">
                  <a:solidFill>
                    <a:schemeClr val="tx2"/>
                  </a:solidFill>
                  <a:latin typeface="Arial Narrow" panose="020B0606020202030204" pitchFamily="34" charset="0"/>
                </a:rPr>
                <a:t>Space Efficient Options</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616255886"/>
              </p:ext>
            </p:extLst>
          </p:nvPr>
        </p:nvGraphicFramePr>
        <p:xfrm>
          <a:off x="685800" y="5737860"/>
          <a:ext cx="4841696" cy="10058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Arial Narrow" panose="020B0606020202030204" pitchFamily="34" charset="0"/>
                        </a:rPr>
                        <a:t>Durable</a:t>
                      </a:r>
                      <a:r>
                        <a:rPr lang="en-US" sz="2000" b="0" i="0" baseline="0" dirty="0">
                          <a:solidFill>
                            <a:schemeClr val="tx2"/>
                          </a:solidFill>
                          <a:latin typeface="Arial Narrow" panose="020B0606020202030204" pitchFamily="34" charset="0"/>
                        </a:rPr>
                        <a:t> Construction</a:t>
                      </a:r>
                      <a:endParaRPr lang="en-US" sz="2000" b="0" i="0" dirty="0">
                        <a:solidFill>
                          <a:schemeClr val="tx2"/>
                        </a:solidFill>
                        <a:latin typeface="Arial Narrow" panose="020B0606020202030204" pitchFamily="34" charset="0"/>
                      </a:endParaRPr>
                    </a:p>
                    <a:p>
                      <a:pPr algn="ctr"/>
                      <a:r>
                        <a:rPr lang="en-US" sz="2000" b="0" i="0" dirty="0">
                          <a:solidFill>
                            <a:schemeClr val="tx2"/>
                          </a:solidFill>
                          <a:latin typeface="Arial Narrow" panose="020B0606020202030204" pitchFamily="34" charset="0"/>
                        </a:rPr>
                        <a:t>Effective</a:t>
                      </a:r>
                      <a:r>
                        <a:rPr lang="en-US" sz="2000" b="0" i="0" baseline="0" dirty="0">
                          <a:solidFill>
                            <a:schemeClr val="tx2"/>
                          </a:solidFill>
                          <a:latin typeface="Arial Narrow" panose="020B0606020202030204" pitchFamily="34" charset="0"/>
                        </a:rPr>
                        <a:t> Noise Control</a:t>
                      </a:r>
                    </a:p>
                    <a:p>
                      <a:pPr algn="ctr"/>
                      <a:r>
                        <a:rPr lang="en-US" sz="2000" b="0" i="0" baseline="0" dirty="0">
                          <a:solidFill>
                            <a:schemeClr val="tx2"/>
                          </a:solidFill>
                          <a:latin typeface="Arial Narrow" panose="020B0606020202030204" pitchFamily="34" charset="0"/>
                        </a:rPr>
                        <a:t>Lead-Free</a:t>
                      </a:r>
                      <a:endParaRPr lang="uk-UA" sz="20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25</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570482"/>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400" dirty="0">
                <a:solidFill>
                  <a:schemeClr val="tx2"/>
                </a:solidFill>
                <a:latin typeface="Arial Narrow Regular"/>
              </a:rPr>
              <a:t>facebook.com</a:t>
            </a:r>
            <a:r>
              <a:rPr lang="en-US" sz="2400" dirty="0">
                <a:latin typeface="Arial Narrow Regular"/>
              </a:rPr>
              <a:t>/</a:t>
            </a:r>
            <a:r>
              <a:rPr lang="en-US" sz="2400" dirty="0" err="1">
                <a:latin typeface="Arial Narrow Regular"/>
              </a:rPr>
              <a:t>ZurnIndustries</a:t>
            </a:r>
            <a:r>
              <a:rPr lang="en-US" sz="2400" dirty="0">
                <a:latin typeface="Arial Narrow Regular"/>
              </a:rPr>
              <a:t> </a:t>
            </a:r>
          </a:p>
          <a:p>
            <a:r>
              <a:rPr lang="en-US" sz="2400" dirty="0">
                <a:solidFill>
                  <a:schemeClr val="tx2"/>
                </a:solidFill>
                <a:latin typeface="Arial Narrow Regular"/>
              </a:rPr>
              <a:t>twitter.com</a:t>
            </a:r>
            <a:r>
              <a:rPr lang="en-US" sz="2400" dirty="0">
                <a:latin typeface="Arial Narrow Regular"/>
              </a:rPr>
              <a:t>/</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linkedin.com</a:t>
            </a:r>
            <a:r>
              <a:rPr lang="en-US" sz="2400" dirty="0">
                <a:latin typeface="Arial Narrow Regular"/>
              </a:rPr>
              <a:t>/company/</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youtube.com</a:t>
            </a:r>
            <a:r>
              <a:rPr lang="en-US" sz="2400" dirty="0">
                <a:latin typeface="Arial Narrow Regular"/>
              </a:rPr>
              <a:t>/</a:t>
            </a:r>
            <a:r>
              <a:rPr lang="en-US" sz="2400" dirty="0" err="1">
                <a:latin typeface="Arial Narrow Regular"/>
              </a:rPr>
              <a:t>ZurnIndustriesLLC</a:t>
            </a:r>
            <a:endParaRPr lang="en-US" sz="2400" dirty="0">
              <a:latin typeface="Arial Narrow Regular"/>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59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599" y="3522678"/>
            <a:ext cx="8515351" cy="3625825"/>
            <a:chOff x="144063" y="4050159"/>
            <a:chExt cx="7655943"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3" y="4050159"/>
              <a:ext cx="7655943" cy="2554545"/>
            </a:xfrm>
            <a:prstGeom prst="rect">
              <a:avLst/>
            </a:prstGeom>
            <a:noFill/>
          </p:spPr>
          <p:txBody>
            <a:bodyPr wrap="square" rtlCol="0">
              <a:spAutoFit/>
            </a:bodyPr>
            <a:lstStyle/>
            <a:p>
              <a:r>
                <a:rPr lang="en-US" sz="2400" dirty="0">
                  <a:solidFill>
                    <a:schemeClr val="bg2"/>
                  </a:solidFill>
                  <a:latin typeface="Arial Narrow Regular"/>
                </a:rPr>
                <a:t>For building owners, engineers, and contractors,</a:t>
              </a:r>
            </a:p>
            <a:p>
              <a:r>
                <a:rPr lang="en-US" sz="2400" dirty="0">
                  <a:solidFill>
                    <a:schemeClr val="bg2"/>
                  </a:solidFill>
                  <a:latin typeface="Arial Narrow Regular"/>
                </a:rPr>
                <a:t>Zurn Industries provides water hammer arrestors</a:t>
              </a:r>
            </a:p>
            <a:p>
              <a:r>
                <a:rPr lang="en-US" sz="2400" dirty="0">
                  <a:solidFill>
                    <a:schemeClr val="bg2"/>
                  </a:solidFill>
                  <a:latin typeface="Arial Narrow Regular"/>
                </a:rPr>
                <a:t>that protect water lines and absorb loud knocking sounds in pipes caused by over-pressure after the sudden shut off </a:t>
              </a:r>
            </a:p>
            <a:p>
              <a:r>
                <a:rPr lang="en-US" sz="2400" dirty="0">
                  <a:solidFill>
                    <a:schemeClr val="bg2"/>
                  </a:solidFill>
                  <a:latin typeface="Arial Narrow Regular"/>
                </a:rPr>
                <a:t>of water flow, preventing damage to plumbing pipes</a:t>
              </a:r>
            </a:p>
            <a:p>
              <a:endParaRPr lang="en-US" sz="2000" dirty="0">
                <a:solidFill>
                  <a:schemeClr val="bg2"/>
                </a:solidFill>
                <a:latin typeface="Arial Narrow Regular"/>
              </a:endParaRPr>
            </a:p>
            <a:p>
              <a:endParaRPr lang="en-US" sz="2000" dirty="0">
                <a:solidFill>
                  <a:schemeClr val="bg2"/>
                </a:solidFill>
              </a:endParaRPr>
            </a:p>
          </p:txBody>
        </p:sp>
      </p:gr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59870" y="1347744"/>
            <a:ext cx="8502192" cy="8926556"/>
          </a:xfrm>
          <a:prstGeom prst="rect">
            <a:avLst/>
          </a:prstGeom>
        </p:spPr>
      </p:pic>
      <p:sp>
        <p:nvSpPr>
          <p:cNvPr id="9" name="TextBox 8"/>
          <p:cNvSpPr txBox="1"/>
          <p:nvPr/>
        </p:nvSpPr>
        <p:spPr>
          <a:xfrm>
            <a:off x="9855093" y="567626"/>
            <a:ext cx="6832707" cy="707886"/>
          </a:xfrm>
          <a:prstGeom prst="rect">
            <a:avLst/>
          </a:prstGeom>
          <a:noFill/>
        </p:spPr>
        <p:txBody>
          <a:bodyPr wrap="square" rtlCol="0">
            <a:spAutoFit/>
          </a:bodyPr>
          <a:lstStyle/>
          <a:p>
            <a:r>
              <a:rPr lang="en-US" sz="2000" dirty="0">
                <a:latin typeface="Arial Narrow Regular"/>
              </a:rPr>
              <a:t>Z1700 stainless steel (lead-free) Shoktrol water hammer arrestor, with hermetically (airtight) sealed bellows</a:t>
            </a:r>
          </a:p>
        </p:txBody>
      </p:sp>
    </p:spTree>
    <p:extLst>
      <p:ext uri="{BB962C8B-B14F-4D97-AF65-F5344CB8AC3E}">
        <p14:creationId xmlns:p14="http://schemas.microsoft.com/office/powerpoint/2010/main" val="239981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installation.”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3810000" y="7985554"/>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cxnSp>
        <p:nvCxnSpPr>
          <p:cNvPr id="46" name="Straight Connector 45"/>
          <p:cNvCxnSpPr>
            <a:stCxn id="30" idx="4"/>
            <a:endCxn id="53" idx="0"/>
          </p:cNvCxnSpPr>
          <p:nvPr/>
        </p:nvCxnSpPr>
        <p:spPr>
          <a:xfrm>
            <a:off x="125349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1165086"/>
            <a:chOff x="10058400" y="2933700"/>
            <a:chExt cx="8686800" cy="1165086"/>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backflow surge occurs</a:t>
              </a:r>
              <a:endParaRPr lang="uk-UA" sz="3200" dirty="0">
                <a:latin typeface="Arial Narrow Regular" charset="0"/>
              </a:endParaRPr>
            </a:p>
          </p:txBody>
        </p:sp>
        <p:sp>
          <p:nvSpPr>
            <p:cNvPr id="40" name="TextBox 39"/>
            <p:cNvSpPr txBox="1"/>
            <p:nvPr/>
          </p:nvSpPr>
          <p:spPr>
            <a:xfrm>
              <a:off x="13373100" y="3390900"/>
              <a:ext cx="4991100" cy="707886"/>
            </a:xfrm>
            <a:prstGeom prst="rect">
              <a:avLst/>
            </a:prstGeom>
            <a:noFill/>
          </p:spPr>
          <p:txBody>
            <a:bodyPr wrap="square" rtlCol="0">
              <a:spAutoFit/>
            </a:bodyPr>
            <a:lstStyle/>
            <a:p>
              <a:r>
                <a:rPr lang="en-US" sz="2000" dirty="0">
                  <a:solidFill>
                    <a:schemeClr val="tx2"/>
                  </a:solidFill>
                  <a:latin typeface="Arial Regular" charset="0"/>
                </a:rPr>
                <a:t>A sudden shut off of water flow causes backflow surges and increased pressure</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305800" cy="1479601"/>
            <a:chOff x="10058400" y="2933700"/>
            <a:chExt cx="8305800" cy="1479601"/>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piston goes up</a:t>
              </a:r>
              <a:endParaRPr lang="uk-UA" sz="3200" dirty="0">
                <a:latin typeface="Arial Narrow Regular" charset="0"/>
              </a:endParaRPr>
            </a:p>
          </p:txBody>
        </p:sp>
        <p:sp>
          <p:nvSpPr>
            <p:cNvPr id="55" name="TextBox 54"/>
            <p:cNvSpPr txBox="1"/>
            <p:nvPr/>
          </p:nvSpPr>
          <p:spPr>
            <a:xfrm>
              <a:off x="13411201" y="3397638"/>
              <a:ext cx="4952999" cy="1015663"/>
            </a:xfrm>
            <a:prstGeom prst="rect">
              <a:avLst/>
            </a:prstGeom>
            <a:noFill/>
          </p:spPr>
          <p:txBody>
            <a:bodyPr wrap="square" rtlCol="0">
              <a:spAutoFit/>
            </a:bodyPr>
            <a:lstStyle/>
            <a:p>
              <a:r>
                <a:rPr lang="en-US" sz="2000" dirty="0">
                  <a:solidFill>
                    <a:schemeClr val="tx2"/>
                  </a:solidFill>
                  <a:latin typeface="Arial Regular" charset="0"/>
                </a:rPr>
                <a:t>Pressured backflow water pushes the piston spring up into the air bladder, absorbing the force of moving water</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305800" cy="1794115"/>
            <a:chOff x="10058400" y="2933700"/>
            <a:chExt cx="8305800" cy="1794115"/>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piston returns down</a:t>
              </a:r>
              <a:endParaRPr lang="uk-UA" sz="3200" dirty="0">
                <a:latin typeface="Arial Narrow Regular" charset="0"/>
              </a:endParaRPr>
            </a:p>
          </p:txBody>
        </p:sp>
        <p:sp>
          <p:nvSpPr>
            <p:cNvPr id="60" name="TextBox 59"/>
            <p:cNvSpPr txBox="1"/>
            <p:nvPr/>
          </p:nvSpPr>
          <p:spPr>
            <a:xfrm>
              <a:off x="13411201" y="3404376"/>
              <a:ext cx="4952999" cy="1323439"/>
            </a:xfrm>
            <a:prstGeom prst="rect">
              <a:avLst/>
            </a:prstGeom>
            <a:noFill/>
          </p:spPr>
          <p:txBody>
            <a:bodyPr wrap="square" rtlCol="0">
              <a:spAutoFit/>
            </a:bodyPr>
            <a:lstStyle/>
            <a:p>
              <a:r>
                <a:rPr lang="en-US" sz="2000" dirty="0">
                  <a:solidFill>
                    <a:schemeClr val="tx2"/>
                  </a:solidFill>
                  <a:latin typeface="Arial Regular" charset="0"/>
                </a:rPr>
                <a:t>Piston returns down when the water returns to normal pressure, thus avoiding the rattling of pipes and loud banging noise (water hammer)</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sp>
        <p:nvSpPr>
          <p:cNvPr id="28" name="Content Placeholder 2"/>
          <p:cNvSpPr txBox="1">
            <a:spLocks/>
          </p:cNvSpPr>
          <p:nvPr/>
        </p:nvSpPr>
        <p:spPr>
          <a:xfrm>
            <a:off x="685800" y="571411"/>
            <a:ext cx="57912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3:31 Video:</a:t>
            </a:r>
          </a:p>
          <a:p>
            <a:pPr marL="0" indent="0">
              <a:buNone/>
            </a:pPr>
            <a:r>
              <a:rPr lang="en-US" sz="1800" dirty="0">
                <a:latin typeface="Arial Narrow" panose="020B0606020202030204" pitchFamily="34" charset="0"/>
                <a:hlinkClick r:id="rId3"/>
              </a:rPr>
              <a:t>Zurn Water Hammer Arrestors – How to Mitigate Water Hammer</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
        <p:nvSpPr>
          <p:cNvPr id="2" name="Rectangle 1"/>
          <p:cNvSpPr/>
          <p:nvPr/>
        </p:nvSpPr>
        <p:spPr>
          <a:xfrm>
            <a:off x="9829800" y="9105900"/>
            <a:ext cx="1752600" cy="965517"/>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3" name="Picture 2"/>
          <p:cNvPicPr>
            <a:picLocks noChangeAspect="1"/>
          </p:cNvPicPr>
          <p:nvPr/>
        </p:nvPicPr>
        <p:blipFill rotWithShape="1">
          <a:blip r:embed="rId4">
            <a:clrChange>
              <a:clrFrom>
                <a:srgbClr val="FFFFFF"/>
              </a:clrFrom>
              <a:clrTo>
                <a:srgbClr val="FFFFFF">
                  <a:alpha val="0"/>
                </a:srgbClr>
              </a:clrTo>
            </a:clrChange>
          </a:blip>
          <a:srcRect l="85834" t="47242" r="4292" b="16142"/>
          <a:stretch/>
        </p:blipFill>
        <p:spPr>
          <a:xfrm>
            <a:off x="361951" y="3314700"/>
            <a:ext cx="9315449" cy="6477000"/>
          </a:xfrm>
          <a:prstGeom prst="rect">
            <a:avLst/>
          </a:prstGeom>
          <a:ln>
            <a:noFill/>
          </a:ln>
        </p:spPr>
      </p:pic>
      <p:sp>
        <p:nvSpPr>
          <p:cNvPr id="5" name="Rectangle 4"/>
          <p:cNvSpPr/>
          <p:nvPr/>
        </p:nvSpPr>
        <p:spPr>
          <a:xfrm>
            <a:off x="4495800" y="6743700"/>
            <a:ext cx="1371600" cy="60960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392146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5800" y="113851"/>
            <a:ext cx="2861852" cy="10173150"/>
          </a:xfrm>
          <a:prstGeom prst="rect">
            <a:avLst/>
          </a:prstGeom>
        </p:spPr>
      </p:pic>
      <p:sp>
        <p:nvSpPr>
          <p:cNvPr id="15" name="Rectangle 14"/>
          <p:cNvSpPr/>
          <p:nvPr/>
        </p:nvSpPr>
        <p:spPr>
          <a:xfrm>
            <a:off x="-13063" y="-9268"/>
            <a:ext cx="11900263"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3340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 Zurn water hammer arrestors function?</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Place the following in the correct order:</a:t>
            </a:r>
          </a:p>
          <a:p>
            <a:pPr marL="514350" indent="-514350">
              <a:buFont typeface="+mj-lt"/>
              <a:buAutoNum type="alphaUcPeriod"/>
            </a:pPr>
            <a:r>
              <a:rPr lang="en-US" sz="2100" b="1" dirty="0">
                <a:solidFill>
                  <a:schemeClr val="bg2"/>
                </a:solidFill>
                <a:latin typeface="Arial Narrow Regular"/>
              </a:rPr>
              <a:t>Water pressure increases due to quick valve closure</a:t>
            </a:r>
          </a:p>
          <a:p>
            <a:pPr marL="514350" indent="-514350">
              <a:buFont typeface="+mj-lt"/>
              <a:buAutoNum type="alphaUcPeriod"/>
            </a:pPr>
            <a:r>
              <a:rPr lang="en-US" sz="2100" b="1" dirty="0">
                <a:solidFill>
                  <a:schemeClr val="bg2"/>
                </a:solidFill>
                <a:latin typeface="Arial Narrow Regular"/>
              </a:rPr>
              <a:t>Piston goes up in the air chamber to absorb increased water pressure</a:t>
            </a:r>
          </a:p>
          <a:p>
            <a:pPr marL="514350" indent="-514350">
              <a:buFont typeface="+mj-lt"/>
              <a:buAutoNum type="alphaUcPeriod"/>
            </a:pPr>
            <a:r>
              <a:rPr lang="en-US" sz="2100" b="1" dirty="0">
                <a:solidFill>
                  <a:schemeClr val="bg2"/>
                </a:solidFill>
                <a:latin typeface="Arial Narrow Regular"/>
              </a:rPr>
              <a:t>Piston returns down with lowered, normal water pressure</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898943" cy="1962076"/>
          </a:xfrm>
        </p:spPr>
        <p:txBody>
          <a:bodyPr/>
          <a:lstStyle/>
          <a:p>
            <a:r>
              <a:rPr lang="en-US" dirty="0">
                <a:solidFill>
                  <a:schemeClr val="accent1"/>
                </a:solidFill>
              </a:rPr>
              <a:t>features &amp; benefits</a:t>
            </a:r>
            <a:br>
              <a:rPr lang="en-US" dirty="0"/>
            </a:br>
            <a:r>
              <a:rPr lang="en-US" dirty="0"/>
              <a:t>Z1700 Shoktrol water hammer arrestor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grpSp>
        <p:nvGrpSpPr>
          <p:cNvPr id="27" name="Group 26"/>
          <p:cNvGrpSpPr/>
          <p:nvPr/>
        </p:nvGrpSpPr>
        <p:grpSpPr>
          <a:xfrm>
            <a:off x="990600" y="2857500"/>
            <a:ext cx="8014328" cy="1649573"/>
            <a:chOff x="7848600" y="5084128"/>
            <a:chExt cx="8014328" cy="1649573"/>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protects water lines </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582932" cy="984885"/>
            </a:xfrm>
            <a:prstGeom prst="rect">
              <a:avLst/>
            </a:prstGeom>
            <a:noFill/>
          </p:spPr>
          <p:txBody>
            <a:bodyPr wrap="square" rtlCol="0">
              <a:spAutoFit/>
            </a:bodyPr>
            <a:lstStyle/>
            <a:p>
              <a:r>
                <a:rPr lang="en-US" sz="2000" dirty="0">
                  <a:solidFill>
                    <a:schemeClr val="tx2"/>
                  </a:solidFill>
                  <a:latin typeface="Arial Regular" charset="0"/>
                </a:rPr>
                <a:t>Avoid pipe damage caused from over-pressure of quick closing valves</a:t>
              </a:r>
            </a:p>
            <a:p>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05300"/>
            <a:ext cx="8014328" cy="3230267"/>
            <a:chOff x="7848600" y="5084128"/>
            <a:chExt cx="8014328" cy="3230267"/>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582932" cy="255454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18-8 stainless steel construction</a:t>
              </a:r>
            </a:p>
            <a:p>
              <a:pPr marL="285750" indent="-285750">
                <a:buClr>
                  <a:schemeClr val="tx2"/>
                </a:buClr>
                <a:buFont typeface="Arial" panose="020B0604020202020204" pitchFamily="34" charset="0"/>
                <a:buChar char="•"/>
              </a:pPr>
              <a:r>
                <a:rPr lang="en-US" sz="2000" dirty="0">
                  <a:solidFill>
                    <a:schemeClr val="tx2"/>
                  </a:solidFill>
                  <a:latin typeface="Arial Regular" charset="0"/>
                </a:rPr>
                <a:t>Complies with PDI, ASSE, ANSI requirements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Hermetically (airtight) sealed bellows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Factory machine welded</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Six sizes to accommodate varying capacities </a:t>
              </a:r>
            </a:p>
            <a:p>
              <a:pPr marL="285750" indent="-285750">
                <a:buClr>
                  <a:schemeClr val="tx2"/>
                </a:buClr>
                <a:buFont typeface="Arial" panose="020B0604020202020204" pitchFamily="34" charset="0"/>
                <a:buChar char="•"/>
              </a:pPr>
              <a:r>
                <a:rPr lang="en-US" sz="2000" dirty="0">
                  <a:solidFill>
                    <a:schemeClr val="tx2"/>
                  </a:solidFill>
                  <a:latin typeface="Arial Regular" charset="0"/>
                </a:rPr>
                <a:t>Max working pressure = 125 psi; max static pressure = 250 psi</a:t>
              </a:r>
            </a:p>
            <a:p>
              <a:pPr marL="285750" indent="-285750">
                <a:buClr>
                  <a:schemeClr val="tx2"/>
                </a:buClr>
                <a:buFont typeface="Arial" panose="020B0604020202020204" pitchFamily="34" charset="0"/>
                <a:buChar char="•"/>
              </a:pPr>
              <a:r>
                <a:rPr lang="en-US" sz="2000" dirty="0">
                  <a:solidFill>
                    <a:schemeClr val="tx2"/>
                  </a:solidFill>
                  <a:latin typeface="Arial Regular"/>
                </a:rPr>
                <a:t>Temperature range = 33°F to 300°F</a:t>
              </a:r>
            </a:p>
            <a:p>
              <a:pPr marL="285750" indent="-285750">
                <a:buClr>
                  <a:schemeClr val="tx2"/>
                </a:buClr>
                <a:buFont typeface="Arial" panose="020B0604020202020204" pitchFamily="34" charset="0"/>
                <a:buChar char="•"/>
              </a:pPr>
              <a:r>
                <a:rPr lang="en-US" sz="2000" dirty="0">
                  <a:solidFill>
                    <a:schemeClr val="tx2"/>
                  </a:solidFill>
                  <a:latin typeface="Arial Regular" charset="0"/>
                </a:rPr>
                <a:t>Install immediately upstream of the quick closing valve</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1810" y="1246144"/>
            <a:ext cx="8502192" cy="8926556"/>
          </a:xfrm>
          <a:prstGeom prst="rect">
            <a:avLst/>
          </a:prstGeom>
        </p:spPr>
      </p:pic>
      <p:sp>
        <p:nvSpPr>
          <p:cNvPr id="2" name="Rectangle 1"/>
          <p:cNvSpPr/>
          <p:nvPr/>
        </p:nvSpPr>
        <p:spPr>
          <a:xfrm>
            <a:off x="609600" y="9072685"/>
            <a:ext cx="1828800" cy="954107"/>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9" name="Content Placeholder 6"/>
          <p:cNvPicPr>
            <a:picLocks noChangeAspect="1" noChangeArrowheads="1"/>
          </p:cNvPicPr>
          <p:nvPr/>
        </p:nvPicPr>
        <p:blipFill rotWithShape="1">
          <a:blip r:embed="rId3" cstate="print">
            <a:clrChange>
              <a:clrFrom>
                <a:srgbClr val="A5CDE8"/>
              </a:clrFrom>
              <a:clrTo>
                <a:srgbClr val="A5CDE8">
                  <a:alpha val="0"/>
                </a:srgbClr>
              </a:clrTo>
            </a:clrChange>
          </a:blip>
          <a:srcRect l="3199" r="2957"/>
          <a:stretch/>
        </p:blipFill>
        <p:spPr bwMode="auto">
          <a:xfrm>
            <a:off x="107949" y="7287213"/>
            <a:ext cx="8959851" cy="3114087"/>
          </a:xfrm>
          <a:prstGeom prst="rect">
            <a:avLst/>
          </a:prstGeom>
          <a:noFill/>
          <a:ln w="57150">
            <a:noFill/>
            <a:miter lim="800000"/>
            <a:headEnd/>
            <a:tailEnd/>
          </a:ln>
        </p:spPr>
      </p:pic>
      <p:sp>
        <p:nvSpPr>
          <p:cNvPr id="21" name="Content Placeholder 2"/>
          <p:cNvSpPr txBox="1">
            <a:spLocks/>
          </p:cNvSpPr>
          <p:nvPr/>
        </p:nvSpPr>
        <p:spPr>
          <a:xfrm>
            <a:off x="9401810" y="295942"/>
            <a:ext cx="4618990" cy="757268"/>
          </a:xfrm>
          <a:prstGeom prst="rect">
            <a:avLst/>
          </a:prstGeom>
          <a:solidFill>
            <a:srgbClr val="FFFF00"/>
          </a:solidFill>
        </p:spPr>
        <p:txBody>
          <a:bodyPr vert="horz" lIns="137160" tIns="68580" rIns="137160" bIns="68580" rtlCol="0">
            <a:normAutofit fontScale="925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3:21 Video:</a:t>
            </a:r>
          </a:p>
          <a:p>
            <a:pPr marL="0" indent="0">
              <a:buNone/>
            </a:pPr>
            <a:r>
              <a:rPr lang="en-US" sz="1800" dirty="0">
                <a:latin typeface="Arial Narrow" panose="020B0606020202030204" pitchFamily="34" charset="0"/>
                <a:hlinkClick r:id="rId4"/>
              </a:rPr>
              <a:t>Zurn Wilkins Water Hammer Arrestors Shoktrol Z1700</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254587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Z1712 Accumutrol arrestor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grpSp>
        <p:nvGrpSpPr>
          <p:cNvPr id="27" name="Group 26"/>
          <p:cNvGrpSpPr/>
          <p:nvPr/>
        </p:nvGrpSpPr>
        <p:grpSpPr>
          <a:xfrm>
            <a:off x="990600" y="2183882"/>
            <a:ext cx="8014328" cy="1988127"/>
            <a:chOff x="7848600" y="5084128"/>
            <a:chExt cx="8014328" cy="1988127"/>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heavy equipment</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582932" cy="1323439"/>
            </a:xfrm>
            <a:prstGeom prst="rect">
              <a:avLst/>
            </a:prstGeom>
            <a:noFill/>
          </p:spPr>
          <p:txBody>
            <a:bodyPr wrap="square" rtlCol="0">
              <a:spAutoFit/>
            </a:bodyPr>
            <a:lstStyle/>
            <a:p>
              <a:r>
                <a:rPr lang="en-US" sz="2000" dirty="0">
                  <a:solidFill>
                    <a:schemeClr val="tx2"/>
                  </a:solidFill>
                  <a:latin typeface="Arial Regular" charset="0"/>
                </a:rPr>
                <a:t>Pressure spike from water hammer forces ball to rise in pressurized chamber. This displaces energy which otherwise would damage piping. </a:t>
              </a:r>
              <a:r>
                <a:rPr lang="en-US" sz="2000" dirty="0">
                  <a:solidFill>
                    <a:schemeClr val="accent1"/>
                  </a:solidFill>
                  <a:latin typeface="Arial Regular" charset="0"/>
                </a:rPr>
                <a:t>Serves heavy equipment including laundry machines, dishwashers</a:t>
              </a:r>
              <a:r>
                <a:rPr lang="en-US" sz="2000" dirty="0">
                  <a:solidFill>
                    <a:schemeClr val="tx2"/>
                  </a:solidFill>
                  <a:latin typeface="Arial Regular" charset="0"/>
                </a:rPr>
                <a:t>, etc.</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208162"/>
            <a:ext cx="7672858" cy="2306938"/>
            <a:chOff x="7848600" y="5084128"/>
            <a:chExt cx="7672858" cy="2306938"/>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631216"/>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Bronze surge chamber</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Floating stainless steel spherical piston</a:t>
              </a:r>
            </a:p>
            <a:p>
              <a:pPr marL="285750" indent="-285750">
                <a:buClr>
                  <a:schemeClr val="tx2"/>
                </a:buClr>
                <a:buFont typeface="Arial" panose="020B0604020202020204" pitchFamily="34" charset="0"/>
                <a:buChar char="•"/>
              </a:pPr>
              <a:r>
                <a:rPr lang="en-US" sz="2000" dirty="0">
                  <a:solidFill>
                    <a:schemeClr val="tx2"/>
                  </a:solidFill>
                  <a:latin typeface="Arial Regular" charset="0"/>
                </a:rPr>
                <a:t>Viton valve and gauge assembly</a:t>
              </a:r>
            </a:p>
            <a:p>
              <a:pPr marL="285750" indent="-285750">
                <a:buClr>
                  <a:schemeClr val="tx2"/>
                </a:buClr>
                <a:buFont typeface="Arial" panose="020B0604020202020204" pitchFamily="34" charset="0"/>
                <a:buChar char="•"/>
              </a:pPr>
              <a:r>
                <a:rPr lang="en-US" sz="2000" dirty="0">
                  <a:solidFill>
                    <a:schemeClr val="accent1"/>
                  </a:solidFill>
                  <a:latin typeface="Arial Regular"/>
                </a:rPr>
                <a:t>Max temperature = 500°F</a:t>
              </a:r>
              <a:r>
                <a:rPr lang="en-US" sz="2000" dirty="0">
                  <a:solidFill>
                    <a:schemeClr val="tx2"/>
                  </a:solidFill>
                  <a:latin typeface="Arial Regular"/>
                </a:rPr>
                <a:t>; max pressure = 200 psi</a:t>
              </a:r>
            </a:p>
            <a:p>
              <a:pPr marL="285750" indent="-285750">
                <a:buClr>
                  <a:schemeClr val="tx2"/>
                </a:buClr>
                <a:buFont typeface="Arial" panose="020B0604020202020204" pitchFamily="34" charset="0"/>
                <a:buChar char="•"/>
              </a:pPr>
              <a:r>
                <a:rPr lang="en-US" sz="2000" dirty="0">
                  <a:solidFill>
                    <a:schemeClr val="tx2"/>
                  </a:solidFill>
                  <a:latin typeface="Arial Regular" charset="0"/>
                </a:rPr>
                <a:t>Easy start up</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9" name="TextBox 18"/>
          <p:cNvSpPr txBox="1"/>
          <p:nvPr/>
        </p:nvSpPr>
        <p:spPr>
          <a:xfrm>
            <a:off x="12039600" y="4651929"/>
            <a:ext cx="5735614" cy="1323439"/>
          </a:xfrm>
          <a:prstGeom prst="rect">
            <a:avLst/>
          </a:prstGeom>
          <a:noFill/>
        </p:spPr>
        <p:txBody>
          <a:bodyPr wrap="square" rtlCol="0">
            <a:spAutoFit/>
          </a:bodyPr>
          <a:lstStyle/>
          <a:p>
            <a:r>
              <a:rPr lang="en-US" sz="2000" dirty="0">
                <a:latin typeface="Arial Narrow Regular"/>
              </a:rPr>
              <a:t>Z1712 Accumutrol water hammer arrestor, with bronze surge chamber and </a:t>
            </a:r>
          </a:p>
          <a:p>
            <a:r>
              <a:rPr lang="en-US" sz="2000" dirty="0">
                <a:latin typeface="Arial Narrow Regular"/>
              </a:rPr>
              <a:t>floating stainless steel spherical piston + </a:t>
            </a:r>
            <a:r>
              <a:rPr lang="en-US" sz="2000" dirty="0">
                <a:solidFill>
                  <a:schemeClr val="accent1"/>
                </a:solidFill>
                <a:latin typeface="Arial Narrow Regular"/>
              </a:rPr>
              <a:t>solenoid</a:t>
            </a:r>
          </a:p>
        </p:txBody>
      </p:sp>
      <p:sp>
        <p:nvSpPr>
          <p:cNvPr id="2" name="Rectangle 1"/>
          <p:cNvSpPr/>
          <p:nvPr/>
        </p:nvSpPr>
        <p:spPr>
          <a:xfrm>
            <a:off x="490514" y="9072685"/>
            <a:ext cx="2252686" cy="105654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0" name="Picture 14"/>
          <p:cNvPicPr>
            <a:picLocks noChangeAspect="1" noChangeArrowheads="1"/>
          </p:cNvPicPr>
          <p:nvPr/>
        </p:nvPicPr>
        <p:blipFill>
          <a:blip r:embed="rId2" cstate="print">
            <a:clrChange>
              <a:clrFrom>
                <a:srgbClr val="A5CDE8"/>
              </a:clrFrom>
              <a:clrTo>
                <a:srgbClr val="A5CDE8">
                  <a:alpha val="0"/>
                </a:srgbClr>
              </a:clrTo>
            </a:clrChange>
          </a:blip>
          <a:srcRect t="11249" b="8011"/>
          <a:stretch>
            <a:fillRect/>
          </a:stretch>
        </p:blipFill>
        <p:spPr bwMode="auto">
          <a:xfrm>
            <a:off x="822324" y="6626958"/>
            <a:ext cx="7435851" cy="3621942"/>
          </a:xfrm>
          <a:prstGeom prst="rect">
            <a:avLst/>
          </a:prstGeom>
          <a:noFill/>
          <a:ln w="57150">
            <a:noFill/>
            <a:miter lim="800000"/>
            <a:headEnd/>
            <a:tailEnd/>
          </a:ln>
        </p:spPr>
      </p:pic>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8992" y="115855"/>
            <a:ext cx="2861852" cy="10173150"/>
          </a:xfrm>
          <a:prstGeom prst="rect">
            <a:avLst/>
          </a:prstGeom>
        </p:spPr>
      </p:pic>
    </p:spTree>
    <p:extLst>
      <p:ext uri="{BB962C8B-B14F-4D97-AF65-F5344CB8AC3E}">
        <p14:creationId xmlns:p14="http://schemas.microsoft.com/office/powerpoint/2010/main" val="2515160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235952" cy="1962076"/>
          </a:xfrm>
        </p:spPr>
        <p:txBody>
          <a:bodyPr/>
          <a:lstStyle/>
          <a:p>
            <a:r>
              <a:rPr lang="en-US" dirty="0">
                <a:solidFill>
                  <a:schemeClr val="accent1"/>
                </a:solidFill>
              </a:rPr>
              <a:t>features &amp; benefits</a:t>
            </a:r>
            <a:br>
              <a:rPr lang="en-US" dirty="0"/>
            </a:br>
            <a:r>
              <a:rPr lang="en-US" dirty="0"/>
              <a:t>1260XL water hammer arrestor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grpSp>
        <p:nvGrpSpPr>
          <p:cNvPr id="27" name="Group 26"/>
          <p:cNvGrpSpPr/>
          <p:nvPr/>
        </p:nvGrpSpPr>
        <p:grpSpPr>
          <a:xfrm>
            <a:off x="990600" y="2814080"/>
            <a:ext cx="7672859" cy="1064798"/>
            <a:chOff x="7848600" y="5084128"/>
            <a:chExt cx="7672859" cy="1064798"/>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residential, commercial, industrial</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400110"/>
            </a:xfrm>
            <a:prstGeom prst="rect">
              <a:avLst/>
            </a:prstGeom>
            <a:noFill/>
          </p:spPr>
          <p:txBody>
            <a:bodyPr wrap="square" rtlCol="0">
              <a:spAutoFit/>
            </a:bodyPr>
            <a:lstStyle/>
            <a:p>
              <a:r>
                <a:rPr lang="en-US" sz="1800" dirty="0">
                  <a:solidFill>
                    <a:schemeClr val="tx2"/>
                  </a:solidFill>
                  <a:latin typeface="Arial Regular" charset="0"/>
                </a:rPr>
                <a:t>P</a:t>
              </a:r>
              <a:r>
                <a:rPr lang="en-US" sz="2000" dirty="0">
                  <a:solidFill>
                    <a:schemeClr val="tx2"/>
                  </a:solidFill>
                  <a:latin typeface="Arial Regular" charset="0"/>
                </a:rPr>
                <a:t>rotects water lines against over-pressure during surges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168455"/>
            <a:ext cx="8121650" cy="3538044"/>
            <a:chOff x="7848600" y="5084128"/>
            <a:chExt cx="8121650" cy="353804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690255" cy="286232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Pre-charged cushion of air permanently sealed within</a:t>
              </a:r>
            </a:p>
            <a:p>
              <a:pPr marL="285750" indent="-285750">
                <a:buClr>
                  <a:schemeClr val="tx2"/>
                </a:buClr>
                <a:buFont typeface="Arial" panose="020B0604020202020204" pitchFamily="34" charset="0"/>
                <a:buChar char="•"/>
              </a:pPr>
              <a:r>
                <a:rPr lang="en-US" sz="2000" dirty="0">
                  <a:solidFill>
                    <a:schemeClr val="tx2"/>
                  </a:solidFill>
                  <a:latin typeface="Arial Regular" charset="0"/>
                </a:rPr>
                <a:t>Lead-free</a:t>
              </a:r>
            </a:p>
            <a:p>
              <a:pPr marL="285750" indent="-285750">
                <a:buClr>
                  <a:schemeClr val="tx2"/>
                </a:buClr>
                <a:buFont typeface="Arial" panose="020B0604020202020204" pitchFamily="34" charset="0"/>
                <a:buChar char="•"/>
              </a:pPr>
              <a:r>
                <a:rPr lang="en-US" sz="2000" dirty="0">
                  <a:solidFill>
                    <a:schemeClr val="accent1"/>
                  </a:solidFill>
                  <a:latin typeface="Arial Regular"/>
                </a:rPr>
                <a:t>Temperature range = -40°F to 212°F</a:t>
              </a:r>
            </a:p>
            <a:p>
              <a:pPr marL="285750" indent="-285750">
                <a:buClr>
                  <a:schemeClr val="tx2"/>
                </a:buClr>
                <a:buFont typeface="Arial" panose="020B0604020202020204" pitchFamily="34" charset="0"/>
                <a:buChar char="•"/>
              </a:pPr>
              <a:r>
                <a:rPr lang="en-US" sz="2000" dirty="0">
                  <a:solidFill>
                    <a:schemeClr val="tx2"/>
                  </a:solidFill>
                  <a:latin typeface="Arial Regular" charset="0"/>
                </a:rPr>
                <a:t>Sizes A-F</a:t>
              </a:r>
            </a:p>
            <a:p>
              <a:pPr marL="285750" indent="-285750">
                <a:buClr>
                  <a:schemeClr val="tx2"/>
                </a:buClr>
                <a:buFont typeface="Arial" panose="020B0604020202020204" pitchFamily="34" charset="0"/>
                <a:buChar char="•"/>
              </a:pPr>
              <a:r>
                <a:rPr lang="en-US" sz="2000" dirty="0">
                  <a:solidFill>
                    <a:schemeClr val="tx2"/>
                  </a:solidFill>
                  <a:latin typeface="Arial Regular"/>
                </a:rPr>
                <a:t>Max static pressure = 200 psi; max static line pressure = 85 psi; </a:t>
              </a:r>
              <a:r>
                <a:rPr lang="en-US" sz="2000" dirty="0">
                  <a:solidFill>
                    <a:schemeClr val="accent1"/>
                  </a:solidFill>
                  <a:latin typeface="Arial Regular"/>
                </a:rPr>
                <a:t>max spike pressure = 400 psi</a:t>
              </a:r>
            </a:p>
            <a:p>
              <a:pPr marL="285750" indent="-285750">
                <a:buClr>
                  <a:schemeClr val="tx2"/>
                </a:buClr>
                <a:buFont typeface="Arial" panose="020B0604020202020204" pitchFamily="34" charset="0"/>
                <a:buChar char="•"/>
              </a:pPr>
              <a:r>
                <a:rPr lang="en-US" sz="2000" dirty="0">
                  <a:solidFill>
                    <a:schemeClr val="tx2"/>
                  </a:solidFill>
                  <a:latin typeface="Arial Regular"/>
                </a:rPr>
                <a:t>Max fixture unit capacity = 330 psi</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May be installed within a stud bay without the need for an access panel</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5886" y="529889"/>
            <a:ext cx="5257800" cy="9496903"/>
          </a:xfrm>
          <a:prstGeom prst="rect">
            <a:avLst/>
          </a:prstGeom>
        </p:spPr>
      </p:pic>
      <p:sp>
        <p:nvSpPr>
          <p:cNvPr id="18" name="TextBox 17"/>
          <p:cNvSpPr txBox="1"/>
          <p:nvPr/>
        </p:nvSpPr>
        <p:spPr>
          <a:xfrm>
            <a:off x="9753600" y="723900"/>
            <a:ext cx="9523332" cy="707886"/>
          </a:xfrm>
          <a:prstGeom prst="rect">
            <a:avLst/>
          </a:prstGeom>
          <a:noFill/>
        </p:spPr>
        <p:txBody>
          <a:bodyPr wrap="square" rtlCol="0">
            <a:spAutoFit/>
          </a:bodyPr>
          <a:lstStyle/>
          <a:p>
            <a:r>
              <a:rPr lang="en-US" sz="2000" dirty="0">
                <a:latin typeface="Arial Narrow Regular"/>
              </a:rPr>
              <a:t>1260XL water hammer arrestors, </a:t>
            </a:r>
          </a:p>
          <a:p>
            <a:r>
              <a:rPr lang="en-US" sz="2000" dirty="0">
                <a:latin typeface="Arial Narrow Regular"/>
              </a:rPr>
              <a:t>with all copper and brass external construction</a:t>
            </a:r>
          </a:p>
        </p:txBody>
      </p:sp>
    </p:spTree>
    <p:extLst>
      <p:ext uri="{BB962C8B-B14F-4D97-AF65-F5344CB8AC3E}">
        <p14:creationId xmlns:p14="http://schemas.microsoft.com/office/powerpoint/2010/main" val="4162736057"/>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15050</TotalTime>
  <Words>1559</Words>
  <Application>Microsoft Office PowerPoint</Application>
  <PresentationFormat>Custom</PresentationFormat>
  <Paragraphs>331</Paragraphs>
  <Slides>25</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Arial Narrow</vt:lpstr>
      <vt:lpstr>Arial Narrow Regular</vt:lpstr>
      <vt:lpstr>Arial Regular</vt:lpstr>
      <vt:lpstr>Calibri</vt:lpstr>
      <vt:lpstr>Lato Semibold</vt:lpstr>
      <vt:lpstr>Roboto</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how it works step-by-step</vt:lpstr>
      <vt:lpstr>PowerPoint Presentation</vt:lpstr>
      <vt:lpstr>features &amp; benefits Z1700 Shoktrol water hammer arrestor</vt:lpstr>
      <vt:lpstr>features &amp; benefits Z1712 Accumutrol arrestor</vt:lpstr>
      <vt:lpstr>features &amp; benefits 1260XL water hammer arrestor</vt:lpstr>
      <vt:lpstr>features &amp; benefits WH2950XL water hammer arrestor</vt:lpstr>
      <vt:lpstr>features &amp; benefits questions</vt:lpstr>
      <vt:lpstr>PowerPoint Presentation</vt:lpstr>
      <vt:lpstr>how to specify step-by-step</vt:lpstr>
      <vt:lpstr>design &amp; specify water hammer arrestors</vt:lpstr>
      <vt:lpstr>design &amp; specify Shoktrol water hammer arrestors</vt:lpstr>
      <vt:lpstr>design &amp; specify Shoktrol water hammer arrestors</vt:lpstr>
      <vt:lpstr>design &amp; specify Accumutrol water hammer arrestors</vt:lpstr>
      <vt:lpstr>design &amp; specify 2950 water hammer arrestors</vt:lpstr>
      <vt:lpstr>design &amp; specify 2950 water hammer arrestors</vt:lpstr>
      <vt:lpstr>design &amp; specify 2950 water hammer arrestors</vt:lpstr>
      <vt:lpstr>PowerPoint Presentation</vt:lpstr>
      <vt:lpstr>design &amp; 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Kylie Sprecher</cp:lastModifiedBy>
  <cp:revision>1084</cp:revision>
  <dcterms:created xsi:type="dcterms:W3CDTF">2015-01-20T11:47:48Z</dcterms:created>
  <dcterms:modified xsi:type="dcterms:W3CDTF">2019-07-12T14:55:33Z</dcterms:modified>
</cp:coreProperties>
</file>